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88" r:id="rId25"/>
    <p:sldId id="289" r:id="rId26"/>
    <p:sldId id="279" r:id="rId27"/>
    <p:sldId id="290" r:id="rId28"/>
    <p:sldId id="291" r:id="rId29"/>
    <p:sldId id="292"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atturro" initials="LM" lastIdx="1" clrIdx="0">
    <p:extLst>
      <p:ext uri="{19B8F6BF-5375-455C-9EA6-DF929625EA0E}">
        <p15:presenceInfo xmlns:p15="http://schemas.microsoft.com/office/powerpoint/2012/main" userId="S::Laura.Matturro@nysed.gov::d5502550-4fa4-41cb-98ba-ded97c43e6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0175" autoAdjust="0"/>
  </p:normalViewPr>
  <p:slideViewPr>
    <p:cSldViewPr snapToGrid="0">
      <p:cViewPr varScale="1">
        <p:scale>
          <a:sx n="58" d="100"/>
          <a:sy n="58" d="100"/>
        </p:scale>
        <p:origin x="9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DCBB5-505B-476F-A5F2-504C3EABAF05}"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E6D5A-43A7-49DC-86A6-D6887ED87D72}" type="slidenum">
              <a:rPr lang="en-US" smtClean="0"/>
              <a:t>‹#›</a:t>
            </a:fld>
            <a:endParaRPr lang="en-US"/>
          </a:p>
        </p:txBody>
      </p:sp>
    </p:spTree>
    <p:extLst>
      <p:ext uri="{BB962C8B-B14F-4D97-AF65-F5344CB8AC3E}">
        <p14:creationId xmlns:p14="http://schemas.microsoft.com/office/powerpoint/2010/main" val="124978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provide you with </a:t>
            </a:r>
            <a:r>
              <a:rPr lang="en-US" sz="1200" dirty="0"/>
              <a:t>important elements to consider when drafting specifications.  This presentation credits 1 hours towards the professional standards requirement.</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a:t>
            </a:fld>
            <a:endParaRPr lang="en-US"/>
          </a:p>
        </p:txBody>
      </p:sp>
    </p:spTree>
    <p:extLst>
      <p:ext uri="{BB962C8B-B14F-4D97-AF65-F5344CB8AC3E}">
        <p14:creationId xmlns:p14="http://schemas.microsoft.com/office/powerpoint/2010/main" val="73607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name would seem self-explanatory, however there are hundreds of different chicken nuggets, which is not necessarily the same as a chicken fritter.  Make sure you know what you are asking for.</a:t>
            </a:r>
          </a:p>
        </p:txBody>
      </p:sp>
      <p:sp>
        <p:nvSpPr>
          <p:cNvPr id="4" name="Slide Number Placeholder 3"/>
          <p:cNvSpPr>
            <a:spLocks noGrp="1"/>
          </p:cNvSpPr>
          <p:nvPr>
            <p:ph type="sldNum" sz="quarter" idx="5"/>
          </p:nvPr>
        </p:nvSpPr>
        <p:spPr/>
        <p:txBody>
          <a:bodyPr/>
          <a:lstStyle/>
          <a:p>
            <a:fld id="{89DE6D5A-43A7-49DC-86A6-D6887ED87D72}" type="slidenum">
              <a:rPr lang="en-US" smtClean="0"/>
              <a:t>10</a:t>
            </a:fld>
            <a:endParaRPr lang="en-US"/>
          </a:p>
        </p:txBody>
      </p:sp>
    </p:spTree>
    <p:extLst>
      <p:ext uri="{BB962C8B-B14F-4D97-AF65-F5344CB8AC3E}">
        <p14:creationId xmlns:p14="http://schemas.microsoft.com/office/powerpoint/2010/main" val="179796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chicken nuggets, what type of chicken nuggets are they?  Are they spicy, southern, breaded, battered?  Do you want a particular shape, such as dinosaur or star shaped nuggets?  How big is the portion size?  Are they pre-cooked and just need to re-heated or are they raw?  Do they come to you frozen?</a:t>
            </a:r>
          </a:p>
        </p:txBody>
      </p:sp>
      <p:sp>
        <p:nvSpPr>
          <p:cNvPr id="4" name="Slide Number Placeholder 3"/>
          <p:cNvSpPr>
            <a:spLocks noGrp="1"/>
          </p:cNvSpPr>
          <p:nvPr>
            <p:ph type="sldNum" sz="quarter" idx="5"/>
          </p:nvPr>
        </p:nvSpPr>
        <p:spPr/>
        <p:txBody>
          <a:bodyPr/>
          <a:lstStyle/>
          <a:p>
            <a:fld id="{89DE6D5A-43A7-49DC-86A6-D6887ED87D72}" type="slidenum">
              <a:rPr lang="en-US" smtClean="0"/>
              <a:t>11</a:t>
            </a:fld>
            <a:endParaRPr lang="en-US"/>
          </a:p>
        </p:txBody>
      </p:sp>
    </p:spTree>
    <p:extLst>
      <p:ext uri="{BB962C8B-B14F-4D97-AF65-F5344CB8AC3E}">
        <p14:creationId xmlns:p14="http://schemas.microsoft.com/office/powerpoint/2010/main" val="68896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brand name is specified, then you must allow an equal product to be substituted, </a:t>
            </a:r>
            <a:r>
              <a:rPr lang="en-US" dirty="0"/>
              <a:t>to ensure maximum free and open competition. For example, if a fish product from a specific company is listed, the type of fish would need to be identified (e.g., tilapia), the cut of fish (e.g., filet), and the portion size, the precooked weight, and whether it is frozen, etc. </a:t>
            </a:r>
          </a:p>
          <a:p>
            <a:pPr lvl="0"/>
            <a:endParaRPr lang="en-US" dirty="0"/>
          </a:p>
          <a:p>
            <a:pPr lvl="0"/>
            <a:r>
              <a:rPr lang="en-US" dirty="0"/>
              <a:t>If you are specifying a brand, in addition to the above information</a:t>
            </a:r>
            <a:r>
              <a:rPr lang="en-US" baseline="0" dirty="0"/>
              <a:t> you should also </a:t>
            </a:r>
            <a:r>
              <a:rPr lang="en-US" dirty="0"/>
              <a:t>include: </a:t>
            </a:r>
          </a:p>
          <a:p>
            <a:pPr marL="171450" lvl="0" indent="-171450">
              <a:buFont typeface="Arial" panose="020B0604020202020204" pitchFamily="34" charset="0"/>
              <a:buChar char="•"/>
            </a:pPr>
            <a:r>
              <a:rPr lang="en-US" dirty="0"/>
              <a:t>Manufacturer’s name </a:t>
            </a:r>
          </a:p>
          <a:p>
            <a:pPr marL="171450" lvl="0" indent="-171450">
              <a:buFont typeface="Arial" panose="020B0604020202020204" pitchFamily="34" charset="0"/>
              <a:buChar char="•"/>
            </a:pPr>
            <a:r>
              <a:rPr lang="en-US" dirty="0"/>
              <a:t>Manufacturer’s name for the product (e.g. rounds, triangles, etc.), </a:t>
            </a:r>
          </a:p>
          <a:p>
            <a:pPr marL="171450" lvl="0" indent="-171450">
              <a:buFont typeface="Arial" panose="020B0604020202020204" pitchFamily="34" charset="0"/>
              <a:buChar char="•"/>
            </a:pPr>
            <a:r>
              <a:rPr lang="en-US" dirty="0"/>
              <a:t>Manufacturer’s code number</a:t>
            </a:r>
          </a:p>
          <a:p>
            <a:pPr marL="171450" lvl="0" indent="-171450">
              <a:buFont typeface="Arial" panose="020B0604020202020204" pitchFamily="34" charset="0"/>
              <a:buChar char="•"/>
            </a:pPr>
            <a:r>
              <a:rPr lang="en-US" dirty="0"/>
              <a:t>Manufacturer’s pack size </a:t>
            </a:r>
          </a:p>
          <a:p>
            <a:r>
              <a:rPr lang="en-US" dirty="0"/>
              <a:t>This will allow all vendors to compare “apples to apples” with the product they may sell.</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12</a:t>
            </a:fld>
            <a:endParaRPr lang="en-US"/>
          </a:p>
        </p:txBody>
      </p:sp>
    </p:spTree>
    <p:extLst>
      <p:ext uri="{BB962C8B-B14F-4D97-AF65-F5344CB8AC3E}">
        <p14:creationId xmlns:p14="http://schemas.microsoft.com/office/powerpoint/2010/main" val="78163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writing specifications,  case</a:t>
            </a:r>
            <a:r>
              <a:rPr lang="en-US" baseline="0" dirty="0"/>
              <a:t> pack and weight are important to remember. </a:t>
            </a:r>
            <a:endParaRPr lang="en-US" dirty="0"/>
          </a:p>
          <a:p>
            <a:endParaRPr lang="en-US" dirty="0"/>
          </a:p>
          <a:p>
            <a:pPr lvl="0"/>
            <a:r>
              <a:rPr lang="en-US" sz="1200" dirty="0"/>
              <a:t>How should the item be packaged</a:t>
            </a:r>
            <a:r>
              <a:rPr lang="en-US" sz="1200" baseline="0" dirty="0"/>
              <a:t> and </a:t>
            </a:r>
            <a:r>
              <a:rPr lang="en-US" sz="1200" dirty="0"/>
              <a:t>how big are the cases? As an example, this can be as simple as specifying 6/#10 cans per case, or 4/5# loaves, or case not to exceed 25#. </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13</a:t>
            </a:fld>
            <a:endParaRPr lang="en-US"/>
          </a:p>
        </p:txBody>
      </p:sp>
    </p:spTree>
    <p:extLst>
      <p:ext uri="{BB962C8B-B14F-4D97-AF65-F5344CB8AC3E}">
        <p14:creationId xmlns:p14="http://schemas.microsoft.com/office/powerpoint/2010/main" val="61647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Describe the minimum and maximum size of the product you would be willing to accept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the minimum size of the product? What is the maximum size of the product?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 examples may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serving must weigh a minimum of 3.9 ounces and cannot exceed 4.1 ounces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nuggets per 5- ounce portion</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14</a:t>
            </a:fld>
            <a:endParaRPr lang="en-US"/>
          </a:p>
        </p:txBody>
      </p:sp>
    </p:spTree>
    <p:extLst>
      <p:ext uri="{BB962C8B-B14F-4D97-AF65-F5344CB8AC3E}">
        <p14:creationId xmlns:p14="http://schemas.microsoft.com/office/powerpoint/2010/main" val="396844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main ingredients for the product you’re looking to purchase?  Products may have a lot of ingredients, but everything always has a primary ingredient and often times that ingredient has a quality indicator.   </a:t>
            </a:r>
          </a:p>
          <a:p>
            <a:endParaRPr lang="en-US" dirty="0"/>
          </a:p>
          <a:p>
            <a:r>
              <a:rPr lang="en-US" dirty="0"/>
              <a:t>Some possible examples may include: </a:t>
            </a:r>
          </a:p>
          <a:p>
            <a:r>
              <a:rPr lang="en-US" dirty="0"/>
              <a:t>Pinto beans</a:t>
            </a:r>
          </a:p>
          <a:p>
            <a:r>
              <a:rPr lang="en-US" dirty="0"/>
              <a:t>Black beans</a:t>
            </a:r>
          </a:p>
          <a:p>
            <a:r>
              <a:rPr lang="en-US" dirty="0"/>
              <a:t>Whole muscle white chicken breast meat</a:t>
            </a:r>
          </a:p>
          <a:p>
            <a:r>
              <a:rPr lang="en-US" dirty="0"/>
              <a:t>Natural proportion chicken meat</a:t>
            </a:r>
          </a:p>
          <a:p>
            <a:endParaRPr lang="en-US" dirty="0"/>
          </a:p>
          <a:p>
            <a:r>
              <a:rPr lang="en-US" dirty="0"/>
              <a:t>A quality indicator example could be whole muscle white chicken meat versus natural proportion chicken meat (50/50 white and dark meat blend). </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15</a:t>
            </a:fld>
            <a:endParaRPr lang="en-US"/>
          </a:p>
        </p:txBody>
      </p:sp>
    </p:spTree>
    <p:extLst>
      <p:ext uri="{BB962C8B-B14F-4D97-AF65-F5344CB8AC3E}">
        <p14:creationId xmlns:p14="http://schemas.microsoft.com/office/powerpoint/2010/main" val="280750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Describe what other ingredients are included in the product. Some possible examples could include: whole-grain pasta, whole-wheat flour, spices, emulsifiers, vegetable purees, and thickening agents.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specifically list something, then you should not expect it to be in the product ingredient.   However, if you are too specific, there may not be a product to meet the specifications you have written.</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16</a:t>
            </a:fld>
            <a:endParaRPr lang="en-US"/>
          </a:p>
        </p:txBody>
      </p:sp>
    </p:spTree>
    <p:extLst>
      <p:ext uri="{BB962C8B-B14F-4D97-AF65-F5344CB8AC3E}">
        <p14:creationId xmlns:p14="http://schemas.microsoft.com/office/powerpoint/2010/main" val="4178742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ingredients are prohibited?</a:t>
            </a:r>
          </a:p>
          <a:p>
            <a:r>
              <a:rPr lang="en-US" dirty="0"/>
              <a:t>When creating a specification, indicate what ingredients are prohibited in the product (e.g., food additives, artificial colors and flavors, hydrogenated fat, Monosodium glutamate (MSG), assorted allergens, soy, egg, and peanuts, product cannot contain pork, fish by-products, soy derivatives, or food coloring) are a few examples. </a:t>
            </a:r>
          </a:p>
          <a:p>
            <a:endParaRPr lang="en-US" dirty="0"/>
          </a:p>
          <a:p>
            <a:r>
              <a:rPr lang="en-US" dirty="0"/>
              <a:t>If there is ever a question about the ingredients of an item, always refer to an official ingredient label. </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17</a:t>
            </a:fld>
            <a:endParaRPr lang="en-US"/>
          </a:p>
        </p:txBody>
      </p:sp>
    </p:spTree>
    <p:extLst>
      <p:ext uri="{BB962C8B-B14F-4D97-AF65-F5344CB8AC3E}">
        <p14:creationId xmlns:p14="http://schemas.microsoft.com/office/powerpoint/2010/main" val="2802821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nutrition standards are the minimum or maximum nutrient or ingredient requirements or limitations.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Some possible examples could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Pinto beans and Black beans combined must provide a 1.5- ounce equivalent for the Meat/Meat Alternate requirement of the CNP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Whole grain-rich tortilla must provide a 1.5- ounce equivalent for the Grains component for CNP.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what you specify,</a:t>
            </a:r>
            <a:r>
              <a:rPr lang="en-US" baseline="0" dirty="0"/>
              <a:t> p</a:t>
            </a:r>
            <a:r>
              <a:rPr lang="en-US" dirty="0"/>
              <a:t>roducts must meet CN meal pattern requirements</a:t>
            </a:r>
            <a:r>
              <a:rPr lang="en-US" baseline="0" dirty="0"/>
              <a:t> to be claimed for meal reimbursement. </a:t>
            </a:r>
            <a:endParaRPr lang="en-US" dirty="0"/>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18</a:t>
            </a:fld>
            <a:endParaRPr lang="en-US"/>
          </a:p>
        </p:txBody>
      </p:sp>
    </p:spTree>
    <p:extLst>
      <p:ext uri="{BB962C8B-B14F-4D97-AF65-F5344CB8AC3E}">
        <p14:creationId xmlns:p14="http://schemas.microsoft.com/office/powerpoint/2010/main" val="188193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Specify when you need documentations that proves the product meets CN meal pattern requirements, including a CN label and product formulation statement.</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19</a:t>
            </a:fld>
            <a:endParaRPr lang="en-US"/>
          </a:p>
        </p:txBody>
      </p:sp>
    </p:spTree>
    <p:extLst>
      <p:ext uri="{BB962C8B-B14F-4D97-AF65-F5344CB8AC3E}">
        <p14:creationId xmlns:p14="http://schemas.microsoft.com/office/powerpoint/2010/main" val="42145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specification?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specification ( or Spec) is a description of the product or service a user seeks to procure and a description of what a bidder must offer to be considered for an award.  It contains standards </a:t>
            </a:r>
            <a:r>
              <a:rPr lang="en-US" b="0" i="0" dirty="0">
                <a:solidFill>
                  <a:srgbClr val="292F33"/>
                </a:solidFill>
                <a:effectLst/>
                <a:latin typeface="Source Sans Pro" panose="020B0503030403020204" pitchFamily="34" charset="0"/>
              </a:rPr>
              <a:t>relating to the quality, appearance and delivery of the product: conditions under which it is to be grown or produced, packed, stored and transported; explicit descriptions regarding its size, weight, color and nutrient content; details of the inspection process; and specific packing and labeling requirements. </a:t>
            </a:r>
            <a:endParaRPr lang="en-US" dirty="0"/>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a:t>
            </a:fld>
            <a:endParaRPr lang="en-US"/>
          </a:p>
        </p:txBody>
      </p:sp>
    </p:spTree>
    <p:extLst>
      <p:ext uri="{BB962C8B-B14F-4D97-AF65-F5344CB8AC3E}">
        <p14:creationId xmlns:p14="http://schemas.microsoft.com/office/powerpoint/2010/main" val="218981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the SFA/ buyer/ purchasing agent determine which company is offering the best price for an acceptable product? How will the unit price be determined for an acceptable product? </a:t>
            </a:r>
          </a:p>
          <a:p>
            <a:endParaRPr lang="en-US" dirty="0"/>
          </a:p>
          <a:p>
            <a:r>
              <a:rPr lang="en-US" dirty="0"/>
              <a:t>Some possible examples could include: </a:t>
            </a:r>
          </a:p>
          <a:p>
            <a:r>
              <a:rPr lang="en-US" dirty="0"/>
              <a:t>Price by the case</a:t>
            </a:r>
          </a:p>
          <a:p>
            <a:r>
              <a:rPr lang="en-US" dirty="0"/>
              <a:t>Price by the serving size</a:t>
            </a:r>
          </a:p>
          <a:p>
            <a:r>
              <a:rPr lang="en-US" dirty="0"/>
              <a:t>Price per pound</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20</a:t>
            </a:fld>
            <a:endParaRPr lang="en-US"/>
          </a:p>
        </p:txBody>
      </p:sp>
    </p:spTree>
    <p:extLst>
      <p:ext uri="{BB962C8B-B14F-4D97-AF65-F5344CB8AC3E}">
        <p14:creationId xmlns:p14="http://schemas.microsoft.com/office/powerpoint/2010/main" val="189227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Indicators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quality indicators for a particular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food items are very basic and are either defined by their single-ingredient, such as iodized salt, or by their standard of identity, such as yogurt.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Standards of Identity (SOI)  for foods are federal requirements that define what a food product is, its name, and the ingredients that must or may be used in the manufacture of that food. SOI’s protect consumers by ensuring labels accurately describe the products contained within the package. For example, an imitation spread cannot be called mayonnaise, and a non-dairy frozen dessert cannot be called ice cream. </a:t>
            </a:r>
          </a:p>
          <a:p>
            <a:endParaRPr lang="en-US" dirty="0"/>
          </a:p>
          <a:p>
            <a:pPr lvl="0"/>
            <a:r>
              <a:rPr lang="en-US" dirty="0"/>
              <a:t>Grade standards are USDA quality standards and are based on measurable attributes that describe the value and utility of the products. U.S. Grade Standards provide a uniform language for describing the quality and condition for meat, poultry, fresh fruits and vegetables, and processed fruits and vegetables. While safety inspections are mandatory, the federal government does not require that all food products are graded. </a:t>
            </a:r>
            <a:r>
              <a:rPr lang="en-US" sz="1200" kern="1200" dirty="0">
                <a:solidFill>
                  <a:schemeClr val="tx1"/>
                </a:solidFill>
                <a:effectLst/>
                <a:latin typeface="+mn-lt"/>
                <a:ea typeface="+mn-ea"/>
                <a:cs typeface="+mn-cs"/>
              </a:rPr>
              <a:t>Know your grade.  Produce is graded based on the amount of imperfections that is allowed.  It is up to you to determine what you are willing to except.  If you order bananas for example, there are varying stages of ripeness.  In stage 1-3 you will be receiving a fairly green banana.  If it is in stage 3-6 it will be green tipped and a 7+ will be ripe.  It’s important you let your vendor know how you want to receive your product. </a:t>
            </a:r>
            <a:endParaRPr lang="en-US" dirty="0"/>
          </a:p>
          <a:p>
            <a:pPr lvl="0"/>
            <a:endParaRPr lang="en-US" dirty="0"/>
          </a:p>
          <a:p>
            <a:pPr lvl="0"/>
            <a:r>
              <a:rPr lang="en-US" dirty="0"/>
              <a:t>Many</a:t>
            </a:r>
            <a:r>
              <a:rPr lang="en-US" baseline="0" dirty="0"/>
              <a:t> </a:t>
            </a:r>
            <a:r>
              <a:rPr lang="en-US" dirty="0"/>
              <a:t>food processors participate in grading voluntarily because their customers list grade requirements in their specifications. Grade standards, such as USDA Prime and USDA Choice, are based on the product’s taste, texture, and appearance</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21</a:t>
            </a:fld>
            <a:endParaRPr lang="en-US"/>
          </a:p>
        </p:txBody>
      </p:sp>
    </p:spTree>
    <p:extLst>
      <p:ext uri="{BB962C8B-B14F-4D97-AF65-F5344CB8AC3E}">
        <p14:creationId xmlns:p14="http://schemas.microsoft.com/office/powerpoint/2010/main" val="271163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Indicators continued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the diversity in the nature of produce products, specific standards have been established for individual products. For example, the U.S. Standard for fresh apples is identified as U.S. Extra Fancy, U.S. Fancy, U.S. No. 1, U.S. Utility, or Combination grade. For fresh tomatoes off the vine, the U. S. Standard is U.S. No. 1 or U.S. No.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grade standards on the solicitation document specification ensures the quality of produce purchased will meet the needs of your nutrition program. Some possible descriptions may include: Grade A, Prime, Choice, or Fancy. Additional examples include private label or manufacturer’s brands are subject to internal quality screening. </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22</a:t>
            </a:fld>
            <a:endParaRPr lang="en-US"/>
          </a:p>
        </p:txBody>
      </p:sp>
    </p:spTree>
    <p:extLst>
      <p:ext uri="{BB962C8B-B14F-4D97-AF65-F5344CB8AC3E}">
        <p14:creationId xmlns:p14="http://schemas.microsoft.com/office/powerpoint/2010/main" val="361454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writing your specifications, you will need to include that the agricultural products and commodities you are interested in procuring are domestically grown and/ or processed in the United States.</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23</a:t>
            </a:fld>
            <a:endParaRPr lang="en-US"/>
          </a:p>
        </p:txBody>
      </p:sp>
    </p:spTree>
    <p:extLst>
      <p:ext uri="{BB962C8B-B14F-4D97-AF65-F5344CB8AC3E}">
        <p14:creationId xmlns:p14="http://schemas.microsoft.com/office/powerpoint/2010/main" val="425580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sample spec.  Start by stating what it is you would like to purchase.  Note I didn’t just say apples but stated Red Delicious, as this is the type I purchase most often.  I made sure to state I wanted U.S. Fancy apples. I stated I want a box with 125- 138 apples to a case rather than giving a poundage. Finally, you want to let the vendors know how many cases you expect to use.  Your current vendor should be able to give you a usage form or you can use your own records to see how many cases you purchased in the previous year.  Remember to pad your cases based on what you think you will use to complete the school year.  The specifications on #5 are things you would put in your Request for Proposal,  not on each item.  The buy American clause is true for all produce available in the US.  If you have a preference for locally grown, make sure you put that in your Request</a:t>
            </a:r>
            <a:r>
              <a:rPr lang="en-US" sz="1200" kern="1200" baseline="0" dirty="0">
                <a:solidFill>
                  <a:schemeClr val="tx1"/>
                </a:solidFill>
                <a:effectLst/>
                <a:latin typeface="+mn-lt"/>
                <a:ea typeface="+mn-ea"/>
                <a:cs typeface="+mn-cs"/>
              </a:rPr>
              <a:t> for Proposal.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328E02-C9C2-4A3B-9296-050149F37BE2}" type="slidenum">
              <a:rPr lang="en-US" smtClean="0"/>
              <a:t>24</a:t>
            </a:fld>
            <a:endParaRPr lang="en-US"/>
          </a:p>
        </p:txBody>
      </p:sp>
    </p:spTree>
    <p:extLst>
      <p:ext uri="{BB962C8B-B14F-4D97-AF65-F5344CB8AC3E}">
        <p14:creationId xmlns:p14="http://schemas.microsoft.com/office/powerpoint/2010/main" val="290353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slide, you’ll see an example of a spec for non- produce.  I want to purchase 2 oz. bagels.  I know it has to be Whole Grain but do I want individually Wrapped or Bulk pack?  How about Plain or flavored?  If you want both cinnamon and plain bagels, then they need to be listed separately. In this example, I have given a suggestion of a Lender’s Bagel.  I know that this product is bulk and has 72 - 2 oz. bagels in a case.  I would state that under my pack size.  If the vendor wants to quote a different product, they will need to do the math.  In my case I want 350</a:t>
            </a:r>
            <a:r>
              <a:rPr lang="en-US" sz="1200" kern="1200" baseline="0" dirty="0">
                <a:solidFill>
                  <a:schemeClr val="tx1"/>
                </a:solidFill>
                <a:effectLst/>
                <a:latin typeface="+mn-lt"/>
                <a:ea typeface="+mn-ea"/>
                <a:cs typeface="+mn-cs"/>
              </a:rPr>
              <a:t> cases of 72 count to a case.   This would equal 25,200 bagels.  It is up to the Vendor to determine the number of cases you will need if they quote you a 100 count case. </a:t>
            </a:r>
            <a:r>
              <a:rPr lang="en-US" sz="1200" kern="1200" dirty="0">
                <a:solidFill>
                  <a:schemeClr val="tx1"/>
                </a:solidFill>
                <a:effectLst/>
                <a:latin typeface="+mn-lt"/>
                <a:ea typeface="+mn-ea"/>
                <a:cs typeface="+mn-cs"/>
              </a:rPr>
              <a:t> Be sure to include the Buy American Provision!</a:t>
            </a:r>
          </a:p>
        </p:txBody>
      </p:sp>
      <p:sp>
        <p:nvSpPr>
          <p:cNvPr id="4" name="Slide Number Placeholder 3"/>
          <p:cNvSpPr>
            <a:spLocks noGrp="1"/>
          </p:cNvSpPr>
          <p:nvPr>
            <p:ph type="sldNum" sz="quarter" idx="10"/>
          </p:nvPr>
        </p:nvSpPr>
        <p:spPr/>
        <p:txBody>
          <a:bodyPr/>
          <a:lstStyle/>
          <a:p>
            <a:fld id="{22328E02-C9C2-4A3B-9296-050149F37BE2}" type="slidenum">
              <a:rPr lang="en-US" smtClean="0"/>
              <a:t>25</a:t>
            </a:fld>
            <a:endParaRPr lang="en-US"/>
          </a:p>
        </p:txBody>
      </p:sp>
    </p:spTree>
    <p:extLst>
      <p:ext uri="{BB962C8B-B14F-4D97-AF65-F5344CB8AC3E}">
        <p14:creationId xmlns:p14="http://schemas.microsoft.com/office/powerpoint/2010/main" val="300246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specifications do not only apply to food!</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26</a:t>
            </a:fld>
            <a:endParaRPr lang="en-US"/>
          </a:p>
        </p:txBody>
      </p:sp>
    </p:spTree>
    <p:extLst>
      <p:ext uri="{BB962C8B-B14F-4D97-AF65-F5344CB8AC3E}">
        <p14:creationId xmlns:p14="http://schemas.microsoft.com/office/powerpoint/2010/main" val="211734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developing specifications involves:</a:t>
            </a:r>
          </a:p>
          <a:p>
            <a:pPr marL="171450" indent="-171450">
              <a:buFontTx/>
              <a:buChar char="-"/>
            </a:pPr>
            <a:r>
              <a:rPr lang="en-US" dirty="0"/>
              <a:t>Developing a cycle menu</a:t>
            </a:r>
          </a:p>
          <a:p>
            <a:pPr marL="171450" indent="-171450">
              <a:buFontTx/>
              <a:buChar char="-"/>
            </a:pPr>
            <a:r>
              <a:rPr lang="en-US" dirty="0"/>
              <a:t>Create standardized recipes</a:t>
            </a:r>
          </a:p>
          <a:p>
            <a:pPr marL="171450" indent="-171450">
              <a:buFontTx/>
              <a:buChar char="-"/>
            </a:pPr>
            <a:r>
              <a:rPr lang="en-US" dirty="0"/>
              <a:t>Evaluate customer quality and acceptance of current items (do you customers like the products you are currently using?)</a:t>
            </a:r>
          </a:p>
          <a:p>
            <a:pPr marL="171450" indent="-171450">
              <a:buFontTx/>
              <a:buChar char="-"/>
            </a:pPr>
            <a:r>
              <a:rPr lang="en-US" dirty="0"/>
              <a:t>Research the market for ne items (are there better, more cost effective items out there?)</a:t>
            </a:r>
          </a:p>
          <a:p>
            <a:pPr marL="171450" indent="-171450">
              <a:buFontTx/>
              <a:buChar char="-"/>
            </a:pPr>
            <a:r>
              <a:rPr lang="en-US" dirty="0"/>
              <a:t>Request a description of the product from the manufacturer</a:t>
            </a:r>
          </a:p>
          <a:p>
            <a:pPr marL="171450" indent="-171450">
              <a:buFontTx/>
              <a:buChar char="-"/>
            </a:pPr>
            <a:r>
              <a:rPr lang="en-US" dirty="0"/>
              <a:t>Taste test with your customers (there’s no point in buying something your customers don’t want or like)</a:t>
            </a:r>
          </a:p>
          <a:p>
            <a:pPr marL="171450" indent="-171450">
              <a:buFontTx/>
              <a:buChar char="-"/>
            </a:pPr>
            <a:r>
              <a:rPr lang="en-US" dirty="0"/>
              <a:t>Finally, write your bid specification. </a:t>
            </a:r>
          </a:p>
        </p:txBody>
      </p:sp>
      <p:sp>
        <p:nvSpPr>
          <p:cNvPr id="4" name="Slide Number Placeholder 3"/>
          <p:cNvSpPr>
            <a:spLocks noGrp="1"/>
          </p:cNvSpPr>
          <p:nvPr>
            <p:ph type="sldNum" sz="quarter" idx="5"/>
          </p:nvPr>
        </p:nvSpPr>
        <p:spPr/>
        <p:txBody>
          <a:bodyPr/>
          <a:lstStyle/>
          <a:p>
            <a:fld id="{89DE6D5A-43A7-49DC-86A6-D6887ED87D72}" type="slidenum">
              <a:rPr lang="en-US" smtClean="0"/>
              <a:t>27</a:t>
            </a:fld>
            <a:endParaRPr lang="en-US"/>
          </a:p>
        </p:txBody>
      </p:sp>
    </p:spTree>
    <p:extLst>
      <p:ext uri="{BB962C8B-B14F-4D97-AF65-F5344CB8AC3E}">
        <p14:creationId xmlns:p14="http://schemas.microsoft.com/office/powerpoint/2010/main" val="3136455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specifications have been written correctly it will result in fair and equitable treatment of vendors, the agency's received what they need, time spent doing procurement is minimized throughout the process, the SFA received the best price or value and customer satisfaction is thriving.</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28</a:t>
            </a:fld>
            <a:endParaRPr lang="en-US"/>
          </a:p>
        </p:txBody>
      </p:sp>
    </p:spTree>
    <p:extLst>
      <p:ext uri="{BB962C8B-B14F-4D97-AF65-F5344CB8AC3E}">
        <p14:creationId xmlns:p14="http://schemas.microsoft.com/office/powerpoint/2010/main" val="1817825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D7BB1-90CD-41C7-9B03-0BC6CA7A79D6}" type="slidenum">
              <a:rPr lang="en-US" smtClean="0"/>
              <a:t>29</a:t>
            </a:fld>
            <a:endParaRPr lang="en-US"/>
          </a:p>
        </p:txBody>
      </p:sp>
    </p:spTree>
    <p:extLst>
      <p:ext uri="{BB962C8B-B14F-4D97-AF65-F5344CB8AC3E}">
        <p14:creationId xmlns:p14="http://schemas.microsoft.com/office/powerpoint/2010/main" val="28626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Specs have several basic purposes and advantages, the primary ones being that:</a:t>
            </a:r>
          </a:p>
          <a:p>
            <a:pPr marL="228600" indent="-228600">
              <a:buAutoNum type="arabicParenR"/>
            </a:pPr>
            <a:r>
              <a:rPr lang="en-US" dirty="0"/>
              <a:t>They serve as quality control standards and as cost control standards (in these respects, specs are important aspects of an operation’s overall control system)</a:t>
            </a:r>
          </a:p>
          <a:p>
            <a:pPr marL="228600" indent="-228600">
              <a:buAutoNum type="arabicParenR"/>
            </a:pPr>
            <a:r>
              <a:rPr lang="en-US" dirty="0"/>
              <a:t>They help avoid misunderstandings between suppliers, buyers/ purchasing agents, users and other district officials by detailing exactly what is being requested.</a:t>
            </a:r>
          </a:p>
          <a:p>
            <a:pPr marL="228600" indent="-228600">
              <a:buAutoNum type="arabicParenR"/>
            </a:pPr>
            <a:r>
              <a:rPr lang="en-US" dirty="0"/>
              <a:t>In a buyer’s absence, they allow someone else to fill in temporarily (because they will know exactly what to expect from the purchased item)</a:t>
            </a:r>
          </a:p>
          <a:p>
            <a:pPr marL="228600" indent="-228600">
              <a:buAutoNum type="arabicParenR"/>
            </a:pPr>
            <a:r>
              <a:rPr lang="en-US" dirty="0"/>
              <a:t>They are essential when a district wants to set down all relevant aspect of something it wants to purchase, to submit a list of these aspects to two or more suppliers, and to ask these suppliers to indicate (bid) the price they will charge for the specific product or service. </a:t>
            </a:r>
          </a:p>
          <a:p>
            <a:pPr marL="228600" indent="-228600">
              <a:buAutoNum type="arabicParenR"/>
            </a:pPr>
            <a:r>
              <a:rPr lang="en-US" dirty="0"/>
              <a:t>They help vendors understand exactly what you want to purchase so a competitive price can be quoted. (Comparing apples to apples, so to speak)</a:t>
            </a:r>
          </a:p>
          <a:p>
            <a:pPr marL="228600" indent="-228600">
              <a:buAutoNum type="arabicParenR"/>
            </a:pPr>
            <a:r>
              <a:rPr lang="en-US" dirty="0"/>
              <a:t>They are REQUIRED for the Child Nutrition Program</a:t>
            </a:r>
          </a:p>
          <a:p>
            <a:pPr marL="0" indent="0">
              <a:buNone/>
            </a:pPr>
            <a:endParaRPr lang="en-US" dirty="0"/>
          </a:p>
          <a:p>
            <a:pPr marL="0" indent="0">
              <a:buNone/>
            </a:pPr>
            <a:r>
              <a:rPr lang="en-US" dirty="0"/>
              <a:t>In short, specs are sounding boards for your ideas through which you detail every relevant consideration.</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3</a:t>
            </a:fld>
            <a:endParaRPr lang="en-US"/>
          </a:p>
        </p:txBody>
      </p:sp>
    </p:spTree>
    <p:extLst>
      <p:ext uri="{BB962C8B-B14F-4D97-AF65-F5344CB8AC3E}">
        <p14:creationId xmlns:p14="http://schemas.microsoft.com/office/powerpoint/2010/main" val="774351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This concludes Writing Specifications .</a:t>
            </a:r>
          </a:p>
          <a:p>
            <a:endParaRPr lang="en-US" dirty="0"/>
          </a:p>
          <a:p>
            <a:r>
              <a:rPr lang="en-US" dirty="0"/>
              <a:t>Remember to record completion of this training for Annual Professional Standards Training requirements.</a:t>
            </a:r>
          </a:p>
          <a:p>
            <a:endParaRPr lang="en-US" dirty="0"/>
          </a:p>
          <a:p>
            <a:r>
              <a:rPr lang="en-US" dirty="0"/>
              <a:t>If you have any additional questions, please do not hesitate to contact us.</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30</a:t>
            </a:fld>
            <a:endParaRPr lang="en-US"/>
          </a:p>
        </p:txBody>
      </p:sp>
    </p:spTree>
    <p:extLst>
      <p:ext uri="{BB962C8B-B14F-4D97-AF65-F5344CB8AC3E}">
        <p14:creationId xmlns:p14="http://schemas.microsoft.com/office/powerpoint/2010/main" val="37236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The goal when creating product specifications is to be:</a:t>
            </a:r>
          </a:p>
          <a:p>
            <a:pPr marL="0" indent="0">
              <a:buFont typeface="Arial" panose="020B0604020202020204" pitchFamily="34" charset="0"/>
              <a:buNone/>
            </a:pPr>
            <a:r>
              <a:rPr lang="en-US" sz="1200" b="0" dirty="0"/>
              <a:t>Specific enough for a vendor to provide exactly the product needed by the sponsor, but not so specific as to limit the number of vendors that can provide the specified product. </a:t>
            </a:r>
            <a:endParaRPr lang="en-US" sz="1200" b="1"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Clear, concise specifications describe the required characteristics of the goods and/or services.  If a  known brand name or product is used as the quality standard, regulations require the specifications in the bid document to say </a:t>
            </a:r>
            <a:r>
              <a:rPr lang="en-US" sz="1200" i="1" dirty="0"/>
              <a:t>brand name or equivalent</a:t>
            </a:r>
            <a:r>
              <a:rPr lang="en-US" sz="1200" dirty="0"/>
              <a:t>.  For example, you want to purchase chicken nuggets and really want a particular nugget by Tyson.  In the specifications, you are not allowed to name Tyson specifically, without saying Tyson or equivalent. </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4</a:t>
            </a:fld>
            <a:endParaRPr lang="en-US"/>
          </a:p>
        </p:txBody>
      </p:sp>
    </p:spTree>
    <p:extLst>
      <p:ext uri="{BB962C8B-B14F-4D97-AF65-F5344CB8AC3E}">
        <p14:creationId xmlns:p14="http://schemas.microsoft.com/office/powerpoint/2010/main" val="344551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factors must be assessed before determining what information to include on a specification.</a:t>
            </a:r>
          </a:p>
          <a:p>
            <a:pPr marL="228600" indent="-228600">
              <a:buAutoNum type="arabicParenR"/>
            </a:pPr>
            <a:r>
              <a:rPr lang="en-US" dirty="0"/>
              <a:t>Time and money available- How much detail do you want to have listed for products?  Do you have time to research all of your options?  Knowing what’s available can save you money in the long run, as you’ll be able to get the product that best fits your needs.</a:t>
            </a:r>
          </a:p>
          <a:p>
            <a:pPr marL="228600" indent="-228600">
              <a:buAutoNum type="arabicParenR"/>
            </a:pPr>
            <a:r>
              <a:rPr lang="en-US" dirty="0"/>
              <a:t>Production systems/ equipment- what kind of equipment do you have available to you?  If you only have reheating equipment, you will not want to purchase a cook from raw product.</a:t>
            </a:r>
          </a:p>
          <a:p>
            <a:pPr marL="228600" indent="-228600">
              <a:buAutoNum type="arabicParenR"/>
            </a:pPr>
            <a:r>
              <a:rPr lang="en-US" dirty="0"/>
              <a:t>Storage facilities- if your freezer space is limited, a buyer may have to purchase larger amounts of fresh vegetables, for example.  A specification will carry this reminder.</a:t>
            </a:r>
          </a:p>
          <a:p>
            <a:pPr marL="228600" indent="-228600">
              <a:buAutoNum type="arabicParenR"/>
            </a:pPr>
            <a:r>
              <a:rPr lang="en-US" dirty="0"/>
              <a:t>Employee skill level- generally, the lower the skill level, the more buyers tend to rely on portion controlled and other convenience foods</a:t>
            </a:r>
          </a:p>
          <a:p>
            <a:pPr marL="228600" indent="-228600">
              <a:buAutoNum type="arabicParenR"/>
            </a:pPr>
            <a:r>
              <a:rPr lang="en-US" dirty="0"/>
              <a:t>Menu requirements- For example, chicken nuggets on the menu forces a buyer to include the words “chicken nuggets” on the specification.</a:t>
            </a:r>
          </a:p>
          <a:p>
            <a:pPr marL="228600" indent="-228600">
              <a:buAutoNum type="arabicParenR"/>
            </a:pPr>
            <a:r>
              <a:rPr lang="en-US" dirty="0"/>
              <a:t>Budgetary limitations- School meal budgets are very tight.  This fact may force a buyer to include cost limits for some or all food specifications.</a:t>
            </a:r>
          </a:p>
          <a:p>
            <a:pPr marL="228600" indent="-228600">
              <a:buAutoNum type="arabicParenR"/>
            </a:pPr>
            <a:r>
              <a:rPr lang="en-US" dirty="0"/>
              <a:t>Service style- cafeteria style service needs food items that have a relatively long hot- holding life since the food many remain on a steam table for a while.  This type of information might be included on the specs, especially the specs for prepared food entrees.</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5</a:t>
            </a:fld>
            <a:endParaRPr lang="en-US"/>
          </a:p>
        </p:txBody>
      </p:sp>
    </p:spTree>
    <p:extLst>
      <p:ext uri="{BB962C8B-B14F-4D97-AF65-F5344CB8AC3E}">
        <p14:creationId xmlns:p14="http://schemas.microsoft.com/office/powerpoint/2010/main" val="315743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reasons you need cycle menus and standardized recipes are by having a rotating menu and using the same recipe every time, you will know exactly which products you will need to order and how frequently.  This will make the spec writing process go more quickly because you can use the same food items in more than one recipe.</a:t>
            </a:r>
          </a:p>
          <a:p>
            <a:endParaRPr lang="en-US" dirty="0"/>
          </a:p>
        </p:txBody>
      </p:sp>
      <p:sp>
        <p:nvSpPr>
          <p:cNvPr id="4" name="Slide Number Placeholder 3"/>
          <p:cNvSpPr>
            <a:spLocks noGrp="1"/>
          </p:cNvSpPr>
          <p:nvPr>
            <p:ph type="sldNum" sz="quarter" idx="5"/>
          </p:nvPr>
        </p:nvSpPr>
        <p:spPr/>
        <p:txBody>
          <a:bodyPr/>
          <a:lstStyle/>
          <a:p>
            <a:fld id="{89DE6D5A-43A7-49DC-86A6-D6887ED87D72}" type="slidenum">
              <a:rPr lang="en-US" smtClean="0"/>
              <a:t>6</a:t>
            </a:fld>
            <a:endParaRPr lang="en-US"/>
          </a:p>
        </p:txBody>
      </p:sp>
    </p:spTree>
    <p:extLst>
      <p:ext uri="{BB962C8B-B14F-4D97-AF65-F5344CB8AC3E}">
        <p14:creationId xmlns:p14="http://schemas.microsoft.com/office/powerpoint/2010/main" val="5461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addressing the following topics:</a:t>
            </a:r>
          </a:p>
          <a:p>
            <a:r>
              <a:rPr lang="en-US" dirty="0"/>
              <a:t>- What is the definition of the item to be purchased?  It’s not as simple as saying “apples”</a:t>
            </a:r>
          </a:p>
          <a:p>
            <a:r>
              <a:rPr lang="en-US" dirty="0"/>
              <a:t>- What are the specific characteristics of the time to be purchased?  Are they red apples?</a:t>
            </a:r>
          </a:p>
          <a:p>
            <a:r>
              <a:rPr lang="en-US" dirty="0"/>
              <a:t>- How do we develop bid specifications based on what we need?</a:t>
            </a:r>
          </a:p>
        </p:txBody>
      </p:sp>
      <p:sp>
        <p:nvSpPr>
          <p:cNvPr id="4" name="Slide Number Placeholder 3"/>
          <p:cNvSpPr>
            <a:spLocks noGrp="1"/>
          </p:cNvSpPr>
          <p:nvPr>
            <p:ph type="sldNum" sz="quarter" idx="5"/>
          </p:nvPr>
        </p:nvSpPr>
        <p:spPr/>
        <p:txBody>
          <a:bodyPr/>
          <a:lstStyle/>
          <a:p>
            <a:fld id="{89DE6D5A-43A7-49DC-86A6-D6887ED87D72}" type="slidenum">
              <a:rPr lang="en-US" smtClean="0"/>
              <a:t>7</a:t>
            </a:fld>
            <a:endParaRPr lang="en-US"/>
          </a:p>
        </p:txBody>
      </p:sp>
    </p:spTree>
    <p:extLst>
      <p:ext uri="{BB962C8B-B14F-4D97-AF65-F5344CB8AC3E}">
        <p14:creationId xmlns:p14="http://schemas.microsoft.com/office/powerpoint/2010/main" val="18125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an adequate product specification is not as easy as writing 8 oz. milk carton.  We will discuss this in detail in the next slides</a:t>
            </a:r>
          </a:p>
        </p:txBody>
      </p:sp>
      <p:sp>
        <p:nvSpPr>
          <p:cNvPr id="4" name="Slide Number Placeholder 3"/>
          <p:cNvSpPr>
            <a:spLocks noGrp="1"/>
          </p:cNvSpPr>
          <p:nvPr>
            <p:ph type="sldNum" sz="quarter" idx="5"/>
          </p:nvPr>
        </p:nvSpPr>
        <p:spPr/>
        <p:txBody>
          <a:bodyPr/>
          <a:lstStyle/>
          <a:p>
            <a:fld id="{89DE6D5A-43A7-49DC-86A6-D6887ED87D72}" type="slidenum">
              <a:rPr lang="en-US" smtClean="0"/>
              <a:t>8</a:t>
            </a:fld>
            <a:endParaRPr lang="en-US"/>
          </a:p>
        </p:txBody>
      </p:sp>
    </p:spTree>
    <p:extLst>
      <p:ext uri="{BB962C8B-B14F-4D97-AF65-F5344CB8AC3E}">
        <p14:creationId xmlns:p14="http://schemas.microsoft.com/office/powerpoint/2010/main" val="235756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information that should be part of each items bid spec.  We will discuss in detail in coming slides</a:t>
            </a:r>
          </a:p>
        </p:txBody>
      </p:sp>
      <p:sp>
        <p:nvSpPr>
          <p:cNvPr id="4" name="Slide Number Placeholder 3"/>
          <p:cNvSpPr>
            <a:spLocks noGrp="1"/>
          </p:cNvSpPr>
          <p:nvPr>
            <p:ph type="sldNum" sz="quarter" idx="5"/>
          </p:nvPr>
        </p:nvSpPr>
        <p:spPr/>
        <p:txBody>
          <a:bodyPr/>
          <a:lstStyle/>
          <a:p>
            <a:fld id="{89DE6D5A-43A7-49DC-86A6-D6887ED87D72}" type="slidenum">
              <a:rPr lang="en-US" smtClean="0"/>
              <a:t>9</a:t>
            </a:fld>
            <a:endParaRPr lang="en-US"/>
          </a:p>
        </p:txBody>
      </p:sp>
    </p:spTree>
    <p:extLst>
      <p:ext uri="{BB962C8B-B14F-4D97-AF65-F5344CB8AC3E}">
        <p14:creationId xmlns:p14="http://schemas.microsoft.com/office/powerpoint/2010/main" val="217422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fhwa.dot.gov/byways/byways/2231/photos/al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cientificallydelicious.wordpress.com/page/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choolnutrition.org/uploadedFiles/Presentations/ANC_2012_-_Denver(1)/1._Operations/071614%20at%20130%20-%20Produce%20Specifications%20The%20Devil's%20in%20the%20Detail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theicn.org/resources/943/january-2018/109909/processing-usda-foods-at-the-sfa-level.pdf" TargetMode="External"/><Relationship Id="rId5" Type="http://schemas.openxmlformats.org/officeDocument/2006/relationships/hyperlink" Target="https://www.ams.usda.gov/selling-food/product-specs#Fruits" TargetMode="External"/><Relationship Id="rId4" Type="http://schemas.openxmlformats.org/officeDocument/2006/relationships/hyperlink" Target="https://www.fns.usda.gov/fdd/specifications-us-grade-standar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FFAD-C21D-483C-809B-55B59387B010}"/>
              </a:ext>
            </a:extLst>
          </p:cNvPr>
          <p:cNvSpPr>
            <a:spLocks noGrp="1"/>
          </p:cNvSpPr>
          <p:nvPr>
            <p:ph type="ctrTitle"/>
          </p:nvPr>
        </p:nvSpPr>
        <p:spPr/>
        <p:txBody>
          <a:bodyPr>
            <a:normAutofit fontScale="90000"/>
          </a:bodyPr>
          <a:lstStyle/>
          <a:p>
            <a:pPr algn="ctr"/>
            <a:r>
              <a:rPr lang="en-US" dirty="0"/>
              <a:t>Writing Bid or Purchasing  Specifications</a:t>
            </a:r>
            <a:br>
              <a:rPr lang="en-US" dirty="0"/>
            </a:br>
            <a:endParaRPr lang="en-US" dirty="0"/>
          </a:p>
        </p:txBody>
      </p:sp>
      <p:sp>
        <p:nvSpPr>
          <p:cNvPr id="3" name="Subtitle 2">
            <a:extLst>
              <a:ext uri="{FF2B5EF4-FFF2-40B4-BE49-F238E27FC236}">
                <a16:creationId xmlns:a16="http://schemas.microsoft.com/office/drawing/2014/main" id="{8E469930-9C58-4E28-BC58-E7E97B7F4C5E}"/>
              </a:ext>
            </a:extLst>
          </p:cNvPr>
          <p:cNvSpPr>
            <a:spLocks noGrp="1"/>
          </p:cNvSpPr>
          <p:nvPr>
            <p:ph type="subTitle" idx="1"/>
          </p:nvPr>
        </p:nvSpPr>
        <p:spPr>
          <a:xfrm>
            <a:off x="381467" y="4670246"/>
            <a:ext cx="8560579" cy="914400"/>
          </a:xfrm>
        </p:spPr>
        <p:txBody>
          <a:bodyPr>
            <a:noAutofit/>
          </a:bodyPr>
          <a:lstStyle/>
          <a:p>
            <a:pPr algn="ctr"/>
            <a:r>
              <a:rPr lang="en-US" sz="3600" dirty="0"/>
              <a:t>The Key Element to Successful Purchasing</a:t>
            </a:r>
          </a:p>
        </p:txBody>
      </p:sp>
      <p:pic>
        <p:nvPicPr>
          <p:cNvPr id="4" name="Picture 3">
            <a:extLst>
              <a:ext uri="{FF2B5EF4-FFF2-40B4-BE49-F238E27FC236}">
                <a16:creationId xmlns:a16="http://schemas.microsoft.com/office/drawing/2014/main" id="{28945B11-178F-44F8-A36A-678B3A5B51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63265" y="2328074"/>
            <a:ext cx="2531137" cy="2342172"/>
          </a:xfrm>
          <a:prstGeom prst="rect">
            <a:avLst/>
          </a:prstGeom>
        </p:spPr>
      </p:pic>
      <p:sp>
        <p:nvSpPr>
          <p:cNvPr id="5" name="TextBox 4">
            <a:extLst>
              <a:ext uri="{FF2B5EF4-FFF2-40B4-BE49-F238E27FC236}">
                <a16:creationId xmlns:a16="http://schemas.microsoft.com/office/drawing/2014/main" id="{4AF8D843-7FB6-406D-AD5E-FB5DDF368463}"/>
              </a:ext>
            </a:extLst>
          </p:cNvPr>
          <p:cNvSpPr txBox="1"/>
          <p:nvPr/>
        </p:nvSpPr>
        <p:spPr>
          <a:xfrm>
            <a:off x="4846320" y="5516514"/>
            <a:ext cx="4095726" cy="313932"/>
          </a:xfrm>
          <a:prstGeom prst="rect">
            <a:avLst/>
          </a:prstGeom>
          <a:noFill/>
        </p:spPr>
        <p:txBody>
          <a:bodyPr wrap="square" rtlCol="0">
            <a:spAutoFit/>
          </a:bodyPr>
          <a:lstStyle/>
          <a:p>
            <a:pPr defTabSz="914400">
              <a:lnSpc>
                <a:spcPct val="90000"/>
              </a:lnSpc>
              <a:spcBef>
                <a:spcPts val="1200"/>
              </a:spcBef>
              <a:buClr>
                <a:schemeClr val="accent1"/>
              </a:buClr>
              <a:defRPr/>
            </a:pPr>
            <a:r>
              <a:rPr lang="en-US" sz="1600" b="1" dirty="0">
                <a:solidFill>
                  <a:schemeClr val="bg1"/>
                </a:solidFill>
              </a:rPr>
              <a:t>1 hour Professional Standards Training </a:t>
            </a:r>
          </a:p>
        </p:txBody>
      </p:sp>
      <p:pic>
        <p:nvPicPr>
          <p:cNvPr id="7" name="Picture 6" descr="New York Stage Education Department Child Nutrition Knowledge Center">
            <a:extLst>
              <a:ext uri="{FF2B5EF4-FFF2-40B4-BE49-F238E27FC236}">
                <a16:creationId xmlns:a16="http://schemas.microsoft.com/office/drawing/2014/main" id="{8AFF3B2D-37F4-416E-A5DA-97F56C1AD147}"/>
              </a:ext>
            </a:extLst>
          </p:cNvPr>
          <p:cNvPicPr>
            <a:picLocks noChangeAspect="1"/>
          </p:cNvPicPr>
          <p:nvPr/>
        </p:nvPicPr>
        <p:blipFill>
          <a:blip r:embed="rId4"/>
          <a:stretch>
            <a:fillRect/>
          </a:stretch>
        </p:blipFill>
        <p:spPr>
          <a:xfrm>
            <a:off x="8385048" y="6110156"/>
            <a:ext cx="3589661" cy="641516"/>
          </a:xfrm>
          <a:prstGeom prst="rect">
            <a:avLst/>
          </a:prstGeom>
        </p:spPr>
      </p:pic>
    </p:spTree>
    <p:extLst>
      <p:ext uri="{BB962C8B-B14F-4D97-AF65-F5344CB8AC3E}">
        <p14:creationId xmlns:p14="http://schemas.microsoft.com/office/powerpoint/2010/main" val="291479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15F4-923B-4125-A3B6-DAFDDD6457E6}"/>
              </a:ext>
            </a:extLst>
          </p:cNvPr>
          <p:cNvSpPr>
            <a:spLocks noGrp="1"/>
          </p:cNvSpPr>
          <p:nvPr>
            <p:ph type="title"/>
          </p:nvPr>
        </p:nvSpPr>
        <p:spPr/>
        <p:txBody>
          <a:bodyPr/>
          <a:lstStyle/>
          <a:p>
            <a:pPr algn="ctr"/>
            <a:r>
              <a:rPr lang="en-US" dirty="0"/>
              <a:t>Product Specification Information- Name of the Product</a:t>
            </a:r>
          </a:p>
        </p:txBody>
      </p:sp>
      <p:sp>
        <p:nvSpPr>
          <p:cNvPr id="3" name="Content Placeholder 2">
            <a:extLst>
              <a:ext uri="{FF2B5EF4-FFF2-40B4-BE49-F238E27FC236}">
                <a16:creationId xmlns:a16="http://schemas.microsoft.com/office/drawing/2014/main" id="{866E8A59-159E-4E75-8B88-A3201B4BBBF7}"/>
              </a:ext>
            </a:extLst>
          </p:cNvPr>
          <p:cNvSpPr>
            <a:spLocks noGrp="1"/>
          </p:cNvSpPr>
          <p:nvPr>
            <p:ph idx="1"/>
          </p:nvPr>
        </p:nvSpPr>
        <p:spPr/>
        <p:txBody>
          <a:bodyPr/>
          <a:lstStyle/>
          <a:p>
            <a:pPr marL="0" indent="0" algn="ctr">
              <a:buNone/>
            </a:pPr>
            <a:r>
              <a:rPr lang="en-US" sz="2400" dirty="0"/>
              <a:t>Name of the Product</a:t>
            </a:r>
          </a:p>
          <a:p>
            <a:r>
              <a:rPr lang="en-US" dirty="0"/>
              <a:t> WG Breaded Chicken Nuggets  </a:t>
            </a:r>
          </a:p>
          <a:p>
            <a:r>
              <a:rPr lang="en-US" dirty="0"/>
              <a:t>Milk, Fluid, Unflavored </a:t>
            </a:r>
          </a:p>
          <a:p>
            <a:r>
              <a:rPr lang="en-US" dirty="0"/>
              <a:t> Apples, Red Delicious </a:t>
            </a:r>
          </a:p>
          <a:p>
            <a:r>
              <a:rPr lang="en-US" dirty="0"/>
              <a:t> WG Breaded Cod  </a:t>
            </a:r>
          </a:p>
          <a:p>
            <a:r>
              <a:rPr lang="en-US" dirty="0"/>
              <a:t>Beans, Green</a:t>
            </a:r>
          </a:p>
          <a:p>
            <a:r>
              <a:rPr lang="en-US" dirty="0"/>
              <a:t>Cups, Foam</a:t>
            </a:r>
          </a:p>
        </p:txBody>
      </p:sp>
    </p:spTree>
    <p:extLst>
      <p:ext uri="{BB962C8B-B14F-4D97-AF65-F5344CB8AC3E}">
        <p14:creationId xmlns:p14="http://schemas.microsoft.com/office/powerpoint/2010/main" val="29026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2C92-6565-41C5-AA74-0DA7A4D10D30}"/>
              </a:ext>
            </a:extLst>
          </p:cNvPr>
          <p:cNvSpPr>
            <a:spLocks noGrp="1"/>
          </p:cNvSpPr>
          <p:nvPr>
            <p:ph type="title"/>
          </p:nvPr>
        </p:nvSpPr>
        <p:spPr/>
        <p:txBody>
          <a:bodyPr/>
          <a:lstStyle/>
          <a:p>
            <a:pPr algn="ctr"/>
            <a:r>
              <a:rPr lang="en-US" dirty="0"/>
              <a:t>Product Specification Information- Description of the Product</a:t>
            </a:r>
          </a:p>
        </p:txBody>
      </p:sp>
      <p:sp>
        <p:nvSpPr>
          <p:cNvPr id="3" name="Content Placeholder 2">
            <a:extLst>
              <a:ext uri="{FF2B5EF4-FFF2-40B4-BE49-F238E27FC236}">
                <a16:creationId xmlns:a16="http://schemas.microsoft.com/office/drawing/2014/main" id="{2501ECBB-6EE9-413A-8244-0826170AF230}"/>
              </a:ext>
            </a:extLst>
          </p:cNvPr>
          <p:cNvSpPr>
            <a:spLocks noGrp="1"/>
          </p:cNvSpPr>
          <p:nvPr>
            <p:ph idx="1"/>
          </p:nvPr>
        </p:nvSpPr>
        <p:spPr/>
        <p:txBody>
          <a:bodyPr/>
          <a:lstStyle/>
          <a:p>
            <a:pPr marL="0" indent="0" algn="ctr">
              <a:buNone/>
            </a:pPr>
            <a:r>
              <a:rPr lang="en-US" sz="2800" dirty="0"/>
              <a:t>Description of the Product </a:t>
            </a:r>
          </a:p>
          <a:p>
            <a:pPr marL="0" indent="0">
              <a:buNone/>
            </a:pPr>
            <a:r>
              <a:rPr lang="en-US" dirty="0"/>
              <a:t> </a:t>
            </a:r>
          </a:p>
          <a:p>
            <a:r>
              <a:rPr lang="en-US" dirty="0"/>
              <a:t>Clearly Identify the product listed </a:t>
            </a:r>
          </a:p>
          <a:p>
            <a:pPr lvl="1"/>
            <a:r>
              <a:rPr lang="en-US" dirty="0"/>
              <a:t> Type </a:t>
            </a:r>
          </a:p>
          <a:p>
            <a:pPr lvl="1"/>
            <a:r>
              <a:rPr lang="en-US" dirty="0"/>
              <a:t> Cut, shape  </a:t>
            </a:r>
          </a:p>
          <a:p>
            <a:pPr lvl="1"/>
            <a:r>
              <a:rPr lang="en-US" dirty="0"/>
              <a:t> Portion size </a:t>
            </a:r>
          </a:p>
          <a:p>
            <a:pPr lvl="1"/>
            <a:r>
              <a:rPr lang="en-US" dirty="0"/>
              <a:t> Precooked weight </a:t>
            </a:r>
          </a:p>
          <a:p>
            <a:pPr lvl="1"/>
            <a:r>
              <a:rPr lang="en-US" dirty="0"/>
              <a:t> Frozen, fresh or Dry</a:t>
            </a:r>
          </a:p>
        </p:txBody>
      </p:sp>
      <p:pic>
        <p:nvPicPr>
          <p:cNvPr id="4" name="Picture 3">
            <a:extLst>
              <a:ext uri="{FF2B5EF4-FFF2-40B4-BE49-F238E27FC236}">
                <a16:creationId xmlns:a16="http://schemas.microsoft.com/office/drawing/2014/main" id="{58EA63DD-9347-440B-A2AD-D0DB04D0B4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16091" y="3424428"/>
            <a:ext cx="2000251" cy="2195397"/>
          </a:xfrm>
          <a:prstGeom prst="rect">
            <a:avLst/>
          </a:prstGeom>
          <a:ln>
            <a:noFill/>
          </a:ln>
          <a:effectLst>
            <a:softEdge rad="112500"/>
          </a:effectLst>
        </p:spPr>
      </p:pic>
    </p:spTree>
    <p:extLst>
      <p:ext uri="{BB962C8B-B14F-4D97-AF65-F5344CB8AC3E}">
        <p14:creationId xmlns:p14="http://schemas.microsoft.com/office/powerpoint/2010/main" val="43488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CFE7-9B86-419D-B238-8F0AF3F7CEC9}"/>
              </a:ext>
            </a:extLst>
          </p:cNvPr>
          <p:cNvSpPr>
            <a:spLocks noGrp="1"/>
          </p:cNvSpPr>
          <p:nvPr>
            <p:ph type="title"/>
          </p:nvPr>
        </p:nvSpPr>
        <p:spPr/>
        <p:txBody>
          <a:bodyPr/>
          <a:lstStyle/>
          <a:p>
            <a:pPr algn="ctr"/>
            <a:r>
              <a:rPr lang="en-US" dirty="0"/>
              <a:t>Product Specification Information- Description of the Product Continued</a:t>
            </a:r>
          </a:p>
        </p:txBody>
      </p:sp>
      <p:sp>
        <p:nvSpPr>
          <p:cNvPr id="3" name="Content Placeholder 2">
            <a:extLst>
              <a:ext uri="{FF2B5EF4-FFF2-40B4-BE49-F238E27FC236}">
                <a16:creationId xmlns:a16="http://schemas.microsoft.com/office/drawing/2014/main" id="{637290E7-EFCD-42CA-982C-77850E238407}"/>
              </a:ext>
            </a:extLst>
          </p:cNvPr>
          <p:cNvSpPr>
            <a:spLocks noGrp="1"/>
          </p:cNvSpPr>
          <p:nvPr>
            <p:ph idx="1"/>
          </p:nvPr>
        </p:nvSpPr>
        <p:spPr/>
        <p:txBody>
          <a:bodyPr/>
          <a:lstStyle/>
          <a:p>
            <a:pPr lvl="0"/>
            <a:r>
              <a:rPr lang="en-US" sz="2400" dirty="0"/>
              <a:t>A vendor will need a complete description of the product you are looking to purchase.</a:t>
            </a:r>
          </a:p>
          <a:p>
            <a:pPr lvl="0"/>
            <a:r>
              <a:rPr lang="en-US" sz="2400" dirty="0"/>
              <a:t>If specifying brand, SFA must allow equivalent</a:t>
            </a:r>
          </a:p>
          <a:p>
            <a:pPr lvl="0"/>
            <a:r>
              <a:rPr lang="en-US" sz="2400" dirty="0"/>
              <a:t>When specifying a brand you must include:</a:t>
            </a:r>
          </a:p>
          <a:p>
            <a:pPr lvl="1"/>
            <a:r>
              <a:rPr lang="en-US" sz="2400" b="0" dirty="0"/>
              <a:t>Manufacturer’s name</a:t>
            </a:r>
          </a:p>
          <a:p>
            <a:pPr lvl="1"/>
            <a:r>
              <a:rPr lang="en-US" sz="2400" b="0" dirty="0"/>
              <a:t>Manufacturer’s name for product (e.g. rounds, triangles, etc.)</a:t>
            </a:r>
          </a:p>
          <a:p>
            <a:pPr lvl="1"/>
            <a:r>
              <a:rPr lang="en-US" sz="2400" b="0" dirty="0"/>
              <a:t>Manufacturer’s code number</a:t>
            </a:r>
          </a:p>
          <a:p>
            <a:pPr lvl="1"/>
            <a:r>
              <a:rPr lang="en-US" sz="2400" b="0" dirty="0"/>
              <a:t>Manufacturer’s pack size </a:t>
            </a:r>
          </a:p>
          <a:p>
            <a:endParaRPr lang="en-US" dirty="0"/>
          </a:p>
        </p:txBody>
      </p:sp>
      <p:pic>
        <p:nvPicPr>
          <p:cNvPr id="4" name="Picture 3">
            <a:extLst>
              <a:ext uri="{FF2B5EF4-FFF2-40B4-BE49-F238E27FC236}">
                <a16:creationId xmlns:a16="http://schemas.microsoft.com/office/drawing/2014/main" id="{BB03AB6D-2615-431E-B7CF-3901680D36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6839" y="4589235"/>
            <a:ext cx="3028950" cy="1714500"/>
          </a:xfrm>
          <a:prstGeom prst="rect">
            <a:avLst/>
          </a:prstGeom>
        </p:spPr>
      </p:pic>
    </p:spTree>
    <p:extLst>
      <p:ext uri="{BB962C8B-B14F-4D97-AF65-F5344CB8AC3E}">
        <p14:creationId xmlns:p14="http://schemas.microsoft.com/office/powerpoint/2010/main" val="117626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ED66-60C3-4771-89CD-6D07C77FB6F9}"/>
              </a:ext>
            </a:extLst>
          </p:cNvPr>
          <p:cNvSpPr>
            <a:spLocks noGrp="1"/>
          </p:cNvSpPr>
          <p:nvPr>
            <p:ph type="title"/>
          </p:nvPr>
        </p:nvSpPr>
        <p:spPr/>
        <p:txBody>
          <a:bodyPr/>
          <a:lstStyle/>
          <a:p>
            <a:pPr algn="ctr"/>
            <a:r>
              <a:rPr lang="en-US" dirty="0"/>
              <a:t>Product Specification Information- Product Packaging</a:t>
            </a:r>
          </a:p>
        </p:txBody>
      </p:sp>
      <p:sp>
        <p:nvSpPr>
          <p:cNvPr id="3" name="Content Placeholder 2">
            <a:extLst>
              <a:ext uri="{FF2B5EF4-FFF2-40B4-BE49-F238E27FC236}">
                <a16:creationId xmlns:a16="http://schemas.microsoft.com/office/drawing/2014/main" id="{7771CA5E-B880-4C1D-AF09-4499A706CECB}"/>
              </a:ext>
            </a:extLst>
          </p:cNvPr>
          <p:cNvSpPr>
            <a:spLocks noGrp="1"/>
          </p:cNvSpPr>
          <p:nvPr>
            <p:ph idx="1"/>
          </p:nvPr>
        </p:nvSpPr>
        <p:spPr/>
        <p:txBody>
          <a:bodyPr/>
          <a:lstStyle/>
          <a:p>
            <a:pPr marL="0" indent="0" algn="ctr">
              <a:buNone/>
            </a:pPr>
            <a:r>
              <a:rPr lang="en-US" sz="2800" dirty="0"/>
              <a:t>Describes How the Items is Packaged: </a:t>
            </a:r>
          </a:p>
          <a:p>
            <a:r>
              <a:rPr lang="en-US" dirty="0"/>
              <a:t>6/#10 Cans  </a:t>
            </a:r>
          </a:p>
          <a:p>
            <a:r>
              <a:rPr lang="en-US" dirty="0"/>
              <a:t>4/5# Loaves or Not to Exceed 25# </a:t>
            </a:r>
          </a:p>
          <a:p>
            <a:r>
              <a:rPr lang="en-US" dirty="0"/>
              <a:t> Individually Wrapped </a:t>
            </a:r>
          </a:p>
          <a:p>
            <a:r>
              <a:rPr lang="en-US" dirty="0"/>
              <a:t> 48, 72, 96 to the Case </a:t>
            </a:r>
          </a:p>
          <a:p>
            <a:r>
              <a:rPr lang="en-US" dirty="0"/>
              <a:t> Cases Can’t Exceed 30 Pounds</a:t>
            </a:r>
          </a:p>
        </p:txBody>
      </p:sp>
    </p:spTree>
    <p:extLst>
      <p:ext uri="{BB962C8B-B14F-4D97-AF65-F5344CB8AC3E}">
        <p14:creationId xmlns:p14="http://schemas.microsoft.com/office/powerpoint/2010/main" val="43734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AD1-D6C3-4FA1-ACB9-A1813348B6AB}"/>
              </a:ext>
            </a:extLst>
          </p:cNvPr>
          <p:cNvSpPr>
            <a:spLocks noGrp="1"/>
          </p:cNvSpPr>
          <p:nvPr>
            <p:ph type="title"/>
          </p:nvPr>
        </p:nvSpPr>
        <p:spPr/>
        <p:txBody>
          <a:bodyPr/>
          <a:lstStyle/>
          <a:p>
            <a:pPr algn="ctr"/>
            <a:r>
              <a:rPr lang="en-US" dirty="0"/>
              <a:t>Product Specification Information- Product Sizes</a:t>
            </a:r>
          </a:p>
        </p:txBody>
      </p:sp>
      <p:sp>
        <p:nvSpPr>
          <p:cNvPr id="5" name="Content Placeholder 4">
            <a:extLst>
              <a:ext uri="{FF2B5EF4-FFF2-40B4-BE49-F238E27FC236}">
                <a16:creationId xmlns:a16="http://schemas.microsoft.com/office/drawing/2014/main" id="{C1978AF1-D146-4188-B8BB-728EE79B4892}"/>
              </a:ext>
            </a:extLst>
          </p:cNvPr>
          <p:cNvSpPr>
            <a:spLocks noGrp="1"/>
          </p:cNvSpPr>
          <p:nvPr>
            <p:ph idx="1"/>
          </p:nvPr>
        </p:nvSpPr>
        <p:spPr/>
        <p:txBody>
          <a:bodyPr>
            <a:normAutofit/>
          </a:bodyPr>
          <a:lstStyle/>
          <a:p>
            <a:r>
              <a:rPr lang="en-US" sz="4000" dirty="0"/>
              <a:t>Minimum?</a:t>
            </a:r>
          </a:p>
          <a:p>
            <a:r>
              <a:rPr lang="en-US" sz="4000" dirty="0"/>
              <a:t>Maximum?</a:t>
            </a:r>
          </a:p>
          <a:p>
            <a:r>
              <a:rPr lang="en-US" sz="4000" dirty="0"/>
              <a:t>Example:</a:t>
            </a:r>
          </a:p>
          <a:p>
            <a:pPr lvl="1"/>
            <a:r>
              <a:rPr lang="en-US" sz="4000" dirty="0"/>
              <a:t>Minimum serving 3.9 ounces </a:t>
            </a:r>
          </a:p>
          <a:p>
            <a:pPr lvl="1"/>
            <a:r>
              <a:rPr lang="en-US" sz="4000" dirty="0"/>
              <a:t>Maximum serving 4.1 ounces </a:t>
            </a:r>
          </a:p>
          <a:p>
            <a:pPr lvl="1"/>
            <a:r>
              <a:rPr lang="en-US" sz="4000" dirty="0"/>
              <a:t>6 nuggets per  5-ounce portion </a:t>
            </a:r>
          </a:p>
        </p:txBody>
      </p:sp>
    </p:spTree>
    <p:extLst>
      <p:ext uri="{BB962C8B-B14F-4D97-AF65-F5344CB8AC3E}">
        <p14:creationId xmlns:p14="http://schemas.microsoft.com/office/powerpoint/2010/main" val="377963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C96A-7F23-49F0-9F17-5AFEF84D2E95}"/>
              </a:ext>
            </a:extLst>
          </p:cNvPr>
          <p:cNvSpPr>
            <a:spLocks noGrp="1"/>
          </p:cNvSpPr>
          <p:nvPr>
            <p:ph type="title"/>
          </p:nvPr>
        </p:nvSpPr>
        <p:spPr/>
        <p:txBody>
          <a:bodyPr/>
          <a:lstStyle/>
          <a:p>
            <a:pPr algn="ctr"/>
            <a:r>
              <a:rPr lang="en-US" dirty="0"/>
              <a:t>Product Specification Information- Main Ingredients</a:t>
            </a:r>
          </a:p>
        </p:txBody>
      </p:sp>
      <p:sp>
        <p:nvSpPr>
          <p:cNvPr id="3" name="Content Placeholder 2">
            <a:extLst>
              <a:ext uri="{FF2B5EF4-FFF2-40B4-BE49-F238E27FC236}">
                <a16:creationId xmlns:a16="http://schemas.microsoft.com/office/drawing/2014/main" id="{3947B081-F4DD-4A8D-860E-790BCED99767}"/>
              </a:ext>
            </a:extLst>
          </p:cNvPr>
          <p:cNvSpPr>
            <a:spLocks noGrp="1"/>
          </p:cNvSpPr>
          <p:nvPr>
            <p:ph idx="1"/>
          </p:nvPr>
        </p:nvSpPr>
        <p:spPr>
          <a:xfrm>
            <a:off x="3869268" y="527323"/>
            <a:ext cx="7315200" cy="1167892"/>
          </a:xfrm>
        </p:spPr>
        <p:txBody>
          <a:bodyPr>
            <a:normAutofit/>
          </a:bodyPr>
          <a:lstStyle/>
          <a:p>
            <a:pPr marL="0" indent="0" algn="ctr">
              <a:buNone/>
            </a:pPr>
            <a:r>
              <a:rPr lang="en-US" sz="2800" dirty="0"/>
              <a:t>Specify the Main Ingredients Desired</a:t>
            </a:r>
          </a:p>
        </p:txBody>
      </p:sp>
      <p:pic>
        <p:nvPicPr>
          <p:cNvPr id="4" name="Picture 3">
            <a:extLst>
              <a:ext uri="{FF2B5EF4-FFF2-40B4-BE49-F238E27FC236}">
                <a16:creationId xmlns:a16="http://schemas.microsoft.com/office/drawing/2014/main" id="{168AE86D-63F4-4FC0-9FEA-913DB7E9C1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98756" y="1695215"/>
            <a:ext cx="6456224" cy="4029805"/>
          </a:xfrm>
          <a:prstGeom prst="rect">
            <a:avLst/>
          </a:prstGeom>
        </p:spPr>
      </p:pic>
    </p:spTree>
    <p:extLst>
      <p:ext uri="{BB962C8B-B14F-4D97-AF65-F5344CB8AC3E}">
        <p14:creationId xmlns:p14="http://schemas.microsoft.com/office/powerpoint/2010/main" val="183273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A473-DEB9-49D5-924A-3E3E5646F595}"/>
              </a:ext>
            </a:extLst>
          </p:cNvPr>
          <p:cNvSpPr>
            <a:spLocks noGrp="1"/>
          </p:cNvSpPr>
          <p:nvPr>
            <p:ph type="title"/>
          </p:nvPr>
        </p:nvSpPr>
        <p:spPr/>
        <p:txBody>
          <a:bodyPr/>
          <a:lstStyle/>
          <a:p>
            <a:pPr algn="ctr"/>
            <a:r>
              <a:rPr lang="en-US" dirty="0"/>
              <a:t>Product Specification Information- Other Product Ingredients</a:t>
            </a:r>
          </a:p>
        </p:txBody>
      </p:sp>
      <p:sp>
        <p:nvSpPr>
          <p:cNvPr id="3" name="Content Placeholder 2">
            <a:extLst>
              <a:ext uri="{FF2B5EF4-FFF2-40B4-BE49-F238E27FC236}">
                <a16:creationId xmlns:a16="http://schemas.microsoft.com/office/drawing/2014/main" id="{0E3471DB-7202-4ADE-A4A6-AAF43F61217B}"/>
              </a:ext>
            </a:extLst>
          </p:cNvPr>
          <p:cNvSpPr>
            <a:spLocks noGrp="1"/>
          </p:cNvSpPr>
          <p:nvPr>
            <p:ph idx="1"/>
          </p:nvPr>
        </p:nvSpPr>
        <p:spPr/>
        <p:txBody>
          <a:bodyPr/>
          <a:lstStyle/>
          <a:p>
            <a:pPr marL="0" indent="0" algn="ctr">
              <a:buNone/>
            </a:pPr>
            <a:r>
              <a:rPr lang="en-US" sz="2800" b="1" dirty="0"/>
              <a:t>Other Product Ingredients</a:t>
            </a:r>
          </a:p>
          <a:p>
            <a:pPr marL="0" indent="0" algn="ctr">
              <a:buNone/>
            </a:pPr>
            <a:r>
              <a:rPr lang="en-US" dirty="0"/>
              <a:t>Describes What other ingredients can be included:</a:t>
            </a:r>
          </a:p>
          <a:p>
            <a:pPr marL="0" indent="0" algn="ctr">
              <a:buNone/>
            </a:pPr>
            <a:r>
              <a:rPr lang="en-US" dirty="0"/>
              <a:t> ◦ Whole-grain Pasta </a:t>
            </a:r>
          </a:p>
          <a:p>
            <a:pPr marL="0" indent="0" algn="ctr">
              <a:buNone/>
            </a:pPr>
            <a:r>
              <a:rPr lang="en-US" dirty="0"/>
              <a:t>◦ Whole-wheat Flour  </a:t>
            </a:r>
          </a:p>
          <a:p>
            <a:pPr marL="0" indent="0" algn="ctr">
              <a:buNone/>
            </a:pPr>
            <a:r>
              <a:rPr lang="en-US" dirty="0"/>
              <a:t>◦ Spices</a:t>
            </a:r>
          </a:p>
          <a:p>
            <a:pPr marL="0" indent="0" algn="ctr">
              <a:buNone/>
            </a:pPr>
            <a:r>
              <a:rPr lang="en-US" dirty="0"/>
              <a:t> ◦ Emulsifiers</a:t>
            </a:r>
          </a:p>
          <a:p>
            <a:pPr marL="0" indent="0" algn="ctr">
              <a:buNone/>
            </a:pPr>
            <a:r>
              <a:rPr lang="en-US" dirty="0"/>
              <a:t> ◦ Soy Proteins </a:t>
            </a:r>
          </a:p>
          <a:p>
            <a:pPr marL="0" indent="0" algn="ctr">
              <a:buNone/>
            </a:pPr>
            <a:r>
              <a:rPr lang="en-US" dirty="0"/>
              <a:t> ◦ Vegetable Purees  </a:t>
            </a:r>
          </a:p>
          <a:p>
            <a:pPr marL="0" indent="0" algn="ctr">
              <a:buNone/>
            </a:pPr>
            <a:r>
              <a:rPr lang="en-US" dirty="0"/>
              <a:t>◦ Thickening Agents</a:t>
            </a:r>
          </a:p>
        </p:txBody>
      </p:sp>
    </p:spTree>
    <p:extLst>
      <p:ext uri="{BB962C8B-B14F-4D97-AF65-F5344CB8AC3E}">
        <p14:creationId xmlns:p14="http://schemas.microsoft.com/office/powerpoint/2010/main" val="235904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8DC1-4E83-42DA-998E-C5C78CA4B02C}"/>
              </a:ext>
            </a:extLst>
          </p:cNvPr>
          <p:cNvSpPr>
            <a:spLocks noGrp="1"/>
          </p:cNvSpPr>
          <p:nvPr>
            <p:ph type="title"/>
          </p:nvPr>
        </p:nvSpPr>
        <p:spPr/>
        <p:txBody>
          <a:bodyPr/>
          <a:lstStyle/>
          <a:p>
            <a:pPr algn="ctr"/>
            <a:br>
              <a:rPr lang="en-US" dirty="0"/>
            </a:br>
            <a:br>
              <a:rPr lang="en-US" dirty="0"/>
            </a:br>
            <a:br>
              <a:rPr lang="en-US" dirty="0"/>
            </a:br>
            <a:r>
              <a:rPr lang="en-US" dirty="0"/>
              <a:t>Product Specification Information- Prohibited Ingredients</a:t>
            </a:r>
          </a:p>
        </p:txBody>
      </p:sp>
      <p:sp>
        <p:nvSpPr>
          <p:cNvPr id="3" name="Content Placeholder 2">
            <a:extLst>
              <a:ext uri="{FF2B5EF4-FFF2-40B4-BE49-F238E27FC236}">
                <a16:creationId xmlns:a16="http://schemas.microsoft.com/office/drawing/2014/main" id="{649B3853-E12F-4996-BDBA-ACEA7DB04E5A}"/>
              </a:ext>
            </a:extLst>
          </p:cNvPr>
          <p:cNvSpPr>
            <a:spLocks noGrp="1"/>
          </p:cNvSpPr>
          <p:nvPr>
            <p:ph idx="1"/>
          </p:nvPr>
        </p:nvSpPr>
        <p:spPr/>
        <p:txBody>
          <a:bodyPr>
            <a:normAutofit/>
          </a:bodyPr>
          <a:lstStyle/>
          <a:p>
            <a:pPr marL="0" indent="0" algn="ctr">
              <a:buNone/>
            </a:pPr>
            <a:r>
              <a:rPr lang="en-US" sz="2800" dirty="0"/>
              <a:t>Prohibited Ingredients</a:t>
            </a:r>
          </a:p>
          <a:p>
            <a:pPr marL="0" indent="0" algn="ctr">
              <a:buNone/>
            </a:pPr>
            <a:r>
              <a:rPr lang="en-US" sz="2400" dirty="0"/>
              <a:t>What ingredients are prohibited? </a:t>
            </a:r>
          </a:p>
          <a:p>
            <a:pPr lvl="0">
              <a:buFontTx/>
              <a:buNone/>
            </a:pPr>
            <a:r>
              <a:rPr lang="en-US" b="1" u="sng" dirty="0"/>
              <a:t>Examples:</a:t>
            </a:r>
          </a:p>
          <a:p>
            <a:pPr lvl="1">
              <a:buFont typeface="Arial" panose="020B0604020202020204" pitchFamily="34" charset="0"/>
              <a:buChar char="•"/>
            </a:pPr>
            <a:r>
              <a:rPr lang="en-US" baseline="0" dirty="0"/>
              <a:t>Food additives</a:t>
            </a:r>
            <a:endParaRPr lang="en-US" dirty="0"/>
          </a:p>
          <a:p>
            <a:pPr lvl="1">
              <a:buFont typeface="Arial" panose="020B0604020202020204" pitchFamily="34" charset="0"/>
              <a:buChar char="•"/>
            </a:pPr>
            <a:r>
              <a:rPr lang="en-US" baseline="0" dirty="0"/>
              <a:t>Artificial colors and flavors</a:t>
            </a:r>
            <a:endParaRPr lang="en-US" dirty="0"/>
          </a:p>
          <a:p>
            <a:pPr lvl="1">
              <a:buFont typeface="Arial" panose="020B0604020202020204" pitchFamily="34" charset="0"/>
              <a:buChar char="•"/>
            </a:pPr>
            <a:r>
              <a:rPr lang="en-US" baseline="0" dirty="0"/>
              <a:t>Hydrogenated fat</a:t>
            </a:r>
            <a:endParaRPr lang="en-US" dirty="0"/>
          </a:p>
          <a:p>
            <a:pPr lvl="1">
              <a:buFont typeface="Arial" panose="020B0604020202020204" pitchFamily="34" charset="0"/>
              <a:buChar char="•"/>
            </a:pPr>
            <a:r>
              <a:rPr lang="en-US" baseline="0" dirty="0"/>
              <a:t>Monosodium glutamate (MSG)</a:t>
            </a:r>
            <a:endParaRPr lang="en-US" dirty="0"/>
          </a:p>
          <a:p>
            <a:pPr lvl="1">
              <a:buFont typeface="Arial" panose="020B0604020202020204" pitchFamily="34" charset="0"/>
              <a:buChar char="•"/>
            </a:pPr>
            <a:r>
              <a:rPr lang="en-US" baseline="0" dirty="0"/>
              <a:t>Assorted allergens</a:t>
            </a:r>
            <a:endParaRPr lang="en-US" dirty="0"/>
          </a:p>
          <a:p>
            <a:pPr lvl="1">
              <a:buFont typeface="Arial" panose="020B0604020202020204" pitchFamily="34" charset="0"/>
              <a:buChar char="•"/>
            </a:pPr>
            <a:r>
              <a:rPr lang="en-US" baseline="0" dirty="0"/>
              <a:t>Soy</a:t>
            </a:r>
            <a:endParaRPr lang="en-US" dirty="0"/>
          </a:p>
          <a:p>
            <a:pPr lvl="1">
              <a:buFont typeface="Arial" panose="020B0604020202020204" pitchFamily="34" charset="0"/>
              <a:buChar char="•"/>
            </a:pPr>
            <a:r>
              <a:rPr lang="en-US" baseline="0" dirty="0"/>
              <a:t>Egg</a:t>
            </a:r>
            <a:endParaRPr lang="en-US" dirty="0"/>
          </a:p>
          <a:p>
            <a:pPr lvl="1">
              <a:buFont typeface="Arial" panose="020B0604020202020204" pitchFamily="34" charset="0"/>
              <a:buChar char="•"/>
            </a:pPr>
            <a:r>
              <a:rPr lang="en-US" baseline="0" dirty="0"/>
              <a:t>Peanuts</a:t>
            </a:r>
            <a:endParaRPr lang="en-US" dirty="0"/>
          </a:p>
          <a:p>
            <a:pPr marL="0" indent="0" algn="ctr">
              <a:buNone/>
            </a:pPr>
            <a:r>
              <a:rPr lang="en-US" sz="2800" dirty="0"/>
              <a:t> </a:t>
            </a:r>
          </a:p>
        </p:txBody>
      </p:sp>
      <p:pic>
        <p:nvPicPr>
          <p:cNvPr id="4" name="Picture 3">
            <a:extLst>
              <a:ext uri="{FF2B5EF4-FFF2-40B4-BE49-F238E27FC236}">
                <a16:creationId xmlns:a16="http://schemas.microsoft.com/office/drawing/2014/main" id="{4B137FAA-E663-4125-AACB-48F7B1847D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8272" y="1132980"/>
            <a:ext cx="1294518" cy="1414286"/>
          </a:xfrm>
          <a:prstGeom prst="rect">
            <a:avLst/>
          </a:prstGeom>
        </p:spPr>
      </p:pic>
    </p:spTree>
    <p:extLst>
      <p:ext uri="{BB962C8B-B14F-4D97-AF65-F5344CB8AC3E}">
        <p14:creationId xmlns:p14="http://schemas.microsoft.com/office/powerpoint/2010/main" val="336802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97E2-3637-400F-9F5D-2B9EE1642C5D}"/>
              </a:ext>
            </a:extLst>
          </p:cNvPr>
          <p:cNvSpPr>
            <a:spLocks noGrp="1"/>
          </p:cNvSpPr>
          <p:nvPr>
            <p:ph type="title"/>
          </p:nvPr>
        </p:nvSpPr>
        <p:spPr/>
        <p:txBody>
          <a:bodyPr/>
          <a:lstStyle/>
          <a:p>
            <a:pPr algn="ctr"/>
            <a:r>
              <a:rPr lang="en-US" dirty="0"/>
              <a:t>Product Specification Information- Nutritional Standards</a:t>
            </a:r>
          </a:p>
        </p:txBody>
      </p:sp>
      <p:sp>
        <p:nvSpPr>
          <p:cNvPr id="3" name="Content Placeholder 2">
            <a:extLst>
              <a:ext uri="{FF2B5EF4-FFF2-40B4-BE49-F238E27FC236}">
                <a16:creationId xmlns:a16="http://schemas.microsoft.com/office/drawing/2014/main" id="{82ACC8A4-B692-4590-879E-B058DFCB4C06}"/>
              </a:ext>
            </a:extLst>
          </p:cNvPr>
          <p:cNvSpPr>
            <a:spLocks noGrp="1"/>
          </p:cNvSpPr>
          <p:nvPr>
            <p:ph idx="1"/>
          </p:nvPr>
        </p:nvSpPr>
        <p:spPr/>
        <p:txBody>
          <a:bodyPr/>
          <a:lstStyle/>
          <a:p>
            <a:pPr marL="0" indent="0" algn="ctr">
              <a:buNone/>
            </a:pPr>
            <a:r>
              <a:rPr lang="en-US" sz="2800" dirty="0"/>
              <a:t>What are the nutritional standards for the product? </a:t>
            </a:r>
          </a:p>
          <a:p>
            <a:pPr marL="0" indent="0">
              <a:buNone/>
            </a:pPr>
            <a:r>
              <a:rPr lang="en-US" dirty="0"/>
              <a:t>Examples</a:t>
            </a:r>
          </a:p>
          <a:p>
            <a:pPr lvl="0">
              <a:lnSpc>
                <a:spcPct val="100000"/>
              </a:lnSpc>
            </a:pPr>
            <a:r>
              <a:rPr lang="en-US" baseline="0" dirty="0"/>
              <a:t>Pinto beans and black beans combined must provide a 1.5 oz. equivalent for the Meat/Meat Alternate requirement for CNP</a:t>
            </a:r>
            <a:endParaRPr lang="en-US" dirty="0"/>
          </a:p>
          <a:p>
            <a:pPr lvl="0">
              <a:lnSpc>
                <a:spcPct val="100000"/>
              </a:lnSpc>
            </a:pPr>
            <a:r>
              <a:rPr lang="en-US" baseline="0" dirty="0"/>
              <a:t>Whole grain-rich tortilla must provide a 1.5 oz. equivalent for the Grains component for CNP.</a:t>
            </a:r>
            <a:endParaRPr lang="en-US" dirty="0"/>
          </a:p>
          <a:p>
            <a:endParaRPr lang="en-US" dirty="0"/>
          </a:p>
        </p:txBody>
      </p:sp>
    </p:spTree>
    <p:extLst>
      <p:ext uri="{BB962C8B-B14F-4D97-AF65-F5344CB8AC3E}">
        <p14:creationId xmlns:p14="http://schemas.microsoft.com/office/powerpoint/2010/main" val="287665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6181-229F-42BA-8DEC-208094383E4B}"/>
              </a:ext>
            </a:extLst>
          </p:cNvPr>
          <p:cNvSpPr>
            <a:spLocks noGrp="1"/>
          </p:cNvSpPr>
          <p:nvPr>
            <p:ph type="title"/>
          </p:nvPr>
        </p:nvSpPr>
        <p:spPr>
          <a:xfrm>
            <a:off x="154746" y="1123837"/>
            <a:ext cx="3137094" cy="4601183"/>
          </a:xfrm>
        </p:spPr>
        <p:txBody>
          <a:bodyPr/>
          <a:lstStyle/>
          <a:p>
            <a:pPr algn="ctr"/>
            <a:r>
              <a:rPr lang="en-US" dirty="0"/>
              <a:t>Product Specification Information- Crediting Documentation</a:t>
            </a:r>
          </a:p>
        </p:txBody>
      </p:sp>
      <p:sp>
        <p:nvSpPr>
          <p:cNvPr id="4" name="Title 1">
            <a:extLst>
              <a:ext uri="{FF2B5EF4-FFF2-40B4-BE49-F238E27FC236}">
                <a16:creationId xmlns:a16="http://schemas.microsoft.com/office/drawing/2014/main" id="{A49FB641-5F85-492F-8C36-875CFD3C0D9A}"/>
              </a:ext>
            </a:extLst>
          </p:cNvPr>
          <p:cNvSpPr>
            <a:spLocks noGrp="1"/>
          </p:cNvSpPr>
          <p:nvPr>
            <p:ph idx="1"/>
          </p:nvPr>
        </p:nvSpPr>
        <p:spPr>
          <a:xfrm>
            <a:off x="3840161" y="1123837"/>
            <a:ext cx="7315200" cy="3321362"/>
          </a:xfrm>
        </p:spPr>
        <p:txBody>
          <a:bodyPr>
            <a:normAutofit fontScale="77500" lnSpcReduction="20000"/>
          </a:bodyPr>
          <a:lstStyle/>
          <a:p>
            <a:pPr marL="0" indent="0" algn="ctr">
              <a:buNone/>
            </a:pPr>
            <a:r>
              <a:rPr lang="en-US" sz="3800" dirty="0"/>
              <a:t>Meal Pattern Requirements/Child Nutrition (CN) Label and Product Formulation Statements</a:t>
            </a:r>
          </a:p>
          <a:p>
            <a:pPr marL="0" indent="0" algn="ctr">
              <a:buNone/>
            </a:pPr>
            <a:endParaRPr lang="en-US" sz="2800" dirty="0"/>
          </a:p>
          <a:p>
            <a:pPr algn="ctr"/>
            <a:r>
              <a:rPr lang="en-US" sz="2800" dirty="0"/>
              <a:t>Does the product contain certain meal components? </a:t>
            </a:r>
          </a:p>
          <a:p>
            <a:pPr algn="ctr"/>
            <a:r>
              <a:rPr lang="en-US" sz="2800" dirty="0"/>
              <a:t>Does the product have a CN label and/or a product formulation statement? </a:t>
            </a:r>
          </a:p>
          <a:p>
            <a:pPr marL="0" indent="0" algn="ctr">
              <a:buNone/>
            </a:pPr>
            <a:br>
              <a:rPr lang="en-US" sz="3700" dirty="0"/>
            </a:br>
            <a:endParaRPr lang="en-US" sz="3700" dirty="0"/>
          </a:p>
        </p:txBody>
      </p:sp>
      <p:pic>
        <p:nvPicPr>
          <p:cNvPr id="3" name="Picture 2" descr="Photo showing a CN label">
            <a:extLst>
              <a:ext uri="{FF2B5EF4-FFF2-40B4-BE49-F238E27FC236}">
                <a16:creationId xmlns:a16="http://schemas.microsoft.com/office/drawing/2014/main" id="{D3794DDB-C46B-4B0D-A454-21E4680CC8B3}"/>
              </a:ext>
            </a:extLst>
          </p:cNvPr>
          <p:cNvPicPr>
            <a:picLocks noChangeAspect="1"/>
          </p:cNvPicPr>
          <p:nvPr/>
        </p:nvPicPr>
        <p:blipFill>
          <a:blip r:embed="rId3"/>
          <a:stretch>
            <a:fillRect/>
          </a:stretch>
        </p:blipFill>
        <p:spPr>
          <a:xfrm>
            <a:off x="5849256" y="4445199"/>
            <a:ext cx="3680511" cy="2137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110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69F3-DA63-4BEE-9322-3381E99A5B78}"/>
              </a:ext>
            </a:extLst>
          </p:cNvPr>
          <p:cNvSpPr>
            <a:spLocks noGrp="1"/>
          </p:cNvSpPr>
          <p:nvPr>
            <p:ph type="title"/>
          </p:nvPr>
        </p:nvSpPr>
        <p:spPr/>
        <p:txBody>
          <a:bodyPr/>
          <a:lstStyle/>
          <a:p>
            <a:pPr algn="ctr"/>
            <a:r>
              <a:rPr lang="en-US" dirty="0"/>
              <a:t>What is a Specification (or spec)?</a:t>
            </a:r>
          </a:p>
        </p:txBody>
      </p:sp>
      <p:sp>
        <p:nvSpPr>
          <p:cNvPr id="3" name="Content Placeholder 2">
            <a:extLst>
              <a:ext uri="{FF2B5EF4-FFF2-40B4-BE49-F238E27FC236}">
                <a16:creationId xmlns:a16="http://schemas.microsoft.com/office/drawing/2014/main" id="{20B31EB8-BB7C-4051-90A9-539B666F5871}"/>
              </a:ext>
            </a:extLst>
          </p:cNvPr>
          <p:cNvSpPr>
            <a:spLocks noGrp="1"/>
          </p:cNvSpPr>
          <p:nvPr>
            <p:ph idx="1"/>
          </p:nvPr>
        </p:nvSpPr>
        <p:spPr/>
        <p:txBody>
          <a:bodyPr/>
          <a:lstStyle/>
          <a:p>
            <a:pPr lvl="0" algn="ctr"/>
            <a:r>
              <a:rPr lang="en-US" sz="2800" dirty="0"/>
              <a:t>A specification (or spec) is a description of the product or service a user seeks to procure</a:t>
            </a:r>
          </a:p>
          <a:p>
            <a:pPr lvl="0" algn="ctr"/>
            <a:r>
              <a:rPr lang="en-US" sz="3200" dirty="0"/>
              <a:t> AND</a:t>
            </a:r>
          </a:p>
          <a:p>
            <a:pPr lvl="0" algn="ctr"/>
            <a:r>
              <a:rPr lang="en-US" sz="2800" dirty="0"/>
              <a:t>A description of what a bidder/ vendor must offer to be considered for an award</a:t>
            </a:r>
          </a:p>
          <a:p>
            <a:endParaRPr lang="en-US" dirty="0"/>
          </a:p>
        </p:txBody>
      </p:sp>
      <p:pic>
        <p:nvPicPr>
          <p:cNvPr id="4" name="Picture 3">
            <a:extLst>
              <a:ext uri="{FF2B5EF4-FFF2-40B4-BE49-F238E27FC236}">
                <a16:creationId xmlns:a16="http://schemas.microsoft.com/office/drawing/2014/main" id="{D3E550FA-3335-48DC-A0BB-DC9E6D4539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367" y="864108"/>
            <a:ext cx="1458585" cy="1458585"/>
          </a:xfrm>
          <a:prstGeom prst="rect">
            <a:avLst/>
          </a:prstGeom>
        </p:spPr>
      </p:pic>
    </p:spTree>
    <p:extLst>
      <p:ext uri="{BB962C8B-B14F-4D97-AF65-F5344CB8AC3E}">
        <p14:creationId xmlns:p14="http://schemas.microsoft.com/office/powerpoint/2010/main" val="229096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217E-6595-4B76-AD8E-DFD7BE9BAA84}"/>
              </a:ext>
            </a:extLst>
          </p:cNvPr>
          <p:cNvSpPr>
            <a:spLocks noGrp="1"/>
          </p:cNvSpPr>
          <p:nvPr>
            <p:ph type="title"/>
          </p:nvPr>
        </p:nvSpPr>
        <p:spPr/>
        <p:txBody>
          <a:bodyPr/>
          <a:lstStyle/>
          <a:p>
            <a:pPr algn="ctr"/>
            <a:r>
              <a:rPr lang="en-US" dirty="0"/>
              <a:t>Product Specification Information-Awards are based on ?</a:t>
            </a:r>
          </a:p>
        </p:txBody>
      </p:sp>
      <p:sp>
        <p:nvSpPr>
          <p:cNvPr id="3" name="Content Placeholder 2">
            <a:extLst>
              <a:ext uri="{FF2B5EF4-FFF2-40B4-BE49-F238E27FC236}">
                <a16:creationId xmlns:a16="http://schemas.microsoft.com/office/drawing/2014/main" id="{E2E371EC-C1DB-4EB3-9729-3BAEC29AAC62}"/>
              </a:ext>
            </a:extLst>
          </p:cNvPr>
          <p:cNvSpPr>
            <a:spLocks noGrp="1"/>
          </p:cNvSpPr>
          <p:nvPr>
            <p:ph idx="1"/>
          </p:nvPr>
        </p:nvSpPr>
        <p:spPr/>
        <p:txBody>
          <a:bodyPr>
            <a:normAutofit/>
          </a:bodyPr>
          <a:lstStyle/>
          <a:p>
            <a:pPr marL="0" indent="0" algn="ctr">
              <a:buNone/>
            </a:pPr>
            <a:r>
              <a:rPr lang="en-US" sz="2800" dirty="0"/>
              <a:t>Unit on Which the Award is Made</a:t>
            </a:r>
          </a:p>
          <a:p>
            <a:pPr marL="0" indent="0">
              <a:buNone/>
            </a:pPr>
            <a:r>
              <a:rPr lang="en-US" sz="2400" dirty="0"/>
              <a:t>How will you determine which company is offering the best price for an acceptable product? </a:t>
            </a:r>
          </a:p>
          <a:p>
            <a:pPr marL="0" indent="0">
              <a:buNone/>
            </a:pPr>
            <a:endParaRPr lang="en-US" sz="2800" dirty="0"/>
          </a:p>
          <a:p>
            <a:pPr marL="0" indent="0">
              <a:buNone/>
            </a:pPr>
            <a:r>
              <a:rPr lang="en-US" sz="2800" b="1" u="sng" dirty="0"/>
              <a:t> </a:t>
            </a:r>
            <a:r>
              <a:rPr lang="en-US" sz="2400" b="1" u="sng" dirty="0"/>
              <a:t>Examples are:</a:t>
            </a:r>
          </a:p>
          <a:p>
            <a:pPr>
              <a:buFont typeface="Wingdings" panose="05000000000000000000" pitchFamily="2" charset="2"/>
              <a:buChar char="§"/>
            </a:pPr>
            <a:r>
              <a:rPr lang="en-US" sz="2400" dirty="0"/>
              <a:t>Price by the case</a:t>
            </a:r>
          </a:p>
          <a:p>
            <a:pPr>
              <a:buFont typeface="Wingdings" panose="05000000000000000000" pitchFamily="2" charset="2"/>
              <a:buChar char="§"/>
            </a:pPr>
            <a:r>
              <a:rPr lang="en-US" sz="2400" dirty="0"/>
              <a:t>Price by the serving size</a:t>
            </a:r>
          </a:p>
          <a:p>
            <a:pPr>
              <a:buFont typeface="Wingdings" panose="05000000000000000000" pitchFamily="2" charset="2"/>
              <a:buChar char="§"/>
            </a:pPr>
            <a:r>
              <a:rPr lang="en-US" sz="2400" dirty="0"/>
              <a:t>Price per pound</a:t>
            </a:r>
          </a:p>
          <a:p>
            <a:pPr marL="0" indent="0" algn="ctr">
              <a:buNone/>
            </a:pPr>
            <a:endParaRPr lang="en-US" sz="2800" dirty="0"/>
          </a:p>
        </p:txBody>
      </p:sp>
      <p:pic>
        <p:nvPicPr>
          <p:cNvPr id="4" name="Picture 3" descr="photo showing cases in a warehouse">
            <a:extLst>
              <a:ext uri="{FF2B5EF4-FFF2-40B4-BE49-F238E27FC236}">
                <a16:creationId xmlns:a16="http://schemas.microsoft.com/office/drawing/2014/main" id="{118658A6-73DB-4671-84E4-B0B1B641F8FD}"/>
              </a:ext>
            </a:extLst>
          </p:cNvPr>
          <p:cNvPicPr>
            <a:picLocks noChangeAspect="1"/>
          </p:cNvPicPr>
          <p:nvPr/>
        </p:nvPicPr>
        <p:blipFill>
          <a:blip r:embed="rId3"/>
          <a:stretch>
            <a:fillRect/>
          </a:stretch>
        </p:blipFill>
        <p:spPr>
          <a:xfrm>
            <a:off x="7797801" y="3132817"/>
            <a:ext cx="3459980" cy="259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000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FC34-4BD2-4BB9-8C58-F6C07BD358E6}"/>
              </a:ext>
            </a:extLst>
          </p:cNvPr>
          <p:cNvSpPr>
            <a:spLocks noGrp="1"/>
          </p:cNvSpPr>
          <p:nvPr>
            <p:ph type="title"/>
          </p:nvPr>
        </p:nvSpPr>
        <p:spPr/>
        <p:txBody>
          <a:bodyPr/>
          <a:lstStyle/>
          <a:p>
            <a:pPr algn="ctr"/>
            <a:r>
              <a:rPr lang="en-US" dirty="0"/>
              <a:t>Product Specification Information- Quality Indicators</a:t>
            </a:r>
          </a:p>
        </p:txBody>
      </p:sp>
      <p:sp>
        <p:nvSpPr>
          <p:cNvPr id="3" name="Content Placeholder 2">
            <a:extLst>
              <a:ext uri="{FF2B5EF4-FFF2-40B4-BE49-F238E27FC236}">
                <a16:creationId xmlns:a16="http://schemas.microsoft.com/office/drawing/2014/main" id="{C86F9B65-0784-4B0A-88BE-C6FFA037DA66}"/>
              </a:ext>
            </a:extLst>
          </p:cNvPr>
          <p:cNvSpPr>
            <a:spLocks noGrp="1"/>
          </p:cNvSpPr>
          <p:nvPr>
            <p:ph idx="1"/>
          </p:nvPr>
        </p:nvSpPr>
        <p:spPr/>
        <p:txBody>
          <a:bodyPr>
            <a:normAutofit/>
          </a:bodyPr>
          <a:lstStyle/>
          <a:p>
            <a:pPr marL="0" indent="0" algn="ctr">
              <a:buNone/>
            </a:pPr>
            <a:r>
              <a:rPr lang="en-US" sz="2800" dirty="0"/>
              <a:t>Quality Indicators </a:t>
            </a:r>
          </a:p>
          <a:p>
            <a:pPr marL="0" indent="0" algn="ctr">
              <a:buNone/>
            </a:pPr>
            <a:endParaRPr lang="en-US" sz="2800" dirty="0"/>
          </a:p>
          <a:p>
            <a:pPr marL="0" indent="0" algn="ctr">
              <a:buNone/>
            </a:pPr>
            <a:r>
              <a:rPr lang="en-US" sz="2800" dirty="0"/>
              <a:t>Fruits and Vegetables </a:t>
            </a:r>
          </a:p>
          <a:p>
            <a:pPr marL="0" indent="0" algn="ctr">
              <a:buNone/>
            </a:pPr>
            <a:endParaRPr lang="en-US" sz="1400" dirty="0"/>
          </a:p>
          <a:p>
            <a:pPr marL="0" indent="0" algn="ctr">
              <a:buNone/>
            </a:pPr>
            <a:r>
              <a:rPr lang="en-US" dirty="0"/>
              <a:t>Grade A or U.S. Fancy  = First Quality Private Label </a:t>
            </a:r>
          </a:p>
          <a:p>
            <a:pPr marL="0" indent="0" algn="ctr">
              <a:buNone/>
            </a:pPr>
            <a:r>
              <a:rPr lang="en-US" dirty="0"/>
              <a:t>Grade B or U.S. Choice = Second Quality Private Label </a:t>
            </a:r>
          </a:p>
          <a:p>
            <a:pPr marL="0" indent="0" algn="ctr">
              <a:buNone/>
            </a:pPr>
            <a:r>
              <a:rPr lang="en-US" dirty="0"/>
              <a:t>Veg- Grade B or  U.S. Extra Standard = Second Quality Private Label </a:t>
            </a:r>
          </a:p>
          <a:p>
            <a:pPr marL="0" indent="0" algn="ctr">
              <a:buNone/>
            </a:pPr>
            <a:r>
              <a:rPr lang="en-US" dirty="0"/>
              <a:t>Grade C or  U.S. Standard = Third Quality Private Label</a:t>
            </a:r>
          </a:p>
        </p:txBody>
      </p:sp>
      <p:pic>
        <p:nvPicPr>
          <p:cNvPr id="4" name="Picture 3" descr="USDA grade A logo">
            <a:extLst>
              <a:ext uri="{FF2B5EF4-FFF2-40B4-BE49-F238E27FC236}">
                <a16:creationId xmlns:a16="http://schemas.microsoft.com/office/drawing/2014/main" id="{48EA263D-B242-44CE-8E47-9AE12C118729}"/>
              </a:ext>
            </a:extLst>
          </p:cNvPr>
          <p:cNvPicPr>
            <a:picLocks noChangeAspect="1"/>
          </p:cNvPicPr>
          <p:nvPr/>
        </p:nvPicPr>
        <p:blipFill>
          <a:blip r:embed="rId3"/>
          <a:stretch>
            <a:fillRect/>
          </a:stretch>
        </p:blipFill>
        <p:spPr>
          <a:xfrm>
            <a:off x="3711575" y="492352"/>
            <a:ext cx="1924050" cy="1838325"/>
          </a:xfrm>
          <a:prstGeom prst="rect">
            <a:avLst/>
          </a:prstGeom>
        </p:spPr>
      </p:pic>
    </p:spTree>
    <p:extLst>
      <p:ext uri="{BB962C8B-B14F-4D97-AF65-F5344CB8AC3E}">
        <p14:creationId xmlns:p14="http://schemas.microsoft.com/office/powerpoint/2010/main" val="94540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5480-6230-4EF6-8339-8A489B08FA53}"/>
              </a:ext>
            </a:extLst>
          </p:cNvPr>
          <p:cNvSpPr>
            <a:spLocks noGrp="1"/>
          </p:cNvSpPr>
          <p:nvPr>
            <p:ph type="title"/>
          </p:nvPr>
        </p:nvSpPr>
        <p:spPr/>
        <p:txBody>
          <a:bodyPr/>
          <a:lstStyle/>
          <a:p>
            <a:pPr algn="ctr"/>
            <a:r>
              <a:rPr lang="en-US" dirty="0"/>
              <a:t>Product Specification Information- Quality Indicators, Continued</a:t>
            </a:r>
          </a:p>
        </p:txBody>
      </p:sp>
      <p:sp>
        <p:nvSpPr>
          <p:cNvPr id="3" name="Content Placeholder 2">
            <a:extLst>
              <a:ext uri="{FF2B5EF4-FFF2-40B4-BE49-F238E27FC236}">
                <a16:creationId xmlns:a16="http://schemas.microsoft.com/office/drawing/2014/main" id="{D15DF72F-4896-4E47-8FE2-A105BECE42F7}"/>
              </a:ext>
            </a:extLst>
          </p:cNvPr>
          <p:cNvSpPr>
            <a:spLocks noGrp="1"/>
          </p:cNvSpPr>
          <p:nvPr>
            <p:ph idx="1"/>
          </p:nvPr>
        </p:nvSpPr>
        <p:spPr>
          <a:xfrm>
            <a:off x="3860800" y="864108"/>
            <a:ext cx="7323668" cy="1739392"/>
          </a:xfrm>
        </p:spPr>
        <p:txBody>
          <a:bodyPr/>
          <a:lstStyle/>
          <a:p>
            <a:pPr marL="0" indent="0" algn="ctr">
              <a:buNone/>
            </a:pPr>
            <a:r>
              <a:rPr lang="en-US" sz="2800" dirty="0"/>
              <a:t>Quality Indicators, continued</a:t>
            </a:r>
          </a:p>
          <a:p>
            <a:endParaRPr lang="en-US" dirty="0"/>
          </a:p>
        </p:txBody>
      </p:sp>
      <p:sp>
        <p:nvSpPr>
          <p:cNvPr id="4" name="Content Placeholder 2">
            <a:extLst>
              <a:ext uri="{FF2B5EF4-FFF2-40B4-BE49-F238E27FC236}">
                <a16:creationId xmlns:a16="http://schemas.microsoft.com/office/drawing/2014/main" id="{45E3E39E-BCC0-4F1C-B9E7-439A1777B8F7}"/>
              </a:ext>
            </a:extLst>
          </p:cNvPr>
          <p:cNvSpPr txBox="1">
            <a:spLocks/>
          </p:cNvSpPr>
          <p:nvPr/>
        </p:nvSpPr>
        <p:spPr>
          <a:xfrm>
            <a:off x="4295140" y="2119677"/>
            <a:ext cx="6454987" cy="40233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dirty="0"/>
              <a:t>Due to the diversity in the nature of produce products, specific standards have been established for individual products. </a:t>
            </a:r>
          </a:p>
          <a:p>
            <a:endParaRPr lang="en-US" sz="2400" dirty="0"/>
          </a:p>
          <a:p>
            <a:r>
              <a:rPr lang="en-US" sz="2400" dirty="0"/>
              <a:t>Including grade standards on the solicitation document specification ensures the quality of produce purchased will meet the needs of your nutrition program. </a:t>
            </a:r>
          </a:p>
          <a:p>
            <a:pPr marL="0" indent="0">
              <a:buFont typeface="Wingdings 2" pitchFamily="18" charset="2"/>
              <a:buNone/>
            </a:pPr>
            <a:endParaRPr lang="en-US" dirty="0"/>
          </a:p>
        </p:txBody>
      </p:sp>
    </p:spTree>
    <p:extLst>
      <p:ext uri="{BB962C8B-B14F-4D97-AF65-F5344CB8AC3E}">
        <p14:creationId xmlns:p14="http://schemas.microsoft.com/office/powerpoint/2010/main" val="485179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017E-570D-41AB-9A7D-03FF6B1BE963}"/>
              </a:ext>
            </a:extLst>
          </p:cNvPr>
          <p:cNvSpPr>
            <a:spLocks noGrp="1"/>
          </p:cNvSpPr>
          <p:nvPr>
            <p:ph type="title"/>
          </p:nvPr>
        </p:nvSpPr>
        <p:spPr/>
        <p:txBody>
          <a:bodyPr/>
          <a:lstStyle/>
          <a:p>
            <a:pPr algn="ctr"/>
            <a:r>
              <a:rPr lang="en-US" dirty="0"/>
              <a:t>Product Specification Information- Buy American</a:t>
            </a:r>
          </a:p>
        </p:txBody>
      </p:sp>
      <p:sp>
        <p:nvSpPr>
          <p:cNvPr id="3" name="Content Placeholder 2">
            <a:extLst>
              <a:ext uri="{FF2B5EF4-FFF2-40B4-BE49-F238E27FC236}">
                <a16:creationId xmlns:a16="http://schemas.microsoft.com/office/drawing/2014/main" id="{99587326-D213-4C57-A091-DD8401BBDE71}"/>
              </a:ext>
            </a:extLst>
          </p:cNvPr>
          <p:cNvSpPr>
            <a:spLocks noGrp="1"/>
          </p:cNvSpPr>
          <p:nvPr>
            <p:ph idx="1"/>
          </p:nvPr>
        </p:nvSpPr>
        <p:spPr>
          <a:xfrm>
            <a:off x="3869268" y="864108"/>
            <a:ext cx="4531782" cy="5120640"/>
          </a:xfrm>
        </p:spPr>
        <p:txBody>
          <a:bodyPr>
            <a:normAutofit fontScale="70000" lnSpcReduction="20000"/>
          </a:bodyPr>
          <a:lstStyle/>
          <a:p>
            <a:pPr marL="0" indent="0" algn="ctr">
              <a:buNone/>
            </a:pPr>
            <a:endParaRPr lang="en-US" sz="2800" dirty="0"/>
          </a:p>
          <a:p>
            <a:pPr marL="0" indent="0" algn="ctr">
              <a:buNone/>
            </a:pPr>
            <a:endParaRPr lang="en-US" sz="2800" dirty="0"/>
          </a:p>
          <a:p>
            <a:pPr marL="0" indent="0">
              <a:buNone/>
            </a:pPr>
            <a:r>
              <a:rPr lang="en-US" sz="2800" b="1" i="0" dirty="0">
                <a:solidFill>
                  <a:srgbClr val="333333"/>
                </a:solidFill>
                <a:effectLst/>
              </a:rPr>
              <a:t>The Buy American Provision</a:t>
            </a:r>
            <a:r>
              <a:rPr lang="en-US" sz="2800" b="0" i="0" dirty="0">
                <a:solidFill>
                  <a:srgbClr val="333333"/>
                </a:solidFill>
                <a:effectLst/>
              </a:rPr>
              <a:t> is a very important provision in the National School Lunch and Breakfast Programs (NSLP/SBP). This provision does not apply to Child and Adult Care Food Program (CACFP) sponsors who are not school food authorities operating the NSLP/SBP.</a:t>
            </a:r>
            <a:br>
              <a:rPr lang="en-US" sz="2800" dirty="0"/>
            </a:br>
            <a:br>
              <a:rPr lang="en-US" sz="2800" dirty="0"/>
            </a:br>
            <a:r>
              <a:rPr lang="en-US" sz="2800" b="0" i="0" dirty="0">
                <a:solidFill>
                  <a:srgbClr val="333333"/>
                </a:solidFill>
                <a:effectLst/>
              </a:rPr>
              <a:t>This provision requires that a school food authority purchase, to the maximum extent practicable, domestic commodities or products. The term “domestic commodity or product” means an agricultural commodity that is produced in the United States or a food product that is processed in the United States substantially using agricultural commodities that are produced in the United States</a:t>
            </a:r>
            <a:endParaRPr lang="en-US" sz="2800" dirty="0"/>
          </a:p>
          <a:p>
            <a:pPr marL="0" indent="0" algn="ctr">
              <a:buNone/>
            </a:pPr>
            <a:endParaRPr lang="en-US" sz="2800" dirty="0"/>
          </a:p>
        </p:txBody>
      </p:sp>
      <p:sp>
        <p:nvSpPr>
          <p:cNvPr id="5" name="TextBox 4">
            <a:extLst>
              <a:ext uri="{FF2B5EF4-FFF2-40B4-BE49-F238E27FC236}">
                <a16:creationId xmlns:a16="http://schemas.microsoft.com/office/drawing/2014/main" id="{BD4A46D0-9E12-4FC1-8CFE-AD55DA3FE27C}"/>
              </a:ext>
            </a:extLst>
          </p:cNvPr>
          <p:cNvSpPr txBox="1"/>
          <p:nvPr/>
        </p:nvSpPr>
        <p:spPr>
          <a:xfrm>
            <a:off x="3869268" y="862227"/>
            <a:ext cx="6099174" cy="523220"/>
          </a:xfrm>
          <a:prstGeom prst="rect">
            <a:avLst/>
          </a:prstGeom>
          <a:noFill/>
        </p:spPr>
        <p:txBody>
          <a:bodyPr wrap="square">
            <a:spAutoFit/>
          </a:bodyPr>
          <a:lstStyle/>
          <a:p>
            <a:r>
              <a:rPr lang="en-US" sz="2800" dirty="0"/>
              <a:t>Buy American</a:t>
            </a:r>
          </a:p>
        </p:txBody>
      </p:sp>
      <p:pic>
        <p:nvPicPr>
          <p:cNvPr id="6" name="Picture 5">
            <a:extLst>
              <a:ext uri="{FF2B5EF4-FFF2-40B4-BE49-F238E27FC236}">
                <a16:creationId xmlns:a16="http://schemas.microsoft.com/office/drawing/2014/main" id="{5DBBCE6C-6485-4971-A400-55D2DDC748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16950" y="2330449"/>
            <a:ext cx="2844631" cy="2012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136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58" y="634946"/>
            <a:ext cx="7074922" cy="1450757"/>
          </a:xfrm>
        </p:spPr>
        <p:txBody>
          <a:bodyPr>
            <a:normAutofit fontScale="90000"/>
          </a:bodyPr>
          <a:lstStyle/>
          <a:p>
            <a:pPr algn="ctr"/>
            <a:r>
              <a:rPr lang="en-US" sz="5000" dirty="0">
                <a:solidFill>
                  <a:srgbClr val="823150"/>
                </a:solidFill>
              </a:rPr>
              <a:t>Example of a Specification for Apples</a:t>
            </a:r>
          </a:p>
        </p:txBody>
      </p:sp>
      <p:pic>
        <p:nvPicPr>
          <p:cNvPr id="5" name="Picture 4" descr="Wooden baskets of green and red apples&#10;&#10;&#10;">
            <a:extLst>
              <a:ext uri="{FF2B5EF4-FFF2-40B4-BE49-F238E27FC236}">
                <a16:creationId xmlns:a16="http://schemas.microsoft.com/office/drawing/2014/main" id="{EAFA440C-7AD7-4BD2-9D4E-4C8A17387C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856" r="30924" b="1"/>
          <a:stretch/>
        </p:blipFill>
        <p:spPr>
          <a:xfrm>
            <a:off x="20" y="-12128"/>
            <a:ext cx="4654276" cy="6870127"/>
          </a:xfrm>
          <a:prstGeom prst="rect">
            <a:avLst/>
          </a:prstGeom>
        </p:spPr>
      </p:pic>
      <p:sp>
        <p:nvSpPr>
          <p:cNvPr id="3" name="Content Placeholder 2"/>
          <p:cNvSpPr>
            <a:spLocks noGrp="1"/>
          </p:cNvSpPr>
          <p:nvPr>
            <p:ph idx="1"/>
          </p:nvPr>
        </p:nvSpPr>
        <p:spPr>
          <a:xfrm>
            <a:off x="4887884" y="2198913"/>
            <a:ext cx="6783185" cy="4459027"/>
          </a:xfrm>
        </p:spPr>
        <p:txBody>
          <a:bodyPr>
            <a:noAutofit/>
          </a:bodyPr>
          <a:lstStyle/>
          <a:p>
            <a:pPr marL="0" indent="0">
              <a:buNone/>
            </a:pPr>
            <a:r>
              <a:rPr lang="en-US" sz="1400" dirty="0"/>
              <a:t>1.  What do you want to purchase</a:t>
            </a:r>
          </a:p>
          <a:p>
            <a:pPr lvl="1">
              <a:buFont typeface="Arial" panose="020B0604020202020204" pitchFamily="34" charset="0"/>
              <a:buChar char="•"/>
            </a:pPr>
            <a:r>
              <a:rPr lang="en-US" sz="1400" dirty="0"/>
              <a:t>Red Delicious Apples  </a:t>
            </a:r>
          </a:p>
          <a:p>
            <a:pPr marL="0" indent="0">
              <a:buNone/>
            </a:pPr>
            <a:r>
              <a:rPr lang="en-US" sz="1400" dirty="0"/>
              <a:t>2.  What are your requirements</a:t>
            </a:r>
          </a:p>
          <a:p>
            <a:pPr lvl="1">
              <a:buFont typeface="Arial" panose="020B0604020202020204" pitchFamily="34" charset="0"/>
              <a:buChar char="•"/>
            </a:pPr>
            <a:r>
              <a:rPr lang="en-US" sz="1400" dirty="0"/>
              <a:t>Domestic, U.S. fancy</a:t>
            </a:r>
          </a:p>
          <a:p>
            <a:pPr marL="0" indent="0">
              <a:buNone/>
            </a:pPr>
            <a:r>
              <a:rPr lang="en-US" sz="1400" dirty="0"/>
              <a:t>3.  What is the pack size you would like</a:t>
            </a:r>
          </a:p>
          <a:p>
            <a:pPr lvl="1">
              <a:buFont typeface="Arial" panose="020B0604020202020204" pitchFamily="34" charset="0"/>
              <a:buChar char="•"/>
            </a:pPr>
            <a:r>
              <a:rPr lang="en-US" sz="1400" dirty="0"/>
              <a:t>125- 138 count  to a case</a:t>
            </a:r>
          </a:p>
          <a:p>
            <a:pPr marL="0" indent="0">
              <a:buNone/>
            </a:pPr>
            <a:r>
              <a:rPr lang="en-US" sz="1400" dirty="0"/>
              <a:t>4.  How many do you think you will purchase during the year</a:t>
            </a:r>
          </a:p>
          <a:p>
            <a:pPr lvl="1">
              <a:buFont typeface="Arial" panose="020B0604020202020204" pitchFamily="34" charset="0"/>
              <a:buChar char="•"/>
            </a:pPr>
            <a:r>
              <a:rPr lang="en-US" sz="1400" dirty="0"/>
              <a:t>1000 cases</a:t>
            </a:r>
          </a:p>
          <a:p>
            <a:pPr marL="0" indent="0">
              <a:buNone/>
            </a:pPr>
            <a:r>
              <a:rPr lang="en-US" sz="1400" dirty="0"/>
              <a:t>5.  Other specifications- these are things you would put in your Request for Proposal:</a:t>
            </a:r>
          </a:p>
          <a:p>
            <a:pPr>
              <a:buFont typeface="Arial" panose="020B0604020202020204" pitchFamily="34" charset="0"/>
              <a:buChar char="•"/>
            </a:pPr>
            <a:r>
              <a:rPr lang="en-US" sz="1400" dirty="0"/>
              <a:t>Must be produced in the US</a:t>
            </a:r>
          </a:p>
          <a:p>
            <a:pPr>
              <a:buFont typeface="Arial" panose="020B0604020202020204" pitchFamily="34" charset="0"/>
              <a:buChar char="•"/>
            </a:pPr>
            <a:r>
              <a:rPr lang="en-US" sz="1400" dirty="0"/>
              <a:t>Prefer locally grown when possible.  (Locally grown is determined by each district)</a:t>
            </a:r>
            <a:endParaRPr lang="en-US" sz="1400" b="1" dirty="0"/>
          </a:p>
          <a:p>
            <a:pPr>
              <a:buFont typeface="Arial" panose="020B0604020202020204" pitchFamily="34" charset="0"/>
              <a:buChar char="•"/>
            </a:pPr>
            <a:r>
              <a:rPr lang="en-US" sz="1400" dirty="0"/>
              <a:t>Produce deliveries will be needed Tuesdays and Thursdays between 6:30am and 10:00am.</a:t>
            </a:r>
          </a:p>
          <a:p>
            <a:pPr marL="0" indent="0">
              <a:buNone/>
            </a:pPr>
            <a:r>
              <a:rPr lang="en-US" sz="1400" dirty="0"/>
              <a:t>	</a:t>
            </a:r>
          </a:p>
        </p:txBody>
      </p:sp>
    </p:spTree>
    <p:extLst>
      <p:ext uri="{BB962C8B-B14F-4D97-AF65-F5344CB8AC3E}">
        <p14:creationId xmlns:p14="http://schemas.microsoft.com/office/powerpoint/2010/main" val="34185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1" y="634946"/>
            <a:ext cx="6368142" cy="1450757"/>
          </a:xfrm>
        </p:spPr>
        <p:txBody>
          <a:bodyPr>
            <a:normAutofit/>
          </a:bodyPr>
          <a:lstStyle/>
          <a:p>
            <a:pPr algn="ctr"/>
            <a:r>
              <a:rPr lang="en-US" sz="4600" dirty="0">
                <a:solidFill>
                  <a:srgbClr val="652515"/>
                </a:solidFill>
              </a:rPr>
              <a:t>Example of a Specification </a:t>
            </a:r>
            <a:br>
              <a:rPr lang="en-US" sz="4600" dirty="0">
                <a:solidFill>
                  <a:srgbClr val="652515"/>
                </a:solidFill>
              </a:rPr>
            </a:br>
            <a:r>
              <a:rPr lang="en-US" sz="4600" dirty="0">
                <a:solidFill>
                  <a:srgbClr val="652515"/>
                </a:solidFill>
              </a:rPr>
              <a:t>for Bagels</a:t>
            </a:r>
          </a:p>
        </p:txBody>
      </p:sp>
      <p:pic>
        <p:nvPicPr>
          <p:cNvPr id="5" name="Picture 4" descr="A variety of bagels&#10;&#10;">
            <a:extLst>
              <a:ext uri="{FF2B5EF4-FFF2-40B4-BE49-F238E27FC236}">
                <a16:creationId xmlns:a16="http://schemas.microsoft.com/office/drawing/2014/main" id="{20F187EB-6DD0-40DE-B7ED-3005B2F4B24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731" r="15458" b="-2"/>
          <a:stretch/>
        </p:blipFill>
        <p:spPr>
          <a:xfrm>
            <a:off x="20" y="-12128"/>
            <a:ext cx="4654276" cy="6870127"/>
          </a:xfrm>
          <a:prstGeom prst="rect">
            <a:avLst/>
          </a:prstGeom>
        </p:spPr>
      </p:pic>
      <p:sp>
        <p:nvSpPr>
          <p:cNvPr id="3" name="Content Placeholder 2"/>
          <p:cNvSpPr>
            <a:spLocks noGrp="1"/>
          </p:cNvSpPr>
          <p:nvPr>
            <p:ph idx="1"/>
          </p:nvPr>
        </p:nvSpPr>
        <p:spPr>
          <a:xfrm>
            <a:off x="4907280" y="2198913"/>
            <a:ext cx="6964679" cy="4384765"/>
          </a:xfrm>
        </p:spPr>
        <p:txBody>
          <a:bodyPr>
            <a:noAutofit/>
          </a:bodyPr>
          <a:lstStyle/>
          <a:p>
            <a:r>
              <a:rPr lang="en-US" sz="1400" dirty="0"/>
              <a:t>1.  What do you want to purchase</a:t>
            </a:r>
          </a:p>
          <a:p>
            <a:pPr lvl="1"/>
            <a:r>
              <a:rPr lang="en-US" sz="1400" dirty="0"/>
              <a:t>2 oz Bagel</a:t>
            </a:r>
          </a:p>
          <a:p>
            <a:r>
              <a:rPr lang="en-US" sz="1400" dirty="0"/>
              <a:t>2.  What are your requirements</a:t>
            </a:r>
          </a:p>
          <a:p>
            <a:pPr lvl="1"/>
            <a:r>
              <a:rPr lang="en-US" sz="1400" dirty="0"/>
              <a:t>Whole Grain</a:t>
            </a:r>
          </a:p>
          <a:p>
            <a:pPr lvl="1"/>
            <a:r>
              <a:rPr lang="en-US" sz="1400" dirty="0"/>
              <a:t>Individually Wrapped or Bulk</a:t>
            </a:r>
          </a:p>
          <a:p>
            <a:pPr lvl="1"/>
            <a:r>
              <a:rPr lang="en-US" sz="1400" dirty="0"/>
              <a:t>Plain or Flavored</a:t>
            </a:r>
          </a:p>
          <a:p>
            <a:r>
              <a:rPr lang="en-US" sz="1400" dirty="0"/>
              <a:t>3.  What is the pack size you would like</a:t>
            </a:r>
          </a:p>
          <a:p>
            <a:pPr lvl="1"/>
            <a:r>
              <a:rPr lang="en-US" sz="1400" dirty="0"/>
              <a:t>72 per case</a:t>
            </a:r>
          </a:p>
          <a:p>
            <a:r>
              <a:rPr lang="en-US" sz="1400" dirty="0"/>
              <a:t>4.  How many do you think you will purchase during the year</a:t>
            </a:r>
          </a:p>
          <a:p>
            <a:pPr lvl="1"/>
            <a:r>
              <a:rPr lang="en-US" sz="1400" dirty="0"/>
              <a:t>350 cases</a:t>
            </a:r>
          </a:p>
          <a:p>
            <a:r>
              <a:rPr lang="en-US" sz="1400" dirty="0"/>
              <a:t>5.  Do you have an example of a brand you have used?</a:t>
            </a:r>
          </a:p>
          <a:p>
            <a:pPr lvl="1"/>
            <a:r>
              <a:rPr lang="en-US" sz="1400" dirty="0"/>
              <a:t>Lender’s (Pinnacle Food Group)  00074</a:t>
            </a:r>
          </a:p>
          <a:p>
            <a:r>
              <a:rPr lang="en-US" sz="1400" dirty="0"/>
              <a:t>6.  You must allow the vendor to choose an alternative.  This allows all companies that meet this specification an equal opportunity to put in price for consideration.</a:t>
            </a:r>
          </a:p>
          <a:p>
            <a:pPr lvl="1"/>
            <a:r>
              <a:rPr lang="en-US" sz="1400" dirty="0"/>
              <a:t>An equivalent that meets the above specifications will be considered</a:t>
            </a:r>
          </a:p>
        </p:txBody>
      </p:sp>
    </p:spTree>
    <p:extLst>
      <p:ext uri="{BB962C8B-B14F-4D97-AF65-F5344CB8AC3E}">
        <p14:creationId xmlns:p14="http://schemas.microsoft.com/office/powerpoint/2010/main" val="340726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7693-7AC4-41EB-A978-E71935A266FE}"/>
              </a:ext>
            </a:extLst>
          </p:cNvPr>
          <p:cNvSpPr>
            <a:spLocks noGrp="1"/>
          </p:cNvSpPr>
          <p:nvPr>
            <p:ph type="title"/>
          </p:nvPr>
        </p:nvSpPr>
        <p:spPr/>
        <p:txBody>
          <a:bodyPr/>
          <a:lstStyle/>
          <a:p>
            <a:pPr algn="ctr"/>
            <a:r>
              <a:rPr lang="en-US" dirty="0"/>
              <a:t>Product Specification Information </a:t>
            </a:r>
            <a:r>
              <a:rPr lang="en-US" sz="3600" dirty="0">
                <a:solidFill>
                  <a:srgbClr val="FFFFFF"/>
                </a:solidFill>
              </a:rPr>
              <a:t> for Non-Food Items</a:t>
            </a:r>
            <a:endParaRPr lang="en-US" dirty="0"/>
          </a:p>
        </p:txBody>
      </p:sp>
      <p:sp>
        <p:nvSpPr>
          <p:cNvPr id="4" name="Content Placeholder 2">
            <a:extLst>
              <a:ext uri="{FF2B5EF4-FFF2-40B4-BE49-F238E27FC236}">
                <a16:creationId xmlns:a16="http://schemas.microsoft.com/office/drawing/2014/main" id="{2E14D031-B221-410D-9882-53B5F31F6A49}"/>
              </a:ext>
            </a:extLst>
          </p:cNvPr>
          <p:cNvSpPr>
            <a:spLocks noGrp="1"/>
          </p:cNvSpPr>
          <p:nvPr>
            <p:ph idx="1"/>
          </p:nvPr>
        </p:nvSpPr>
        <p:spPr>
          <a:xfrm>
            <a:off x="3868738" y="863600"/>
            <a:ext cx="7315200" cy="5121275"/>
          </a:xfrm>
        </p:spPr>
        <p:txBody>
          <a:bodyPr anchor="ctr">
            <a:normAutofit/>
          </a:bodyPr>
          <a:lstStyle/>
          <a:p>
            <a:pPr marL="0" indent="0">
              <a:buNone/>
            </a:pPr>
            <a:r>
              <a:rPr lang="en-US" dirty="0"/>
              <a:t>Specifications apply to non-food items such as:</a:t>
            </a:r>
          </a:p>
          <a:p>
            <a:pPr marL="0" indent="0">
              <a:buNone/>
            </a:pPr>
            <a:endParaRPr lang="en-US" dirty="0"/>
          </a:p>
          <a:p>
            <a:pPr marL="914400" lvl="1" indent="-457200"/>
            <a:r>
              <a:rPr lang="en-US" dirty="0"/>
              <a:t>Office Supplies</a:t>
            </a:r>
          </a:p>
          <a:p>
            <a:pPr marL="914400" lvl="1" indent="-457200"/>
            <a:endParaRPr lang="en-US" dirty="0"/>
          </a:p>
          <a:p>
            <a:pPr marL="914400" lvl="1" indent="-457200"/>
            <a:r>
              <a:rPr lang="en-US" dirty="0"/>
              <a:t>Kitchen Equipment</a:t>
            </a:r>
          </a:p>
          <a:p>
            <a:pPr marL="914400" lvl="1" indent="-457200"/>
            <a:endParaRPr lang="en-US" dirty="0"/>
          </a:p>
          <a:p>
            <a:pPr marL="914400" lvl="1" indent="-457200"/>
            <a:r>
              <a:rPr lang="en-US" dirty="0"/>
              <a:t>Janitorial Supplies</a:t>
            </a:r>
          </a:p>
          <a:p>
            <a:pPr marL="914400" lvl="1" indent="-457200"/>
            <a:endParaRPr lang="en-US" dirty="0"/>
          </a:p>
          <a:p>
            <a:pPr marL="914400" lvl="1" indent="-457200"/>
            <a:r>
              <a:rPr lang="en-US" dirty="0"/>
              <a:t>Security</a:t>
            </a:r>
          </a:p>
          <a:p>
            <a:pPr marL="914400" lvl="1" indent="-457200"/>
            <a:endParaRPr lang="en-US" dirty="0"/>
          </a:p>
          <a:p>
            <a:pPr marL="914400" lvl="1" indent="-457200"/>
            <a:r>
              <a:rPr lang="en-US" dirty="0"/>
              <a:t>Marketing Materials</a:t>
            </a:r>
          </a:p>
          <a:p>
            <a:pPr marL="914400" lvl="1" indent="-457200"/>
            <a:endParaRPr lang="en-US" dirty="0"/>
          </a:p>
          <a:p>
            <a:pPr marL="914400" lvl="1" indent="-457200"/>
            <a:r>
              <a:rPr lang="en-US" dirty="0"/>
              <a:t>Phone plans </a:t>
            </a:r>
          </a:p>
          <a:p>
            <a:pPr marL="0" indent="0">
              <a:buNone/>
            </a:pPr>
            <a:endParaRPr lang="en-US" dirty="0"/>
          </a:p>
        </p:txBody>
      </p:sp>
    </p:spTree>
    <p:extLst>
      <p:ext uri="{BB962C8B-B14F-4D97-AF65-F5344CB8AC3E}">
        <p14:creationId xmlns:p14="http://schemas.microsoft.com/office/powerpoint/2010/main" val="49310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0ACA-0697-4C0E-A6D9-B30D2AE041F6}"/>
              </a:ext>
            </a:extLst>
          </p:cNvPr>
          <p:cNvSpPr>
            <a:spLocks noGrp="1"/>
          </p:cNvSpPr>
          <p:nvPr>
            <p:ph type="title"/>
          </p:nvPr>
        </p:nvSpPr>
        <p:spPr>
          <a:xfrm>
            <a:off x="252919" y="1123837"/>
            <a:ext cx="2947482" cy="4601183"/>
          </a:xfrm>
        </p:spPr>
        <p:txBody>
          <a:bodyPr>
            <a:normAutofit/>
          </a:bodyPr>
          <a:lstStyle/>
          <a:p>
            <a:r>
              <a:rPr lang="en-US" dirty="0"/>
              <a:t>Developing Specifications Process</a:t>
            </a:r>
            <a:endParaRPr lang="en-US"/>
          </a:p>
        </p:txBody>
      </p:sp>
      <p:sp>
        <p:nvSpPr>
          <p:cNvPr id="4" name="Content Placeholder 3">
            <a:extLst>
              <a:ext uri="{FF2B5EF4-FFF2-40B4-BE49-F238E27FC236}">
                <a16:creationId xmlns:a16="http://schemas.microsoft.com/office/drawing/2014/main" id="{E458943F-DCD6-4257-AD5B-8E72E6B4CE18}"/>
              </a:ext>
            </a:extLst>
          </p:cNvPr>
          <p:cNvSpPr>
            <a:spLocks noGrp="1"/>
          </p:cNvSpPr>
          <p:nvPr>
            <p:ph idx="1"/>
          </p:nvPr>
        </p:nvSpPr>
        <p:spPr/>
        <p:txBody>
          <a:bodyPr>
            <a:normAutofit/>
          </a:bodyPr>
          <a:lstStyle/>
          <a:p>
            <a:r>
              <a:rPr lang="en-US" sz="2800" dirty="0"/>
              <a:t>Develop a cycle menu</a:t>
            </a:r>
          </a:p>
          <a:p>
            <a:r>
              <a:rPr lang="en-US" sz="2800" dirty="0"/>
              <a:t>Create standardized recipes </a:t>
            </a:r>
          </a:p>
          <a:p>
            <a:r>
              <a:rPr lang="en-US" sz="2800" dirty="0"/>
              <a:t>Evaluate customer quality and acceptance of current items </a:t>
            </a:r>
          </a:p>
          <a:p>
            <a:r>
              <a:rPr lang="en-US" sz="2800" dirty="0"/>
              <a:t>Research the market on new items</a:t>
            </a:r>
          </a:p>
          <a:p>
            <a:r>
              <a:rPr lang="en-US" sz="2800" dirty="0"/>
              <a:t>Request a description of the product from the manufacturer </a:t>
            </a:r>
          </a:p>
          <a:p>
            <a:r>
              <a:rPr lang="en-US" sz="2800" dirty="0"/>
              <a:t>Taste test with your customers </a:t>
            </a:r>
          </a:p>
          <a:p>
            <a:r>
              <a:rPr lang="en-US" sz="2800" dirty="0"/>
              <a:t>Write the bid specifications </a:t>
            </a:r>
          </a:p>
        </p:txBody>
      </p:sp>
    </p:spTree>
    <p:extLst>
      <p:ext uri="{BB962C8B-B14F-4D97-AF65-F5344CB8AC3E}">
        <p14:creationId xmlns:p14="http://schemas.microsoft.com/office/powerpoint/2010/main" val="358245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47-8C2B-4702-9F47-2602CE8B138C}"/>
              </a:ext>
            </a:extLst>
          </p:cNvPr>
          <p:cNvSpPr>
            <a:spLocks noGrp="1"/>
          </p:cNvSpPr>
          <p:nvPr>
            <p:ph type="title"/>
          </p:nvPr>
        </p:nvSpPr>
        <p:spPr/>
        <p:txBody>
          <a:bodyPr/>
          <a:lstStyle/>
          <a:p>
            <a:pPr algn="ctr"/>
            <a:r>
              <a:rPr lang="en-US" dirty="0"/>
              <a:t>Results of a Good Specification</a:t>
            </a:r>
          </a:p>
        </p:txBody>
      </p:sp>
      <p:sp>
        <p:nvSpPr>
          <p:cNvPr id="5" name="Content Placeholder 4">
            <a:extLst>
              <a:ext uri="{FF2B5EF4-FFF2-40B4-BE49-F238E27FC236}">
                <a16:creationId xmlns:a16="http://schemas.microsoft.com/office/drawing/2014/main" id="{56D3AAD0-86A9-48A1-85DF-C3EF3FCA06BD}"/>
              </a:ext>
            </a:extLst>
          </p:cNvPr>
          <p:cNvSpPr>
            <a:spLocks noGrp="1"/>
          </p:cNvSpPr>
          <p:nvPr>
            <p:ph idx="1"/>
          </p:nvPr>
        </p:nvSpPr>
        <p:spPr/>
        <p:txBody>
          <a:bodyPr>
            <a:normAutofit/>
          </a:bodyPr>
          <a:lstStyle/>
          <a:p>
            <a:r>
              <a:rPr lang="en-US" sz="3200" dirty="0"/>
              <a:t>Supports fair and equitable treatment of vendors </a:t>
            </a:r>
          </a:p>
          <a:p>
            <a:r>
              <a:rPr lang="en-US" sz="3200" dirty="0"/>
              <a:t>SFA acquires what they need </a:t>
            </a:r>
          </a:p>
          <a:p>
            <a:r>
              <a:rPr lang="en-US" sz="3200" dirty="0"/>
              <a:t>Time spent is minimized </a:t>
            </a:r>
          </a:p>
          <a:p>
            <a:r>
              <a:rPr lang="en-US" sz="3200" dirty="0"/>
              <a:t>Best price or value </a:t>
            </a:r>
          </a:p>
          <a:p>
            <a:r>
              <a:rPr lang="en-US" sz="3200" dirty="0"/>
              <a:t>Customer satisfaction </a:t>
            </a:r>
          </a:p>
        </p:txBody>
      </p:sp>
    </p:spTree>
    <p:extLst>
      <p:ext uri="{BB962C8B-B14F-4D97-AF65-F5344CB8AC3E}">
        <p14:creationId xmlns:p14="http://schemas.microsoft.com/office/powerpoint/2010/main" val="40289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86D4-283E-499B-AF44-F32AEF1E9289}"/>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Resources:</a:t>
            </a:r>
            <a:br>
              <a:rPr lang="en-US" sz="3600" dirty="0">
                <a:solidFill>
                  <a:srgbClr val="FFFFFF"/>
                </a:solidFill>
              </a:rPr>
            </a:br>
            <a:br>
              <a:rPr lang="en-US" sz="3600" dirty="0">
                <a:solidFill>
                  <a:srgbClr val="FFFFFF"/>
                </a:solidFill>
              </a:rPr>
            </a:br>
            <a:r>
              <a:rPr lang="en-US" sz="3600" dirty="0">
                <a:solidFill>
                  <a:srgbClr val="FFFFFF"/>
                </a:solidFill>
              </a:rPr>
              <a:t>Click for More Information</a:t>
            </a:r>
          </a:p>
        </p:txBody>
      </p:sp>
      <p:sp>
        <p:nvSpPr>
          <p:cNvPr id="3" name="Content Placeholder 2">
            <a:extLst>
              <a:ext uri="{FF2B5EF4-FFF2-40B4-BE49-F238E27FC236}">
                <a16:creationId xmlns:a16="http://schemas.microsoft.com/office/drawing/2014/main" id="{F1F74A49-A59F-4F01-A889-797B4EFA9051}"/>
              </a:ext>
            </a:extLst>
          </p:cNvPr>
          <p:cNvSpPr>
            <a:spLocks noGrp="1"/>
          </p:cNvSpPr>
          <p:nvPr>
            <p:ph idx="1"/>
          </p:nvPr>
        </p:nvSpPr>
        <p:spPr>
          <a:xfrm>
            <a:off x="4742016" y="605896"/>
            <a:ext cx="6730656" cy="5646208"/>
          </a:xfrm>
        </p:spPr>
        <p:txBody>
          <a:bodyPr anchor="ctr">
            <a:normAutofit/>
          </a:bodyPr>
          <a:lstStyle/>
          <a:p>
            <a:pPr marL="0" indent="0">
              <a:buNone/>
            </a:pPr>
            <a:r>
              <a:rPr lang="en-US" dirty="0">
                <a:hlinkClick r:id="rId3"/>
              </a:rPr>
              <a:t>School Nutrition Produce Specifications</a:t>
            </a:r>
            <a:endParaRPr lang="en-US" dirty="0"/>
          </a:p>
          <a:p>
            <a:pPr marL="0" indent="0">
              <a:buNone/>
            </a:pPr>
            <a:endParaRPr lang="en-US" dirty="0"/>
          </a:p>
          <a:p>
            <a:pPr marL="0" indent="0">
              <a:buNone/>
            </a:pPr>
            <a:r>
              <a:rPr lang="en-US" dirty="0">
                <a:hlinkClick r:id="rId4"/>
              </a:rPr>
              <a:t>USDA Specifications: US Grade Standards</a:t>
            </a:r>
            <a:endParaRPr lang="en-US" dirty="0"/>
          </a:p>
          <a:p>
            <a:pPr marL="0" indent="0">
              <a:buNone/>
            </a:pPr>
            <a:endParaRPr lang="en-US" dirty="0"/>
          </a:p>
          <a:p>
            <a:pPr marL="0" indent="0">
              <a:buNone/>
            </a:pPr>
            <a:r>
              <a:rPr lang="en-US" dirty="0">
                <a:hlinkClick r:id="rId5"/>
              </a:rPr>
              <a:t>USDA Product Specifications &amp; Requirements</a:t>
            </a:r>
            <a:r>
              <a:rPr lang="en-US" dirty="0"/>
              <a:t> </a:t>
            </a:r>
          </a:p>
          <a:p>
            <a:pPr marL="0" indent="0">
              <a:buNone/>
            </a:pPr>
            <a:endParaRPr lang="en-US" dirty="0"/>
          </a:p>
          <a:p>
            <a:pPr marL="0" indent="0">
              <a:buNone/>
            </a:pPr>
            <a:r>
              <a:rPr lang="en-US" u="sng" dirty="0">
                <a:hlinkClick r:id="rId6"/>
              </a:rPr>
              <a:t>https://theicn.org/resources/943/</a:t>
            </a:r>
            <a:r>
              <a:rPr lang="en-US" u="sng" dirty="0" err="1">
                <a:hlinkClick r:id="rId6"/>
              </a:rPr>
              <a:t>january</a:t>
            </a:r>
            <a:r>
              <a:rPr lang="en-US" u="sng" dirty="0">
                <a:hlinkClick r:id="rId6"/>
              </a:rPr>
              <a:t>.../processing-usda-foods-at-the-sfa-level.pdf</a:t>
            </a:r>
          </a:p>
          <a:p>
            <a:pPr marL="0" indent="0">
              <a:buNone/>
            </a:pPr>
            <a:r>
              <a:rPr lang="en-US" dirty="0"/>
              <a:t>  </a:t>
            </a:r>
          </a:p>
        </p:txBody>
      </p:sp>
    </p:spTree>
    <p:extLst>
      <p:ext uri="{BB962C8B-B14F-4D97-AF65-F5344CB8AC3E}">
        <p14:creationId xmlns:p14="http://schemas.microsoft.com/office/powerpoint/2010/main" val="137263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03AF-1EE3-46D6-9BB9-F95CFD1DE47A}"/>
              </a:ext>
            </a:extLst>
          </p:cNvPr>
          <p:cNvSpPr>
            <a:spLocks noGrp="1"/>
          </p:cNvSpPr>
          <p:nvPr>
            <p:ph type="title"/>
          </p:nvPr>
        </p:nvSpPr>
        <p:spPr/>
        <p:txBody>
          <a:bodyPr/>
          <a:lstStyle/>
          <a:p>
            <a:pPr algn="ctr"/>
            <a:r>
              <a:rPr lang="en-US" dirty="0"/>
              <a:t>Why have Specifications?</a:t>
            </a:r>
          </a:p>
        </p:txBody>
      </p:sp>
      <p:sp>
        <p:nvSpPr>
          <p:cNvPr id="3" name="Content Placeholder 2">
            <a:extLst>
              <a:ext uri="{FF2B5EF4-FFF2-40B4-BE49-F238E27FC236}">
                <a16:creationId xmlns:a16="http://schemas.microsoft.com/office/drawing/2014/main" id="{A8A92A72-F139-47DF-A796-419E3733B0FF}"/>
              </a:ext>
            </a:extLst>
          </p:cNvPr>
          <p:cNvSpPr>
            <a:spLocks noGrp="1"/>
          </p:cNvSpPr>
          <p:nvPr>
            <p:ph idx="1"/>
          </p:nvPr>
        </p:nvSpPr>
        <p:spPr/>
        <p:txBody>
          <a:bodyPr/>
          <a:lstStyle/>
          <a:p>
            <a:pPr marL="457200" indent="-457200">
              <a:buAutoNum type="arabicParenR"/>
            </a:pPr>
            <a:r>
              <a:rPr lang="en-US" dirty="0"/>
              <a:t>Quality and cost control standards</a:t>
            </a:r>
          </a:p>
          <a:p>
            <a:pPr marL="457200" indent="-457200">
              <a:buAutoNum type="arabicParenR"/>
            </a:pPr>
            <a:r>
              <a:rPr lang="en-US" dirty="0"/>
              <a:t>Avoid misunderstandings between suppliers, buyers, users and other district officials</a:t>
            </a:r>
          </a:p>
          <a:p>
            <a:pPr marL="457200" indent="-457200">
              <a:buAutoNum type="arabicParenR"/>
            </a:pPr>
            <a:r>
              <a:rPr lang="en-US" dirty="0"/>
              <a:t>In the absence of the buyer/ purchasing agent, they allow someone else to fill in</a:t>
            </a:r>
          </a:p>
          <a:p>
            <a:pPr marL="457200" indent="-457200">
              <a:buAutoNum type="arabicParenR"/>
            </a:pPr>
            <a:r>
              <a:rPr lang="en-US" dirty="0"/>
              <a:t>They are essential when you need to set down all relevant aspects of something you want to purchase, to submit a list of these aspects to two or more suppliers, and ask these suppliers to indicate (bid) the price they will charge for the specific product or service.</a:t>
            </a:r>
          </a:p>
          <a:p>
            <a:pPr marL="457200" indent="-457200">
              <a:buAutoNum type="arabicParenR"/>
            </a:pPr>
            <a:r>
              <a:rPr lang="en-US" dirty="0"/>
              <a:t>Helps the vendor understand exactly what you want so a competitive price can be quoted</a:t>
            </a:r>
          </a:p>
          <a:p>
            <a:pPr marL="457200" indent="-457200">
              <a:buAutoNum type="arabicParenR"/>
            </a:pPr>
            <a:r>
              <a:rPr lang="en-US" dirty="0"/>
              <a:t>They are required for the Child Nutrition Program</a:t>
            </a:r>
          </a:p>
          <a:p>
            <a:endParaRPr lang="en-US" dirty="0"/>
          </a:p>
        </p:txBody>
      </p:sp>
      <p:pic>
        <p:nvPicPr>
          <p:cNvPr id="4" name="Picture 3">
            <a:extLst>
              <a:ext uri="{FF2B5EF4-FFF2-40B4-BE49-F238E27FC236}">
                <a16:creationId xmlns:a16="http://schemas.microsoft.com/office/drawing/2014/main" id="{F3AC6A90-ADAF-453F-BFA7-AD367F0CFE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164" y="1295399"/>
            <a:ext cx="2031114" cy="1174569"/>
          </a:xfrm>
          <a:prstGeom prst="rect">
            <a:avLst/>
          </a:prstGeom>
        </p:spPr>
      </p:pic>
    </p:spTree>
    <p:extLst>
      <p:ext uri="{BB962C8B-B14F-4D97-AF65-F5344CB8AC3E}">
        <p14:creationId xmlns:p14="http://schemas.microsoft.com/office/powerpoint/2010/main" val="390682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D329-679D-4F9A-9C50-265E4B063BA5}"/>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966B6566-ABCE-4DB2-8B52-FA8D2C985F0D}"/>
              </a:ext>
            </a:extLst>
          </p:cNvPr>
          <p:cNvSpPr>
            <a:spLocks noGrp="1"/>
          </p:cNvSpPr>
          <p:nvPr>
            <p:ph idx="1"/>
          </p:nvPr>
        </p:nvSpPr>
        <p:spPr/>
        <p:txBody>
          <a:bodyPr/>
          <a:lstStyle/>
          <a:p>
            <a:r>
              <a:rPr lang="en-US" dirty="0"/>
              <a:t>Contact your CN representative with any questions</a:t>
            </a:r>
          </a:p>
          <a:p>
            <a:pPr marL="0" indent="0">
              <a:buNone/>
            </a:pPr>
            <a:r>
              <a:rPr lang="en-US" b="0" i="0" dirty="0">
                <a:solidFill>
                  <a:srgbClr val="000000"/>
                </a:solidFill>
                <a:effectLst/>
                <a:latin typeface="Times New Roman" panose="02020603050405020304" pitchFamily="18" charset="0"/>
              </a:rPr>
              <a:t>  	 </a:t>
            </a:r>
            <a:r>
              <a:rPr lang="en-US" b="0" i="0" dirty="0">
                <a:solidFill>
                  <a:srgbClr val="000000"/>
                </a:solidFill>
                <a:effectLst/>
              </a:rPr>
              <a:t>New York State Education Department</a:t>
            </a:r>
          </a:p>
          <a:p>
            <a:pPr marL="0" indent="0">
              <a:buNone/>
            </a:pPr>
            <a:r>
              <a:rPr lang="en-US" dirty="0">
                <a:solidFill>
                  <a:srgbClr val="000000"/>
                </a:solidFill>
              </a:rPr>
              <a:t>	Child Nutrition Program Administration</a:t>
            </a:r>
          </a:p>
          <a:p>
            <a:pPr marL="0" indent="0">
              <a:buNone/>
            </a:pPr>
            <a:r>
              <a:rPr lang="en-US" dirty="0">
                <a:solidFill>
                  <a:srgbClr val="000000"/>
                </a:solidFill>
              </a:rPr>
              <a:t>	(518) 473- 8781</a:t>
            </a:r>
          </a:p>
          <a:p>
            <a:pPr marL="0" indent="0">
              <a:buNone/>
            </a:pPr>
            <a:r>
              <a:rPr lang="en-US" dirty="0">
                <a:solidFill>
                  <a:srgbClr val="000000"/>
                </a:solidFill>
              </a:rPr>
              <a:t>	CN@nysed.gov</a:t>
            </a:r>
            <a:endParaRPr lang="en-US" dirty="0"/>
          </a:p>
        </p:txBody>
      </p:sp>
    </p:spTree>
    <p:extLst>
      <p:ext uri="{BB962C8B-B14F-4D97-AF65-F5344CB8AC3E}">
        <p14:creationId xmlns:p14="http://schemas.microsoft.com/office/powerpoint/2010/main" val="156423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9AC2-74DF-4477-B715-E0701C83E957}"/>
              </a:ext>
            </a:extLst>
          </p:cNvPr>
          <p:cNvSpPr>
            <a:spLocks noGrp="1"/>
          </p:cNvSpPr>
          <p:nvPr>
            <p:ph type="title"/>
          </p:nvPr>
        </p:nvSpPr>
        <p:spPr/>
        <p:txBody>
          <a:bodyPr/>
          <a:lstStyle/>
          <a:p>
            <a:pPr algn="ctr"/>
            <a:r>
              <a:rPr lang="en-US" dirty="0"/>
              <a:t>What is the goal of having and using product Specs?</a:t>
            </a:r>
          </a:p>
        </p:txBody>
      </p:sp>
      <p:sp>
        <p:nvSpPr>
          <p:cNvPr id="3" name="Content Placeholder 2">
            <a:extLst>
              <a:ext uri="{FF2B5EF4-FFF2-40B4-BE49-F238E27FC236}">
                <a16:creationId xmlns:a16="http://schemas.microsoft.com/office/drawing/2014/main" id="{A0D99516-FFA2-444C-8521-710326592C0B}"/>
              </a:ext>
            </a:extLst>
          </p:cNvPr>
          <p:cNvSpPr>
            <a:spLocks noGrp="1"/>
          </p:cNvSpPr>
          <p:nvPr>
            <p:ph idx="1"/>
          </p:nvPr>
        </p:nvSpPr>
        <p:spPr/>
        <p:txBody>
          <a:bodyPr/>
          <a:lstStyle/>
          <a:p>
            <a:pPr marL="0" indent="0" algn="ctr">
              <a:buNone/>
            </a:pPr>
            <a:r>
              <a:rPr lang="en-US" sz="3200" dirty="0"/>
              <a:t>The goal when creating product specifications is to be:</a:t>
            </a:r>
          </a:p>
          <a:p>
            <a:pPr marL="0" indent="0" algn="ctr">
              <a:buNone/>
            </a:pPr>
            <a:endParaRPr lang="en-US" sz="3200" dirty="0"/>
          </a:p>
          <a:p>
            <a:r>
              <a:rPr lang="en-US" dirty="0"/>
              <a:t>Specific enough for vendors to provide exactly the product needed by the sponsor</a:t>
            </a:r>
          </a:p>
          <a:p>
            <a:pPr marL="0" indent="0">
              <a:buNone/>
            </a:pPr>
            <a:endParaRPr lang="en-US" dirty="0"/>
          </a:p>
          <a:p>
            <a:r>
              <a:rPr lang="en-US" dirty="0"/>
              <a:t>Not so specific as to limit the number of vendors that can provide the specified product</a:t>
            </a:r>
          </a:p>
          <a:p>
            <a:endParaRPr lang="en-US" dirty="0"/>
          </a:p>
        </p:txBody>
      </p:sp>
      <p:pic>
        <p:nvPicPr>
          <p:cNvPr id="4" name="Picture 3">
            <a:extLst>
              <a:ext uri="{FF2B5EF4-FFF2-40B4-BE49-F238E27FC236}">
                <a16:creationId xmlns:a16="http://schemas.microsoft.com/office/drawing/2014/main" id="{48474319-BE73-4F04-BF6F-99529E333A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7532" y="864108"/>
            <a:ext cx="1444877" cy="1450974"/>
          </a:xfrm>
          <a:prstGeom prst="rect">
            <a:avLst/>
          </a:prstGeom>
        </p:spPr>
      </p:pic>
    </p:spTree>
    <p:extLst>
      <p:ext uri="{BB962C8B-B14F-4D97-AF65-F5344CB8AC3E}">
        <p14:creationId xmlns:p14="http://schemas.microsoft.com/office/powerpoint/2010/main" val="5542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6544-1921-446A-BCEB-4F574685BCAA}"/>
              </a:ext>
            </a:extLst>
          </p:cNvPr>
          <p:cNvSpPr>
            <a:spLocks noGrp="1"/>
          </p:cNvSpPr>
          <p:nvPr>
            <p:ph type="title"/>
          </p:nvPr>
        </p:nvSpPr>
        <p:spPr/>
        <p:txBody>
          <a:bodyPr/>
          <a:lstStyle/>
          <a:p>
            <a:pPr algn="ctr"/>
            <a:br>
              <a:rPr lang="en-US" dirty="0"/>
            </a:br>
            <a:br>
              <a:rPr lang="en-US" dirty="0"/>
            </a:br>
            <a:r>
              <a:rPr lang="en-US" dirty="0"/>
              <a:t>What influences the types of information included on the spec?</a:t>
            </a:r>
          </a:p>
        </p:txBody>
      </p:sp>
      <p:sp>
        <p:nvSpPr>
          <p:cNvPr id="3" name="Content Placeholder 2">
            <a:extLst>
              <a:ext uri="{FF2B5EF4-FFF2-40B4-BE49-F238E27FC236}">
                <a16:creationId xmlns:a16="http://schemas.microsoft.com/office/drawing/2014/main" id="{DE7D893B-423C-4ABF-8C16-D99C6A1BDB5D}"/>
              </a:ext>
            </a:extLst>
          </p:cNvPr>
          <p:cNvSpPr>
            <a:spLocks noGrp="1"/>
          </p:cNvSpPr>
          <p:nvPr>
            <p:ph idx="1"/>
          </p:nvPr>
        </p:nvSpPr>
        <p:spPr/>
        <p:txBody>
          <a:bodyPr/>
          <a:lstStyle/>
          <a:p>
            <a:r>
              <a:rPr lang="en-US" sz="2400" dirty="0"/>
              <a:t>1) Time and money available</a:t>
            </a:r>
          </a:p>
          <a:p>
            <a:r>
              <a:rPr lang="en-US" sz="2400" dirty="0"/>
              <a:t>2) Production systems/ equipment available</a:t>
            </a:r>
          </a:p>
          <a:p>
            <a:r>
              <a:rPr lang="en-US" sz="2400" dirty="0"/>
              <a:t>3) Storage facilities</a:t>
            </a:r>
          </a:p>
          <a:p>
            <a:r>
              <a:rPr lang="en-US" sz="2400" dirty="0"/>
              <a:t>4) Employee skill levels</a:t>
            </a:r>
          </a:p>
          <a:p>
            <a:r>
              <a:rPr lang="en-US" sz="2400" dirty="0"/>
              <a:t>5) Menu requirements</a:t>
            </a:r>
          </a:p>
          <a:p>
            <a:r>
              <a:rPr lang="en-US" sz="2400" dirty="0"/>
              <a:t>6) Budgetary limitations</a:t>
            </a:r>
          </a:p>
          <a:p>
            <a:r>
              <a:rPr lang="en-US" sz="2400" dirty="0"/>
              <a:t>7) Service style</a:t>
            </a:r>
          </a:p>
          <a:p>
            <a:pPr marL="0" indent="0">
              <a:buNone/>
            </a:pPr>
            <a:endParaRPr lang="en-US" dirty="0"/>
          </a:p>
        </p:txBody>
      </p:sp>
      <p:pic>
        <p:nvPicPr>
          <p:cNvPr id="4" name="Picture 3">
            <a:extLst>
              <a:ext uri="{FF2B5EF4-FFF2-40B4-BE49-F238E27FC236}">
                <a16:creationId xmlns:a16="http://schemas.microsoft.com/office/drawing/2014/main" id="{F27CA972-E0E8-4A7A-A5A3-65E516921C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4636" y="864108"/>
            <a:ext cx="1264048" cy="1285748"/>
          </a:xfrm>
          <a:prstGeom prst="rect">
            <a:avLst/>
          </a:prstGeom>
        </p:spPr>
      </p:pic>
    </p:spTree>
    <p:extLst>
      <p:ext uri="{BB962C8B-B14F-4D97-AF65-F5344CB8AC3E}">
        <p14:creationId xmlns:p14="http://schemas.microsoft.com/office/powerpoint/2010/main" val="34898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46F2-EE61-407E-B4D4-1467D094C2FD}"/>
              </a:ext>
            </a:extLst>
          </p:cNvPr>
          <p:cNvSpPr>
            <a:spLocks noGrp="1"/>
          </p:cNvSpPr>
          <p:nvPr>
            <p:ph type="title"/>
          </p:nvPr>
        </p:nvSpPr>
        <p:spPr/>
        <p:txBody>
          <a:bodyPr/>
          <a:lstStyle/>
          <a:p>
            <a:pPr algn="ctr"/>
            <a:r>
              <a:rPr lang="en-US" dirty="0"/>
              <a:t>Writing Bid Specifications</a:t>
            </a:r>
          </a:p>
        </p:txBody>
      </p:sp>
      <p:sp>
        <p:nvSpPr>
          <p:cNvPr id="3" name="Content Placeholder 2">
            <a:extLst>
              <a:ext uri="{FF2B5EF4-FFF2-40B4-BE49-F238E27FC236}">
                <a16:creationId xmlns:a16="http://schemas.microsoft.com/office/drawing/2014/main" id="{A0992E90-57FE-41BC-BF29-ABEA160D8FD0}"/>
              </a:ext>
            </a:extLst>
          </p:cNvPr>
          <p:cNvSpPr>
            <a:spLocks noGrp="1"/>
          </p:cNvSpPr>
          <p:nvPr>
            <p:ph idx="1"/>
          </p:nvPr>
        </p:nvSpPr>
        <p:spPr/>
        <p:txBody>
          <a:bodyPr/>
          <a:lstStyle/>
          <a:p>
            <a:pPr marL="0" indent="0" algn="ctr">
              <a:buNone/>
            </a:pPr>
            <a:r>
              <a:rPr lang="en-US" sz="2800" dirty="0"/>
              <a:t>What Are The First Two Documents You Need To Have Before You Begin To Write Bid Specifications?</a:t>
            </a:r>
          </a:p>
          <a:p>
            <a:endParaRPr lang="en-US" dirty="0"/>
          </a:p>
          <a:p>
            <a:endParaRPr lang="en-US" dirty="0"/>
          </a:p>
          <a:p>
            <a:r>
              <a:rPr lang="en-US" sz="2000" dirty="0"/>
              <a:t>1. CYCLE MENUS</a:t>
            </a:r>
          </a:p>
          <a:p>
            <a:r>
              <a:rPr lang="en-US" sz="2000" dirty="0"/>
              <a:t> 2. STANDARDIZED RECIPES</a:t>
            </a:r>
          </a:p>
          <a:p>
            <a:endParaRPr lang="en-US" dirty="0"/>
          </a:p>
        </p:txBody>
      </p:sp>
      <p:pic>
        <p:nvPicPr>
          <p:cNvPr id="4" name="Picture 3">
            <a:extLst>
              <a:ext uri="{FF2B5EF4-FFF2-40B4-BE49-F238E27FC236}">
                <a16:creationId xmlns:a16="http://schemas.microsoft.com/office/drawing/2014/main" id="{1504BEA5-A881-4188-8E2C-05B218E907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3453" y="3519322"/>
            <a:ext cx="3031397" cy="1932702"/>
          </a:xfrm>
          <a:prstGeom prst="rect">
            <a:avLst/>
          </a:prstGeom>
          <a:ln>
            <a:noFill/>
          </a:ln>
          <a:effectLst>
            <a:softEdge rad="112500"/>
          </a:effectLst>
        </p:spPr>
      </p:pic>
    </p:spTree>
    <p:extLst>
      <p:ext uri="{BB962C8B-B14F-4D97-AF65-F5344CB8AC3E}">
        <p14:creationId xmlns:p14="http://schemas.microsoft.com/office/powerpoint/2010/main" val="183451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60C0-F647-45D3-8A23-9086ECCF7FF2}"/>
              </a:ext>
            </a:extLst>
          </p:cNvPr>
          <p:cNvSpPr>
            <a:spLocks noGrp="1"/>
          </p:cNvSpPr>
          <p:nvPr>
            <p:ph type="title"/>
          </p:nvPr>
        </p:nvSpPr>
        <p:spPr/>
        <p:txBody>
          <a:bodyPr/>
          <a:lstStyle/>
          <a:p>
            <a:pPr algn="ctr"/>
            <a:r>
              <a:rPr lang="en-US" dirty="0"/>
              <a:t>Writing Bid Specifications- The Details</a:t>
            </a:r>
          </a:p>
        </p:txBody>
      </p:sp>
      <p:sp>
        <p:nvSpPr>
          <p:cNvPr id="3" name="Content Placeholder 2">
            <a:extLst>
              <a:ext uri="{FF2B5EF4-FFF2-40B4-BE49-F238E27FC236}">
                <a16:creationId xmlns:a16="http://schemas.microsoft.com/office/drawing/2014/main" id="{38B10022-59DE-469E-ABFA-4CEC001212ED}"/>
              </a:ext>
            </a:extLst>
          </p:cNvPr>
          <p:cNvSpPr>
            <a:spLocks noGrp="1"/>
          </p:cNvSpPr>
          <p:nvPr>
            <p:ph idx="1"/>
          </p:nvPr>
        </p:nvSpPr>
        <p:spPr/>
        <p:txBody>
          <a:bodyPr/>
          <a:lstStyle/>
          <a:p>
            <a:r>
              <a:rPr lang="en-US" dirty="0"/>
              <a:t>What is the Definition of the item to be purchased?</a:t>
            </a:r>
          </a:p>
          <a:p>
            <a:r>
              <a:rPr lang="en-US" dirty="0"/>
              <a:t>What are Specification Characteristics of the item to be purchased?</a:t>
            </a:r>
          </a:p>
          <a:p>
            <a:r>
              <a:rPr lang="en-US" dirty="0"/>
              <a:t> How to Develop Bid Specifications?</a:t>
            </a:r>
          </a:p>
        </p:txBody>
      </p:sp>
      <p:pic>
        <p:nvPicPr>
          <p:cNvPr id="4" name="Picture 3">
            <a:extLst>
              <a:ext uri="{FF2B5EF4-FFF2-40B4-BE49-F238E27FC236}">
                <a16:creationId xmlns:a16="http://schemas.microsoft.com/office/drawing/2014/main" id="{F7B5F00C-9D4D-4ED9-807D-E6479E3792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84997" y="3643766"/>
            <a:ext cx="1704975" cy="2676525"/>
          </a:xfrm>
          <a:prstGeom prst="rect">
            <a:avLst/>
          </a:prstGeom>
        </p:spPr>
      </p:pic>
    </p:spTree>
    <p:extLst>
      <p:ext uri="{BB962C8B-B14F-4D97-AF65-F5344CB8AC3E}">
        <p14:creationId xmlns:p14="http://schemas.microsoft.com/office/powerpoint/2010/main" val="144417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2614-DE67-4D43-9895-D944D7742DCF}"/>
              </a:ext>
            </a:extLst>
          </p:cNvPr>
          <p:cNvSpPr>
            <a:spLocks noGrp="1"/>
          </p:cNvSpPr>
          <p:nvPr>
            <p:ph type="title"/>
          </p:nvPr>
        </p:nvSpPr>
        <p:spPr/>
        <p:txBody>
          <a:bodyPr/>
          <a:lstStyle/>
          <a:p>
            <a:pPr algn="ctr"/>
            <a:r>
              <a:rPr lang="en-US" dirty="0"/>
              <a:t>Specifications Definition</a:t>
            </a:r>
          </a:p>
        </p:txBody>
      </p:sp>
      <p:sp>
        <p:nvSpPr>
          <p:cNvPr id="3" name="Content Placeholder 2">
            <a:extLst>
              <a:ext uri="{FF2B5EF4-FFF2-40B4-BE49-F238E27FC236}">
                <a16:creationId xmlns:a16="http://schemas.microsoft.com/office/drawing/2014/main" id="{98EBA761-34C4-4280-BA03-2B78E92A8394}"/>
              </a:ext>
            </a:extLst>
          </p:cNvPr>
          <p:cNvSpPr>
            <a:spLocks noGrp="1"/>
          </p:cNvSpPr>
          <p:nvPr>
            <p:ph idx="1"/>
          </p:nvPr>
        </p:nvSpPr>
        <p:spPr/>
        <p:txBody>
          <a:bodyPr/>
          <a:lstStyle/>
          <a:p>
            <a:pPr marL="0" indent="0">
              <a:buNone/>
            </a:pPr>
            <a:r>
              <a:rPr lang="en-US" sz="2800" dirty="0"/>
              <a:t>The Physical Descriptions of Products Material, and/or Process </a:t>
            </a:r>
          </a:p>
          <a:p>
            <a:pPr marL="0" indent="0">
              <a:buNone/>
            </a:pPr>
            <a:r>
              <a:rPr lang="en-US" sz="2800" dirty="0"/>
              <a:t>Words to describe</a:t>
            </a:r>
            <a:r>
              <a:rPr lang="en-US" dirty="0"/>
              <a:t>: </a:t>
            </a:r>
          </a:p>
          <a:p>
            <a:r>
              <a:rPr lang="en-US" dirty="0"/>
              <a:t> Color  </a:t>
            </a:r>
          </a:p>
          <a:p>
            <a:r>
              <a:rPr lang="en-US" dirty="0"/>
              <a:t>Size</a:t>
            </a:r>
          </a:p>
          <a:p>
            <a:r>
              <a:rPr lang="en-US" dirty="0"/>
              <a:t>Packaging for the Product </a:t>
            </a:r>
          </a:p>
          <a:p>
            <a:pPr marL="0" indent="0">
              <a:buNone/>
            </a:pPr>
            <a:r>
              <a:rPr lang="en-US" sz="2800" dirty="0"/>
              <a:t> Numbers or Letters to Describe</a:t>
            </a:r>
            <a:r>
              <a:rPr lang="en-US" dirty="0"/>
              <a:t>:</a:t>
            </a:r>
          </a:p>
          <a:p>
            <a:r>
              <a:rPr lang="en-US" dirty="0"/>
              <a:t> Grade</a:t>
            </a:r>
          </a:p>
          <a:p>
            <a:r>
              <a:rPr lang="en-US" dirty="0"/>
              <a:t> Weight</a:t>
            </a:r>
          </a:p>
          <a:p>
            <a:r>
              <a:rPr lang="en-US" dirty="0"/>
              <a:t> Quantity</a:t>
            </a:r>
          </a:p>
        </p:txBody>
      </p:sp>
      <p:pic>
        <p:nvPicPr>
          <p:cNvPr id="5" name="Picture 4" descr="Logos for USDA prime, USDA choice and USDA select">
            <a:extLst>
              <a:ext uri="{FF2B5EF4-FFF2-40B4-BE49-F238E27FC236}">
                <a16:creationId xmlns:a16="http://schemas.microsoft.com/office/drawing/2014/main" id="{A9DB29E6-6D75-4E3F-9304-3FCA75B17D9F}"/>
              </a:ext>
            </a:extLst>
          </p:cNvPr>
          <p:cNvPicPr>
            <a:picLocks noChangeAspect="1"/>
          </p:cNvPicPr>
          <p:nvPr/>
        </p:nvPicPr>
        <p:blipFill>
          <a:blip r:embed="rId3"/>
          <a:stretch>
            <a:fillRect/>
          </a:stretch>
        </p:blipFill>
        <p:spPr>
          <a:xfrm>
            <a:off x="6976553" y="4708752"/>
            <a:ext cx="4207915" cy="1169535"/>
          </a:xfrm>
          <a:prstGeom prst="rect">
            <a:avLst/>
          </a:prstGeom>
        </p:spPr>
      </p:pic>
    </p:spTree>
    <p:extLst>
      <p:ext uri="{BB962C8B-B14F-4D97-AF65-F5344CB8AC3E}">
        <p14:creationId xmlns:p14="http://schemas.microsoft.com/office/powerpoint/2010/main" val="9586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23C3-C851-4372-9794-9D39AE5E7168}"/>
              </a:ext>
            </a:extLst>
          </p:cNvPr>
          <p:cNvSpPr>
            <a:spLocks noGrp="1"/>
          </p:cNvSpPr>
          <p:nvPr>
            <p:ph type="title"/>
          </p:nvPr>
        </p:nvSpPr>
        <p:spPr/>
        <p:txBody>
          <a:bodyPr/>
          <a:lstStyle/>
          <a:p>
            <a:pPr algn="ctr"/>
            <a:r>
              <a:rPr lang="en-US" dirty="0"/>
              <a:t>Product Specification Information</a:t>
            </a:r>
          </a:p>
        </p:txBody>
      </p:sp>
      <p:sp>
        <p:nvSpPr>
          <p:cNvPr id="3" name="Content Placeholder 2">
            <a:extLst>
              <a:ext uri="{FF2B5EF4-FFF2-40B4-BE49-F238E27FC236}">
                <a16:creationId xmlns:a16="http://schemas.microsoft.com/office/drawing/2014/main" id="{4D1B368B-5927-4275-A4B5-D7656B14B1AD}"/>
              </a:ext>
            </a:extLst>
          </p:cNvPr>
          <p:cNvSpPr>
            <a:spLocks noGrp="1"/>
          </p:cNvSpPr>
          <p:nvPr>
            <p:ph idx="1"/>
          </p:nvPr>
        </p:nvSpPr>
        <p:spPr/>
        <p:txBody>
          <a:bodyPr/>
          <a:lstStyle/>
          <a:p>
            <a:r>
              <a:rPr lang="en-US" dirty="0"/>
              <a:t>Name of Product  </a:t>
            </a:r>
          </a:p>
          <a:p>
            <a:r>
              <a:rPr lang="en-US" dirty="0"/>
              <a:t> Description of the Product  </a:t>
            </a:r>
          </a:p>
          <a:p>
            <a:r>
              <a:rPr lang="en-US" dirty="0"/>
              <a:t> Case Pack and Weight </a:t>
            </a:r>
          </a:p>
          <a:p>
            <a:r>
              <a:rPr lang="en-US" dirty="0"/>
              <a:t> Minimum and Maximum Size and Pieces  </a:t>
            </a:r>
          </a:p>
          <a:p>
            <a:r>
              <a:rPr lang="en-US" dirty="0"/>
              <a:t> Main Ingredient(s) </a:t>
            </a:r>
          </a:p>
          <a:p>
            <a:r>
              <a:rPr lang="en-US" dirty="0"/>
              <a:t>  Other Product Ingredients </a:t>
            </a:r>
          </a:p>
          <a:p>
            <a:r>
              <a:rPr lang="en-US" dirty="0"/>
              <a:t>  Prohibited Ingredients  </a:t>
            </a:r>
          </a:p>
          <a:p>
            <a:r>
              <a:rPr lang="en-US" dirty="0"/>
              <a:t> Nutritional Standards  </a:t>
            </a:r>
          </a:p>
          <a:p>
            <a:r>
              <a:rPr lang="en-US" dirty="0"/>
              <a:t> Unit on Which Award is Made </a:t>
            </a:r>
          </a:p>
          <a:p>
            <a:r>
              <a:rPr lang="en-US" dirty="0"/>
              <a:t> Quality Indicators </a:t>
            </a:r>
          </a:p>
          <a:p>
            <a:r>
              <a:rPr lang="en-US" dirty="0"/>
              <a:t>  Meal Pattern Requirements/Child Nutrition (CN) Label</a:t>
            </a:r>
          </a:p>
        </p:txBody>
      </p:sp>
    </p:spTree>
    <p:extLst>
      <p:ext uri="{BB962C8B-B14F-4D97-AF65-F5344CB8AC3E}">
        <p14:creationId xmlns:p14="http://schemas.microsoft.com/office/powerpoint/2010/main" val="341130310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4239</Words>
  <Application>Microsoft Office PowerPoint</Application>
  <PresentationFormat>Widescreen</PresentationFormat>
  <Paragraphs>377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Corbel</vt:lpstr>
      <vt:lpstr>Source Sans Pro</vt:lpstr>
      <vt:lpstr>Times New Roman</vt:lpstr>
      <vt:lpstr>Wingdings</vt:lpstr>
      <vt:lpstr>Wingdings 2</vt:lpstr>
      <vt:lpstr>Frame</vt:lpstr>
      <vt:lpstr>Writing Bid or Purchasing  Specifications </vt:lpstr>
      <vt:lpstr>What is a Specification (or spec)?</vt:lpstr>
      <vt:lpstr>Why have Specifications?</vt:lpstr>
      <vt:lpstr>What is the goal of having and using product Specs?</vt:lpstr>
      <vt:lpstr>  What influences the types of information included on the spec?</vt:lpstr>
      <vt:lpstr>Writing Bid Specifications</vt:lpstr>
      <vt:lpstr>Writing Bid Specifications- The Details</vt:lpstr>
      <vt:lpstr>Specifications Definition</vt:lpstr>
      <vt:lpstr>Product Specification Information</vt:lpstr>
      <vt:lpstr>Product Specification Information- Name of the Product</vt:lpstr>
      <vt:lpstr>Product Specification Information- Description of the Product</vt:lpstr>
      <vt:lpstr>Product Specification Information- Description of the Product Continued</vt:lpstr>
      <vt:lpstr>Product Specification Information- Product Packaging</vt:lpstr>
      <vt:lpstr>Product Specification Information- Product Sizes</vt:lpstr>
      <vt:lpstr>Product Specification Information- Main Ingredients</vt:lpstr>
      <vt:lpstr>Product Specification Information- Other Product Ingredients</vt:lpstr>
      <vt:lpstr>   Product Specification Information- Prohibited Ingredients</vt:lpstr>
      <vt:lpstr>Product Specification Information- Nutritional Standards</vt:lpstr>
      <vt:lpstr>Product Specification Information- Crediting Documentation</vt:lpstr>
      <vt:lpstr>Product Specification Information-Awards are based on ?</vt:lpstr>
      <vt:lpstr>Product Specification Information- Quality Indicators</vt:lpstr>
      <vt:lpstr>Product Specification Information- Quality Indicators, Continued</vt:lpstr>
      <vt:lpstr>Product Specification Information- Buy American</vt:lpstr>
      <vt:lpstr>Example of a Specification for Apples</vt:lpstr>
      <vt:lpstr>Example of a Specification  for Bagels</vt:lpstr>
      <vt:lpstr>Product Specification Information  for Non-Food Items</vt:lpstr>
      <vt:lpstr>Developing Specifications Process</vt:lpstr>
      <vt:lpstr>Results of a Good Specification</vt:lpstr>
      <vt:lpstr>Resources:  Click for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Bid or Purchasing  Specifications</dc:title>
  <dc:creator>Karen Ulrich</dc:creator>
  <cp:lastModifiedBy>Laura Matturro</cp:lastModifiedBy>
  <cp:revision>5</cp:revision>
  <dcterms:created xsi:type="dcterms:W3CDTF">2020-07-06T15:19:43Z</dcterms:created>
  <dcterms:modified xsi:type="dcterms:W3CDTF">2021-05-11T18:14:55Z</dcterms:modified>
</cp:coreProperties>
</file>