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DFB85-871B-41DC-A90A-3026707E90C0}" v="3" dt="2021-09-28T16:35:36.907"/>
    <p1510:client id="{B73194B5-8291-4086-9926-D5A60207BB5C}" v="1" dt="2021-09-28T16:17:26.19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380" autoAdjust="0"/>
  </p:normalViewPr>
  <p:slideViewPr>
    <p:cSldViewPr>
      <p:cViewPr varScale="1">
        <p:scale>
          <a:sx n="72" d="100"/>
          <a:sy n="72" d="100"/>
        </p:scale>
        <p:origin x="57" y="18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3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2021-04-19 18:16:28</a:t>
            </a:r>
          </a:p>
          <a:p>
            <a:r>
              <a:t>--------------------------------------------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2021-04-19 18:16:26</a:t>
            </a:r>
          </a:p>
          <a:p>
            <a:r>
              <a:t>--------------------------------------------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3644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3644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3644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069975"/>
          </a:xfrm>
          <a:custGeom>
            <a:avLst/>
            <a:gdLst/>
            <a:ahLst/>
            <a:cxnLst/>
            <a:rect l="l" t="t" r="r" b="b"/>
            <a:pathLst>
              <a:path w="9144000" h="1069975">
                <a:moveTo>
                  <a:pt x="0" y="1069848"/>
                </a:moveTo>
                <a:lnTo>
                  <a:pt x="9144000" y="1069848"/>
                </a:lnTo>
                <a:lnTo>
                  <a:pt x="9144000" y="0"/>
                </a:lnTo>
                <a:lnTo>
                  <a:pt x="0" y="0"/>
                </a:lnTo>
                <a:lnTo>
                  <a:pt x="0" y="1069848"/>
                </a:lnTo>
                <a:close/>
              </a:path>
            </a:pathLst>
          </a:custGeom>
          <a:solidFill>
            <a:srgbClr val="2C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2884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387"/>
                </a:moveTo>
                <a:lnTo>
                  <a:pt x="533400" y="533387"/>
                </a:lnTo>
                <a:lnTo>
                  <a:pt x="533400" y="0"/>
                </a:lnTo>
                <a:lnTo>
                  <a:pt x="0" y="0"/>
                </a:lnTo>
                <a:lnTo>
                  <a:pt x="0" y="533387"/>
                </a:lnTo>
                <a:close/>
              </a:path>
            </a:pathLst>
          </a:custGeom>
          <a:solidFill>
            <a:srgbClr val="2C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2C5281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28827" y="52882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0"/>
                </a:moveTo>
                <a:lnTo>
                  <a:pt x="0" y="0"/>
                </a:lnTo>
                <a:lnTo>
                  <a:pt x="0" y="533400"/>
                </a:lnTo>
                <a:lnTo>
                  <a:pt x="533400" y="533400"/>
                </a:lnTo>
                <a:lnTo>
                  <a:pt x="533400" y="0"/>
                </a:lnTo>
                <a:close/>
              </a:path>
            </a:pathLst>
          </a:custGeom>
          <a:solidFill>
            <a:srgbClr val="2C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3357" y="1159637"/>
            <a:ext cx="4697285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3644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0381" y="1972519"/>
            <a:ext cx="8303237" cy="4424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5222" y="6616020"/>
            <a:ext cx="212090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ns.usda.gov/modifications-accommodate-disabilities-cacfp-and-sfsp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.nysed.gov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mailto:cntraining@nysed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title" idx="4294967295"/>
          </p:nvPr>
        </p:nvSpPr>
        <p:spPr>
          <a:xfrm>
            <a:off x="420688" y="2362200"/>
            <a:ext cx="8302625" cy="2320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4270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3335" marR="5080" lvl="0" indent="0" algn="ctr" defTabSz="91440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ODIFICATIONS </a:t>
            </a:r>
            <a:r>
              <a:rPr kumimoji="0" lang="en-US" sz="3500" b="1" i="0" u="none" strike="noStrike" kern="0" cap="none" spc="5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lang="en-US" sz="4400" b="1" i="0" u="none" strike="noStrike" kern="0" cap="none" spc="5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3500" b="1" i="0" u="none" strike="noStrike" kern="0" cap="none" spc="5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CCOMMODATE 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NDIVIDUALS WITH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ISABILITIES IN 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OMMUNITY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EALS</a:t>
            </a:r>
            <a:r>
              <a:rPr kumimoji="0" lang="en-US" sz="3500" b="1" i="0" u="none" strike="noStrike" kern="0" cap="none" spc="5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364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ROGRAMS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769864"/>
            <a:ext cx="9144000" cy="832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09600" y="3248660"/>
            <a:ext cx="26682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Arial"/>
                <a:cs typeface="Arial"/>
              </a:rPr>
              <a:t>Major Life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Activities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587" y="3657969"/>
            <a:ext cx="3428365" cy="220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2870">
              <a:lnSpc>
                <a:spcPct val="13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Seeing,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hearing,  Walking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</a:pPr>
            <a:r>
              <a:rPr sz="2200" spc="-5" dirty="0">
                <a:latin typeface="Arial"/>
                <a:cs typeface="Arial"/>
              </a:rPr>
              <a:t>Speaking, learning, reading  Eating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200" spc="-5" dirty="0">
                <a:latin typeface="Arial"/>
                <a:cs typeface="Arial"/>
              </a:rPr>
              <a:t>Breathing, etc.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4478" y="3222359"/>
            <a:ext cx="3797935" cy="264096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692150">
              <a:lnSpc>
                <a:spcPct val="100000"/>
              </a:lnSpc>
              <a:spcBef>
                <a:spcPts val="890"/>
              </a:spcBef>
            </a:pPr>
            <a:r>
              <a:rPr sz="2200" b="1" spc="-5" dirty="0">
                <a:latin typeface="Arial"/>
                <a:cs typeface="Arial"/>
              </a:rPr>
              <a:t>Major Bodily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Functions</a:t>
            </a:r>
            <a:endParaRPr sz="2200" dirty="0">
              <a:latin typeface="Arial"/>
              <a:cs typeface="Arial"/>
            </a:endParaRPr>
          </a:p>
          <a:p>
            <a:pPr marL="12700" marR="1802764">
              <a:lnSpc>
                <a:spcPct val="130000"/>
              </a:lnSpc>
            </a:pPr>
            <a:r>
              <a:rPr sz="2200" spc="-5" dirty="0">
                <a:latin typeface="Arial"/>
                <a:cs typeface="Arial"/>
              </a:rPr>
              <a:t>Digestive  Immune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system  Respiratory  Circulatory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200" spc="-5" dirty="0">
                <a:latin typeface="Arial"/>
                <a:cs typeface="Arial"/>
              </a:rPr>
              <a:t>Neurological/Brain, etc.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 descr="Clarified Definition of Disability"/>
          <p:cNvSpPr/>
          <p:nvPr/>
        </p:nvSpPr>
        <p:spPr>
          <a:xfrm>
            <a:off x="1178051" y="1089659"/>
            <a:ext cx="6757415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22401" y="1196788"/>
            <a:ext cx="6298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Clarified Definition of</a:t>
            </a:r>
            <a:r>
              <a:rPr sz="2800" spc="75" dirty="0"/>
              <a:t> </a:t>
            </a:r>
            <a:r>
              <a:rPr sz="2800" spc="-5" dirty="0"/>
              <a:t>Disability</a:t>
            </a:r>
            <a:endParaRPr sz="2800" dirty="0"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0773" y="4500184"/>
            <a:ext cx="1018031" cy="1018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F2EC74E-E328-4FB4-B93C-AEADB9485BE3}"/>
              </a:ext>
            </a:extLst>
          </p:cNvPr>
          <p:cNvSpPr/>
          <p:nvPr/>
        </p:nvSpPr>
        <p:spPr>
          <a:xfrm>
            <a:off x="4635654" y="1971330"/>
            <a:ext cx="40929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Category of </a:t>
            </a:r>
          </a:p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Major Life Activities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Types of Disability Discrimination"/>
          <p:cNvSpPr/>
          <p:nvPr/>
        </p:nvSpPr>
        <p:spPr>
          <a:xfrm>
            <a:off x="1019555" y="975360"/>
            <a:ext cx="7197852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62888" y="1082483"/>
            <a:ext cx="6738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Types of Disability</a:t>
            </a:r>
            <a:r>
              <a:rPr sz="2800" spc="40" dirty="0"/>
              <a:t> </a:t>
            </a:r>
            <a:r>
              <a:rPr sz="2800" spc="-5" dirty="0"/>
              <a:t>Discrimination</a:t>
            </a:r>
            <a:endParaRPr sz="2800" dirty="0"/>
          </a:p>
        </p:txBody>
      </p:sp>
      <p:sp>
        <p:nvSpPr>
          <p:cNvPr id="13" name="object 13"/>
          <p:cNvSpPr txBox="1"/>
          <p:nvPr/>
        </p:nvSpPr>
        <p:spPr>
          <a:xfrm>
            <a:off x="901700" y="1618743"/>
            <a:ext cx="7863205" cy="458152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576580" indent="-563880">
              <a:lnSpc>
                <a:spcPct val="100000"/>
              </a:lnSpc>
              <a:spcBef>
                <a:spcPts val="1210"/>
              </a:spcBef>
              <a:buClr>
                <a:srgbClr val="008000"/>
              </a:buClr>
              <a:buChar char="•"/>
              <a:tabLst>
                <a:tab pos="575945" algn="l"/>
                <a:tab pos="576580" algn="l"/>
              </a:tabLst>
            </a:pPr>
            <a:r>
              <a:rPr sz="3000" spc="-5" dirty="0">
                <a:latin typeface="Arial"/>
                <a:cs typeface="Arial"/>
              </a:rPr>
              <a:t>Discrimination because of the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disability</a:t>
            </a:r>
            <a:endParaRPr sz="3000">
              <a:latin typeface="Arial"/>
              <a:cs typeface="Arial"/>
            </a:endParaRPr>
          </a:p>
          <a:p>
            <a:pPr marL="870585" lvl="1" indent="-396240">
              <a:lnSpc>
                <a:spcPct val="100000"/>
              </a:lnSpc>
              <a:spcBef>
                <a:spcPts val="885"/>
              </a:spcBef>
              <a:buClr>
                <a:srgbClr val="008000"/>
              </a:buClr>
              <a:buChar char="•"/>
              <a:tabLst>
                <a:tab pos="870585" algn="l"/>
                <a:tab pos="871219" algn="l"/>
              </a:tabLst>
            </a:pPr>
            <a:r>
              <a:rPr sz="2400" spc="-10" dirty="0">
                <a:latin typeface="Arial"/>
                <a:cs typeface="Arial"/>
              </a:rPr>
              <a:t>Denying </a:t>
            </a:r>
            <a:r>
              <a:rPr sz="2400" spc="-5" dirty="0">
                <a:latin typeface="Arial"/>
                <a:cs typeface="Arial"/>
              </a:rPr>
              <a:t>benefits or opportunity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participate</a:t>
            </a:r>
            <a:endParaRPr sz="2400">
              <a:latin typeface="Arial"/>
              <a:cs typeface="Arial"/>
            </a:endParaRPr>
          </a:p>
          <a:p>
            <a:pPr marL="870585" lvl="1" indent="-396240">
              <a:lnSpc>
                <a:spcPct val="100000"/>
              </a:lnSpc>
              <a:spcBef>
                <a:spcPts val="865"/>
              </a:spcBef>
              <a:buClr>
                <a:srgbClr val="008000"/>
              </a:buClr>
              <a:buChar char="•"/>
              <a:tabLst>
                <a:tab pos="870585" algn="l"/>
                <a:tab pos="871219" algn="l"/>
              </a:tabLst>
            </a:pPr>
            <a:r>
              <a:rPr sz="2400" spc="-5" dirty="0">
                <a:latin typeface="Arial"/>
                <a:cs typeface="Arial"/>
              </a:rPr>
              <a:t>Segregating </a:t>
            </a:r>
            <a:r>
              <a:rPr sz="2400" spc="-10" dirty="0">
                <a:latin typeface="Arial"/>
                <a:cs typeface="Arial"/>
              </a:rPr>
              <a:t>individuals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disabilities</a:t>
            </a:r>
            <a:endParaRPr sz="2400">
              <a:latin typeface="Arial"/>
              <a:cs typeface="Arial"/>
            </a:endParaRPr>
          </a:p>
          <a:p>
            <a:pPr marL="870585" marR="187325" lvl="1" indent="-396240">
              <a:lnSpc>
                <a:spcPts val="2300"/>
              </a:lnSpc>
              <a:spcBef>
                <a:spcPts val="1425"/>
              </a:spcBef>
              <a:buClr>
                <a:srgbClr val="008000"/>
              </a:buClr>
              <a:buChar char="•"/>
              <a:tabLst>
                <a:tab pos="870585" algn="l"/>
                <a:tab pos="871219" algn="l"/>
              </a:tabLst>
            </a:pPr>
            <a:r>
              <a:rPr sz="2400" spc="-10" dirty="0">
                <a:latin typeface="Arial"/>
                <a:cs typeface="Arial"/>
              </a:rPr>
              <a:t>Aiding, </a:t>
            </a:r>
            <a:r>
              <a:rPr sz="2400" spc="-5" dirty="0">
                <a:latin typeface="Arial"/>
                <a:cs typeface="Arial"/>
              </a:rPr>
              <a:t>perpetuating or contracting with others that  discriminate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8000"/>
              </a:buClr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08000"/>
              </a:buClr>
              <a:buChar char="•"/>
              <a:tabLst>
                <a:tab pos="469265" algn="l"/>
                <a:tab pos="469900" algn="l"/>
              </a:tabLst>
            </a:pPr>
            <a:r>
              <a:rPr sz="3000" spc="-5" dirty="0">
                <a:latin typeface="Arial"/>
                <a:cs typeface="Arial"/>
              </a:rPr>
              <a:t>Failure to provide </a:t>
            </a:r>
            <a:r>
              <a:rPr sz="3000" dirty="0">
                <a:latin typeface="Arial"/>
                <a:cs typeface="Arial"/>
              </a:rPr>
              <a:t>a </a:t>
            </a:r>
            <a:r>
              <a:rPr sz="3000" spc="-5" dirty="0">
                <a:latin typeface="Arial"/>
                <a:cs typeface="Arial"/>
              </a:rPr>
              <a:t>reasonable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modification</a:t>
            </a:r>
            <a:endParaRPr sz="3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485"/>
              </a:spcBef>
              <a:buClr>
                <a:srgbClr val="008000"/>
              </a:buClr>
              <a:buChar char="•"/>
              <a:tabLst>
                <a:tab pos="469265" algn="l"/>
                <a:tab pos="469900" algn="l"/>
              </a:tabLst>
            </a:pPr>
            <a:r>
              <a:rPr sz="3000" spc="-10" dirty="0">
                <a:latin typeface="Arial"/>
                <a:cs typeface="Arial"/>
              </a:rPr>
              <a:t>Ineffective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Communication</a:t>
            </a:r>
            <a:endParaRPr sz="3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60"/>
              </a:spcBef>
              <a:buClr>
                <a:srgbClr val="008000"/>
              </a:buClr>
              <a:buChar char="•"/>
              <a:tabLst>
                <a:tab pos="469265" algn="l"/>
                <a:tab pos="469900" algn="l"/>
              </a:tabLst>
            </a:pPr>
            <a:r>
              <a:rPr sz="3000" spc="-5" dirty="0">
                <a:latin typeface="Arial"/>
                <a:cs typeface="Arial"/>
              </a:rPr>
              <a:t>Inaccessible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Facilities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 descr="Wheel Chair Image "/>
          <p:cNvSpPr/>
          <p:nvPr/>
        </p:nvSpPr>
        <p:spPr>
          <a:xfrm>
            <a:off x="6661404" y="5029200"/>
            <a:ext cx="1168907" cy="1167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947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069975"/>
          </a:xfrm>
          <a:custGeom>
            <a:avLst/>
            <a:gdLst/>
            <a:ahLst/>
            <a:cxnLst/>
            <a:rect l="l" t="t" r="r" b="b"/>
            <a:pathLst>
              <a:path w="9144000" h="1069975">
                <a:moveTo>
                  <a:pt x="0" y="1069848"/>
                </a:moveTo>
                <a:lnTo>
                  <a:pt x="9144000" y="1069848"/>
                </a:lnTo>
                <a:lnTo>
                  <a:pt x="9144000" y="0"/>
                </a:lnTo>
                <a:lnTo>
                  <a:pt x="0" y="0"/>
                </a:lnTo>
                <a:lnTo>
                  <a:pt x="0" y="1069848"/>
                </a:lnTo>
                <a:close/>
              </a:path>
            </a:pathLst>
          </a:custGeom>
          <a:solidFill>
            <a:srgbClr val="2C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Guidance"/>
          <p:cNvSpPr/>
          <p:nvPr/>
        </p:nvSpPr>
        <p:spPr>
          <a:xfrm>
            <a:off x="3529584" y="1033272"/>
            <a:ext cx="2081783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5503" y="1033272"/>
            <a:ext cx="563879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748563" y="1128077"/>
            <a:ext cx="17989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/>
              <a:t>Guidance:</a:t>
            </a:r>
            <a:endParaRPr sz="2500"/>
          </a:p>
        </p:txBody>
      </p:sp>
      <p:sp>
        <p:nvSpPr>
          <p:cNvPr id="23" name="object 23"/>
          <p:cNvSpPr txBox="1"/>
          <p:nvPr/>
        </p:nvSpPr>
        <p:spPr>
          <a:xfrm>
            <a:off x="528827" y="1779568"/>
            <a:ext cx="7990840" cy="462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 marR="5080" algn="ctr">
              <a:lnSpc>
                <a:spcPct val="11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136442"/>
                </a:solidFill>
                <a:latin typeface="Verdana"/>
                <a:cs typeface="Verdana"/>
              </a:rPr>
              <a:t>Modifications to </a:t>
            </a: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Accommodate Disabilities  </a:t>
            </a:r>
            <a:r>
              <a:rPr sz="2500" b="1" spc="-5" dirty="0">
                <a:solidFill>
                  <a:srgbClr val="136442"/>
                </a:solidFill>
                <a:latin typeface="Verdana"/>
                <a:cs typeface="Verdana"/>
              </a:rPr>
              <a:t>in</a:t>
            </a: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 the</a:t>
            </a:r>
            <a:endParaRPr sz="2500" dirty="0">
              <a:latin typeface="Verdana"/>
              <a:cs typeface="Verdana"/>
            </a:endParaRPr>
          </a:p>
          <a:p>
            <a:pPr marL="693420" marR="271145" algn="ctr">
              <a:lnSpc>
                <a:spcPct val="110000"/>
              </a:lnSpc>
            </a:pP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Child </a:t>
            </a:r>
            <a:r>
              <a:rPr sz="2500" b="1" spc="-5" dirty="0">
                <a:solidFill>
                  <a:srgbClr val="136442"/>
                </a:solidFill>
                <a:latin typeface="Verdana"/>
                <a:cs typeface="Verdana"/>
              </a:rPr>
              <a:t>and </a:t>
            </a: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Adult Care </a:t>
            </a:r>
            <a:r>
              <a:rPr sz="2500" b="1" spc="-5" dirty="0">
                <a:solidFill>
                  <a:srgbClr val="136442"/>
                </a:solidFill>
                <a:latin typeface="Verdana"/>
                <a:cs typeface="Verdana"/>
              </a:rPr>
              <a:t>Food </a:t>
            </a: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Program </a:t>
            </a:r>
            <a:r>
              <a:rPr sz="2500" b="1" spc="-5" dirty="0">
                <a:solidFill>
                  <a:srgbClr val="136442"/>
                </a:solidFill>
                <a:latin typeface="Verdana"/>
                <a:cs typeface="Verdana"/>
              </a:rPr>
              <a:t>and  </a:t>
            </a: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Summer </a:t>
            </a:r>
            <a:r>
              <a:rPr sz="2500" b="1" spc="-5" dirty="0">
                <a:solidFill>
                  <a:srgbClr val="136442"/>
                </a:solidFill>
                <a:latin typeface="Verdana"/>
                <a:cs typeface="Verdana"/>
              </a:rPr>
              <a:t>Food </a:t>
            </a: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Service</a:t>
            </a:r>
            <a:r>
              <a:rPr sz="2500" b="1" spc="25" dirty="0">
                <a:solidFill>
                  <a:srgbClr val="136442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136442"/>
                </a:solidFill>
                <a:latin typeface="Verdana"/>
                <a:cs typeface="Verdana"/>
              </a:rPr>
              <a:t>Program</a:t>
            </a:r>
            <a:endParaRPr sz="2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800" b="1" spc="-5" dirty="0">
                <a:latin typeface="Arial"/>
                <a:cs typeface="Arial"/>
              </a:rPr>
              <a:t>Date Issued: June 22,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2017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spc="-5" dirty="0">
                <a:latin typeface="Arial"/>
                <a:cs typeface="Arial"/>
              </a:rPr>
              <a:t>Covers </a:t>
            </a:r>
            <a:r>
              <a:rPr sz="2800" b="1" spc="-10" dirty="0">
                <a:latin typeface="Arial"/>
                <a:cs typeface="Arial"/>
              </a:rPr>
              <a:t>CACFP </a:t>
            </a:r>
            <a:r>
              <a:rPr sz="2800" b="1" spc="-5" dirty="0">
                <a:latin typeface="Arial"/>
                <a:cs typeface="Arial"/>
              </a:rPr>
              <a:t>and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SFSP</a:t>
            </a:r>
            <a:endParaRPr sz="2800" dirty="0">
              <a:latin typeface="Arial"/>
              <a:cs typeface="Arial"/>
            </a:endParaRPr>
          </a:p>
          <a:p>
            <a:pPr marL="12700" marR="1134110">
              <a:lnSpc>
                <a:spcPct val="149900"/>
              </a:lnSpc>
              <a:spcBef>
                <a:spcPts val="5"/>
              </a:spcBef>
            </a:pPr>
            <a:r>
              <a:rPr sz="2800" b="1" spc="-10" dirty="0">
                <a:latin typeface="Arial"/>
                <a:cs typeface="Arial"/>
              </a:rPr>
              <a:t>Copy </a:t>
            </a:r>
            <a:r>
              <a:rPr sz="2800" b="1" spc="-5" dirty="0">
                <a:latin typeface="Arial"/>
                <a:cs typeface="Arial"/>
              </a:rPr>
              <a:t>available on </a:t>
            </a:r>
            <a:r>
              <a:rPr sz="2800" b="1" spc="-10" dirty="0">
                <a:latin typeface="Arial"/>
                <a:cs typeface="Arial"/>
              </a:rPr>
              <a:t>FNS </a:t>
            </a:r>
            <a:r>
              <a:rPr sz="2800" b="1" spc="-5" dirty="0">
                <a:latin typeface="Arial"/>
                <a:cs typeface="Arial"/>
              </a:rPr>
              <a:t>website at:  </a:t>
            </a:r>
            <a:r>
              <a:rPr sz="2800" b="1" u="heavy" spc="-5" dirty="0">
                <a:solidFill>
                  <a:srgbClr val="970F39"/>
                </a:solidFill>
                <a:uFill>
                  <a:solidFill>
                    <a:srgbClr val="970F39"/>
                  </a:solidFill>
                </a:uFill>
                <a:latin typeface="Arial"/>
                <a:cs typeface="Arial"/>
                <a:hlinkClick r:id="rId6"/>
              </a:rPr>
              <a:t>https://www.fns.usda.gov/modifications-</a:t>
            </a:r>
            <a:endParaRPr sz="2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b="1" u="heavy" spc="-5" dirty="0">
                <a:solidFill>
                  <a:srgbClr val="970F39"/>
                </a:solidFill>
                <a:uFill>
                  <a:solidFill>
                    <a:srgbClr val="970F39"/>
                  </a:solidFill>
                </a:uFill>
                <a:latin typeface="Arial"/>
                <a:cs typeface="Arial"/>
                <a:hlinkClick r:id="rId6"/>
              </a:rPr>
              <a:t>accommodate-disabilities-cacfp-and-sfsp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2704" y="975359"/>
            <a:ext cx="5574791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Reasonable Modifications"/>
          <p:cNvSpPr txBox="1">
            <a:spLocks noGrp="1"/>
          </p:cNvSpPr>
          <p:nvPr>
            <p:ph type="title"/>
          </p:nvPr>
        </p:nvSpPr>
        <p:spPr>
          <a:xfrm>
            <a:off x="2066067" y="1082483"/>
            <a:ext cx="5116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Reasonable Modifications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578655" y="1599692"/>
            <a:ext cx="8046084" cy="43180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469900" marR="5080" indent="-457200">
              <a:lnSpc>
                <a:spcPct val="80000"/>
              </a:lnSpc>
              <a:spcBef>
                <a:spcPts val="765"/>
              </a:spcBef>
              <a:buClr>
                <a:srgbClr val="486E52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A change or alteration in policies, practices, and  procedures to accommodate a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disability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86E52"/>
              </a:buClr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469900" marR="48260" indent="-457200">
              <a:lnSpc>
                <a:spcPct val="80000"/>
              </a:lnSpc>
              <a:buClr>
                <a:srgbClr val="486E52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Duty to negotiate over modification. This means  simply saying “no” is almost never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appropriate.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86E52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80000"/>
              </a:lnSpc>
              <a:buClr>
                <a:srgbClr val="486E52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Providing appropriate modifications – not  ferreting out whether the participant has a  disability or any possible abuse of the process –  is the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primary</a:t>
            </a:r>
            <a:r>
              <a:rPr sz="2800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260"/>
              </a:spcBef>
              <a:buClr>
                <a:srgbClr val="486E52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Arial"/>
                <a:cs typeface="Arial"/>
              </a:rPr>
              <a:t>On </a:t>
            </a:r>
            <a:r>
              <a:rPr sz="2800" spc="-5" dirty="0">
                <a:latin typeface="Arial"/>
                <a:cs typeface="Arial"/>
              </a:rPr>
              <a:t>a case-by-case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basis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52600" y="1242098"/>
            <a:ext cx="671877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Reasonable Modifications</a:t>
            </a:r>
            <a:r>
              <a:rPr lang="en-US" sz="2800" spc="-5" dirty="0"/>
              <a:t> cont.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444500" y="1721611"/>
            <a:ext cx="8110220" cy="432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The modification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provided–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marR="344805" indent="-457200">
              <a:lnSpc>
                <a:spcPct val="80000"/>
              </a:lnSpc>
              <a:spcBef>
                <a:spcPts val="5"/>
              </a:spcBef>
              <a:buClr>
                <a:srgbClr val="3B6C4E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should be related to the disability or limitations  caused by 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disability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255"/>
              </a:spcBef>
              <a:buClr>
                <a:srgbClr val="3B6C4E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does </a:t>
            </a:r>
            <a:r>
              <a:rPr sz="2800" i="1" spc="-5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have to be the modification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requested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255"/>
              </a:spcBef>
              <a:buClr>
                <a:srgbClr val="3B6C4E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must (generally) be free of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charge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B6C4E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80000"/>
              </a:lnSpc>
              <a:buClr>
                <a:srgbClr val="3B6C4E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should be implemented even where the person  requesting modification believes more should be  done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Reasonable Modifications: Key Considerations"/>
          <p:cNvSpPr/>
          <p:nvPr/>
        </p:nvSpPr>
        <p:spPr>
          <a:xfrm>
            <a:off x="408431" y="1053084"/>
            <a:ext cx="8301227" cy="69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Reasonable Modifications: Key Considerations"/>
          <p:cNvSpPr txBox="1">
            <a:spLocks noGrp="1"/>
          </p:cNvSpPr>
          <p:nvPr>
            <p:ph type="title"/>
          </p:nvPr>
        </p:nvSpPr>
        <p:spPr>
          <a:xfrm>
            <a:off x="616712" y="1143317"/>
            <a:ext cx="7910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Reasonable Modifications: Key</a:t>
            </a:r>
            <a:r>
              <a:rPr sz="2400" spc="65" dirty="0"/>
              <a:t> </a:t>
            </a:r>
            <a:r>
              <a:rPr sz="2400" spc="-5" dirty="0"/>
              <a:t>Considerations</a:t>
            </a:r>
            <a:endParaRPr sz="2400" dirty="0"/>
          </a:p>
        </p:txBody>
      </p:sp>
      <p:sp>
        <p:nvSpPr>
          <p:cNvPr id="13" name="object 13"/>
          <p:cNvSpPr txBox="1"/>
          <p:nvPr/>
        </p:nvSpPr>
        <p:spPr>
          <a:xfrm>
            <a:off x="444500" y="1457045"/>
            <a:ext cx="8224520" cy="478028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660"/>
              </a:spcBef>
              <a:buClr>
                <a:srgbClr val="008000"/>
              </a:buClr>
              <a:buChar char="•"/>
              <a:tabLst>
                <a:tab pos="358140" algn="l"/>
                <a:tab pos="358775" algn="l"/>
              </a:tabLst>
            </a:pPr>
            <a:r>
              <a:rPr sz="2600" dirty="0">
                <a:latin typeface="Arial"/>
                <a:cs typeface="Arial"/>
              </a:rPr>
              <a:t>Consider costs/resources and </a:t>
            </a:r>
            <a:r>
              <a:rPr sz="2600" spc="-5" dirty="0">
                <a:latin typeface="Arial"/>
                <a:cs typeface="Arial"/>
              </a:rPr>
              <a:t>ability </a:t>
            </a:r>
            <a:r>
              <a:rPr sz="2600" dirty="0">
                <a:latin typeface="Arial"/>
                <a:cs typeface="Arial"/>
              </a:rPr>
              <a:t>of the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participant</a:t>
            </a:r>
            <a:endParaRPr sz="2600">
              <a:latin typeface="Arial"/>
              <a:cs typeface="Arial"/>
            </a:endParaRPr>
          </a:p>
          <a:p>
            <a:pPr marL="358140" marR="61594" indent="-345440">
              <a:lnSpc>
                <a:spcPct val="100000"/>
              </a:lnSpc>
              <a:spcBef>
                <a:spcPts val="1560"/>
              </a:spcBef>
              <a:buClr>
                <a:srgbClr val="008000"/>
              </a:buClr>
              <a:buChar char="•"/>
              <a:tabLst>
                <a:tab pos="358140" algn="l"/>
                <a:tab pos="358775" algn="l"/>
              </a:tabLst>
            </a:pPr>
            <a:r>
              <a:rPr sz="2600" dirty="0">
                <a:latin typeface="Arial"/>
                <a:cs typeface="Arial"/>
              </a:rPr>
              <a:t>“Stereotypes” regarding </a:t>
            </a:r>
            <a:r>
              <a:rPr sz="2600" spc="-5" dirty="0">
                <a:latin typeface="Arial"/>
                <a:cs typeface="Arial"/>
              </a:rPr>
              <a:t>certain </a:t>
            </a:r>
            <a:r>
              <a:rPr sz="2600" dirty="0">
                <a:latin typeface="Arial"/>
                <a:cs typeface="Arial"/>
              </a:rPr>
              <a:t>conditions or  </a:t>
            </a:r>
            <a:r>
              <a:rPr sz="2600" spc="-5" dirty="0">
                <a:latin typeface="Arial"/>
                <a:cs typeface="Arial"/>
              </a:rPr>
              <a:t>individuals </a:t>
            </a:r>
            <a:r>
              <a:rPr sz="2600" dirty="0">
                <a:latin typeface="Arial"/>
                <a:cs typeface="Arial"/>
              </a:rPr>
              <a:t>can never </a:t>
            </a:r>
            <a:r>
              <a:rPr sz="2600" spc="-5" dirty="0">
                <a:latin typeface="Arial"/>
                <a:cs typeface="Arial"/>
              </a:rPr>
              <a:t>drive </a:t>
            </a:r>
            <a:r>
              <a:rPr sz="2600" dirty="0">
                <a:latin typeface="Arial"/>
                <a:cs typeface="Arial"/>
              </a:rPr>
              <a:t>decisions. Decisions </a:t>
            </a:r>
            <a:r>
              <a:rPr sz="2600" spc="-5" dirty="0">
                <a:latin typeface="Arial"/>
                <a:cs typeface="Arial"/>
              </a:rPr>
              <a:t>must  </a:t>
            </a:r>
            <a:r>
              <a:rPr sz="2600" dirty="0">
                <a:latin typeface="Arial"/>
                <a:cs typeface="Arial"/>
              </a:rPr>
              <a:t>be based 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facts.</a:t>
            </a:r>
            <a:endParaRPr sz="2600">
              <a:latin typeface="Arial"/>
              <a:cs typeface="Arial"/>
            </a:endParaRPr>
          </a:p>
          <a:p>
            <a:pPr marL="358140" marR="22860" indent="-345440">
              <a:lnSpc>
                <a:spcPct val="100000"/>
              </a:lnSpc>
              <a:spcBef>
                <a:spcPts val="1560"/>
              </a:spcBef>
              <a:buClr>
                <a:srgbClr val="008000"/>
              </a:buClr>
              <a:buChar char="•"/>
              <a:tabLst>
                <a:tab pos="358140" algn="l"/>
                <a:tab pos="358775" algn="l"/>
              </a:tabLst>
            </a:pPr>
            <a:r>
              <a:rPr sz="2600" dirty="0">
                <a:latin typeface="Arial"/>
                <a:cs typeface="Arial"/>
              </a:rPr>
              <a:t>Meal accommodations do not need </a:t>
            </a:r>
            <a:r>
              <a:rPr sz="2600" spc="-5" dirty="0">
                <a:latin typeface="Arial"/>
                <a:cs typeface="Arial"/>
              </a:rPr>
              <a:t>to mirror </a:t>
            </a:r>
            <a:r>
              <a:rPr sz="2600" dirty="0">
                <a:latin typeface="Arial"/>
                <a:cs typeface="Arial"/>
              </a:rPr>
              <a:t>the meal  or meal </a:t>
            </a:r>
            <a:r>
              <a:rPr sz="2600" spc="-5" dirty="0">
                <a:latin typeface="Arial"/>
                <a:cs typeface="Arial"/>
              </a:rPr>
              <a:t>item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substituted.</a:t>
            </a:r>
            <a:endParaRPr sz="2600">
              <a:latin typeface="Arial"/>
              <a:cs typeface="Arial"/>
            </a:endParaRPr>
          </a:p>
          <a:p>
            <a:pPr marL="358140" marR="995680" indent="-345440">
              <a:lnSpc>
                <a:spcPct val="100000"/>
              </a:lnSpc>
              <a:spcBef>
                <a:spcPts val="1560"/>
              </a:spcBef>
              <a:buClr>
                <a:srgbClr val="008000"/>
              </a:buClr>
              <a:buChar char="•"/>
              <a:tabLst>
                <a:tab pos="358140" algn="l"/>
                <a:tab pos="358775" algn="l"/>
              </a:tabLst>
            </a:pPr>
            <a:r>
              <a:rPr sz="2600" spc="-5" dirty="0">
                <a:latin typeface="Arial"/>
                <a:cs typeface="Arial"/>
              </a:rPr>
              <a:t>“Lifestyle” </a:t>
            </a:r>
            <a:r>
              <a:rPr sz="2600" dirty="0">
                <a:latin typeface="Arial"/>
                <a:cs typeface="Arial"/>
              </a:rPr>
              <a:t>choices </a:t>
            </a:r>
            <a:r>
              <a:rPr sz="2600" spc="-5" dirty="0">
                <a:latin typeface="Arial"/>
                <a:cs typeface="Arial"/>
              </a:rPr>
              <a:t>(e.g. </a:t>
            </a:r>
            <a:r>
              <a:rPr sz="2600" dirty="0">
                <a:latin typeface="Arial"/>
                <a:cs typeface="Arial"/>
              </a:rPr>
              <a:t>vegetarian) are not  considered </a:t>
            </a:r>
            <a:r>
              <a:rPr sz="2600" spc="-5" dirty="0">
                <a:latin typeface="Arial"/>
                <a:cs typeface="Arial"/>
              </a:rPr>
              <a:t>disabilities </a:t>
            </a:r>
            <a:r>
              <a:rPr sz="2600" dirty="0">
                <a:latin typeface="Arial"/>
                <a:cs typeface="Arial"/>
              </a:rPr>
              <a:t>and need not be  accommodated unless </a:t>
            </a:r>
            <a:r>
              <a:rPr sz="2600" spc="-5" dirty="0">
                <a:latin typeface="Arial"/>
                <a:cs typeface="Arial"/>
              </a:rPr>
              <a:t>related to </a:t>
            </a:r>
            <a:r>
              <a:rPr sz="2600" dirty="0">
                <a:latin typeface="Arial"/>
                <a:cs typeface="Arial"/>
              </a:rPr>
              <a:t>an underlying  </a:t>
            </a:r>
            <a:r>
              <a:rPr sz="2600" spc="-5" dirty="0">
                <a:latin typeface="Arial"/>
                <a:cs typeface="Arial"/>
              </a:rPr>
              <a:t>disability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 descr="Fundamental Alteration"/>
          <p:cNvSpPr/>
          <p:nvPr/>
        </p:nvSpPr>
        <p:spPr>
          <a:xfrm>
            <a:off x="2234183" y="1228344"/>
            <a:ext cx="4465307" cy="69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Fundamental Alteration"/>
          <p:cNvSpPr txBox="1">
            <a:spLocks noGrp="1"/>
          </p:cNvSpPr>
          <p:nvPr>
            <p:ph type="title"/>
          </p:nvPr>
        </p:nvSpPr>
        <p:spPr>
          <a:xfrm>
            <a:off x="1255775" y="1318859"/>
            <a:ext cx="6448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95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D152E"/>
                </a:solidFill>
              </a:rPr>
              <a:t>Fundamental</a:t>
            </a:r>
            <a:r>
              <a:rPr sz="2400" spc="0" dirty="0">
                <a:solidFill>
                  <a:srgbClr val="2D152E"/>
                </a:solidFill>
              </a:rPr>
              <a:t> </a:t>
            </a:r>
            <a:r>
              <a:rPr sz="2400" spc="-5" dirty="0">
                <a:solidFill>
                  <a:srgbClr val="2D152E"/>
                </a:solidFill>
              </a:rPr>
              <a:t>Alteration</a:t>
            </a:r>
            <a:endParaRPr sz="2400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4692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Modifications are </a:t>
            </a:r>
            <a:r>
              <a:rPr spc="-10" dirty="0"/>
              <a:t>not </a:t>
            </a:r>
            <a:r>
              <a:rPr spc="-5" dirty="0"/>
              <a:t>required that would  fundamentally alter the </a:t>
            </a:r>
            <a:r>
              <a:rPr spc="-10" dirty="0"/>
              <a:t>nature </a:t>
            </a:r>
            <a:r>
              <a:rPr spc="-5" dirty="0"/>
              <a:t>of the</a:t>
            </a:r>
            <a:r>
              <a:rPr spc="65" dirty="0"/>
              <a:t> </a:t>
            </a:r>
            <a:r>
              <a:rPr spc="-5" dirty="0"/>
              <a:t>program.</a:t>
            </a:r>
          </a:p>
          <a:p>
            <a:pPr marL="206375" marR="344170">
              <a:lnSpc>
                <a:spcPct val="100000"/>
              </a:lnSpc>
              <a:spcBef>
                <a:spcPts val="1440"/>
              </a:spcBef>
            </a:pPr>
            <a:r>
              <a:rPr b="0" spc="-10" dirty="0">
                <a:latin typeface="Verdana"/>
                <a:cs typeface="Verdana"/>
              </a:rPr>
              <a:t>If </a:t>
            </a:r>
            <a:r>
              <a:rPr b="0" dirty="0">
                <a:latin typeface="Verdana"/>
                <a:cs typeface="Verdana"/>
              </a:rPr>
              <a:t>the </a:t>
            </a:r>
            <a:r>
              <a:rPr b="0" spc="-5" dirty="0">
                <a:latin typeface="Verdana"/>
                <a:cs typeface="Verdana"/>
              </a:rPr>
              <a:t>modification requested would cause </a:t>
            </a:r>
            <a:r>
              <a:rPr b="0" dirty="0">
                <a:latin typeface="Verdana"/>
                <a:cs typeface="Verdana"/>
              </a:rPr>
              <a:t>undue  </a:t>
            </a:r>
            <a:r>
              <a:rPr b="0" spc="-10" dirty="0">
                <a:latin typeface="Verdana"/>
                <a:cs typeface="Verdana"/>
              </a:rPr>
              <a:t>financial </a:t>
            </a:r>
            <a:r>
              <a:rPr b="0" spc="-5" dirty="0">
                <a:latin typeface="Verdana"/>
                <a:cs typeface="Verdana"/>
              </a:rPr>
              <a:t>burden on </a:t>
            </a:r>
            <a:r>
              <a:rPr b="0" dirty="0">
                <a:latin typeface="Verdana"/>
                <a:cs typeface="Verdana"/>
              </a:rPr>
              <a:t>the </a:t>
            </a:r>
            <a:r>
              <a:rPr b="0" spc="-5" dirty="0">
                <a:latin typeface="Verdana"/>
                <a:cs typeface="Verdana"/>
              </a:rPr>
              <a:t>program or </a:t>
            </a:r>
            <a:r>
              <a:rPr b="0" spc="-10" dirty="0">
                <a:latin typeface="Verdana"/>
                <a:cs typeface="Verdana"/>
              </a:rPr>
              <a:t>activity </a:t>
            </a:r>
            <a:r>
              <a:rPr b="0" spc="-5" dirty="0">
                <a:latin typeface="Verdana"/>
                <a:cs typeface="Verdana"/>
              </a:rPr>
              <a:t>that  would make continued operation of </a:t>
            </a:r>
            <a:r>
              <a:rPr b="0" dirty="0">
                <a:latin typeface="Verdana"/>
                <a:cs typeface="Verdana"/>
              </a:rPr>
              <a:t>the </a:t>
            </a:r>
            <a:r>
              <a:rPr b="0" spc="-5" dirty="0">
                <a:latin typeface="Verdana"/>
                <a:cs typeface="Verdana"/>
              </a:rPr>
              <a:t>Program  unfeasible, </a:t>
            </a:r>
            <a:r>
              <a:rPr b="0" dirty="0">
                <a:latin typeface="Verdana"/>
                <a:cs typeface="Verdana"/>
              </a:rPr>
              <a:t>the </a:t>
            </a:r>
            <a:r>
              <a:rPr b="0" spc="-5" dirty="0">
                <a:latin typeface="Verdana"/>
                <a:cs typeface="Verdana"/>
              </a:rPr>
              <a:t>modification need not </a:t>
            </a:r>
            <a:r>
              <a:rPr b="0" dirty="0">
                <a:latin typeface="Verdana"/>
                <a:cs typeface="Verdana"/>
              </a:rPr>
              <a:t>be</a:t>
            </a:r>
            <a:r>
              <a:rPr b="0" spc="114" dirty="0">
                <a:latin typeface="Verdana"/>
                <a:cs typeface="Verdana"/>
              </a:rPr>
              <a:t> </a:t>
            </a:r>
            <a:r>
              <a:rPr b="0" spc="-5" dirty="0">
                <a:latin typeface="Verdana"/>
                <a:cs typeface="Verdana"/>
              </a:rPr>
              <a:t>provided.</a:t>
            </a:r>
          </a:p>
          <a:p>
            <a:pPr marL="2389505" marR="208915">
              <a:lnSpc>
                <a:spcPct val="100000"/>
              </a:lnSpc>
              <a:spcBef>
                <a:spcPts val="795"/>
              </a:spcBef>
            </a:pP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Note: Denying </a:t>
            </a:r>
            <a:r>
              <a:rPr sz="2100" b="0" i="1" dirty="0">
                <a:solidFill>
                  <a:srgbClr val="213D60"/>
                </a:solidFill>
                <a:latin typeface="Verdana"/>
                <a:cs typeface="Verdana"/>
              </a:rPr>
              <a:t>a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modification(s) under </a:t>
            </a:r>
            <a:r>
              <a:rPr sz="2100" b="0" i="1" dirty="0">
                <a:solidFill>
                  <a:srgbClr val="213D60"/>
                </a:solidFill>
                <a:latin typeface="Verdana"/>
                <a:cs typeface="Verdana"/>
              </a:rPr>
              <a:t>the 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fundamental alteration exception should  not result in </a:t>
            </a:r>
            <a:r>
              <a:rPr sz="2100" b="0" i="1" dirty="0">
                <a:solidFill>
                  <a:srgbClr val="213D60"/>
                </a:solidFill>
                <a:latin typeface="Verdana"/>
                <a:cs typeface="Verdana"/>
              </a:rPr>
              <a:t>the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denial of access </a:t>
            </a:r>
            <a:r>
              <a:rPr sz="2100" b="0" i="1" dirty="0">
                <a:solidFill>
                  <a:srgbClr val="213D60"/>
                </a:solidFill>
                <a:latin typeface="Verdana"/>
                <a:cs typeface="Verdana"/>
              </a:rPr>
              <a:t>to the 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program or other benefits or</a:t>
            </a:r>
            <a:r>
              <a:rPr sz="2100" b="0" i="1" spc="-10" dirty="0">
                <a:solidFill>
                  <a:srgbClr val="213D60"/>
                </a:solidFill>
                <a:latin typeface="Verdana"/>
                <a:cs typeface="Verdana"/>
              </a:rPr>
              <a:t>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services.</a:t>
            </a:r>
            <a:endParaRPr sz="2100">
              <a:latin typeface="Verdana"/>
              <a:cs typeface="Verdana"/>
            </a:endParaRPr>
          </a:p>
          <a:p>
            <a:pPr marL="2389505" marR="201930">
              <a:lnSpc>
                <a:spcPct val="100000"/>
              </a:lnSpc>
            </a:pP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State Agencies are advised </a:t>
            </a:r>
            <a:r>
              <a:rPr sz="2100" b="0" i="1" dirty="0">
                <a:solidFill>
                  <a:srgbClr val="213D60"/>
                </a:solidFill>
                <a:latin typeface="Verdana"/>
                <a:cs typeface="Verdana"/>
              </a:rPr>
              <a:t>to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consult with  </a:t>
            </a:r>
            <a:r>
              <a:rPr sz="2100" b="0" i="1" dirty="0">
                <a:solidFill>
                  <a:srgbClr val="213D60"/>
                </a:solidFill>
                <a:latin typeface="Verdana"/>
                <a:cs typeface="Verdana"/>
              </a:rPr>
              <a:t>FNS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before relying on this</a:t>
            </a:r>
            <a:r>
              <a:rPr sz="2100" b="0" i="1" spc="-15" dirty="0">
                <a:solidFill>
                  <a:srgbClr val="213D60"/>
                </a:solidFill>
                <a:latin typeface="Verdana"/>
                <a:cs typeface="Verdana"/>
              </a:rPr>
              <a:t> </a:t>
            </a:r>
            <a:r>
              <a:rPr sz="2100" b="0" i="1" spc="-5" dirty="0">
                <a:solidFill>
                  <a:srgbClr val="213D60"/>
                </a:solidFill>
                <a:latin typeface="Verdana"/>
                <a:cs typeface="Verdana"/>
              </a:rPr>
              <a:t>exception.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Food Allergies"/>
          <p:cNvSpPr/>
          <p:nvPr/>
        </p:nvSpPr>
        <p:spPr>
          <a:xfrm>
            <a:off x="2947416" y="1051559"/>
            <a:ext cx="3325367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190748" y="1158683"/>
            <a:ext cx="2867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Food</a:t>
            </a:r>
            <a:r>
              <a:rPr sz="2800" spc="-45" dirty="0"/>
              <a:t> </a:t>
            </a:r>
            <a:r>
              <a:rPr sz="2800" spc="-5" dirty="0"/>
              <a:t>Allergies</a:t>
            </a:r>
            <a:endParaRPr sz="28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215900" y="1392428"/>
            <a:ext cx="66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41B2D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900" y="1613408"/>
            <a:ext cx="8779510" cy="4889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9120" indent="-457200">
              <a:lnSpc>
                <a:spcPts val="2855"/>
              </a:lnSpc>
              <a:spcBef>
                <a:spcPts val="95"/>
              </a:spcBef>
              <a:buClr>
                <a:srgbClr val="4B8047"/>
              </a:buClr>
              <a:buChar char="•"/>
              <a:tabLst>
                <a:tab pos="579120" algn="l"/>
                <a:tab pos="579755" algn="l"/>
              </a:tabLst>
            </a:pPr>
            <a:r>
              <a:rPr sz="2800" spc="-5" dirty="0">
                <a:latin typeface="Arial"/>
                <a:cs typeface="Arial"/>
              </a:rPr>
              <a:t>Many food allergies fall under the definition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579120" marR="790575">
              <a:lnSpc>
                <a:spcPct val="70000"/>
              </a:lnSpc>
              <a:spcBef>
                <a:spcPts val="505"/>
              </a:spcBef>
            </a:pPr>
            <a:r>
              <a:rPr sz="2800" spc="-5" dirty="0">
                <a:latin typeface="Arial"/>
                <a:cs typeface="Arial"/>
              </a:rPr>
              <a:t>disability clarified by the </a:t>
            </a:r>
            <a:r>
              <a:rPr sz="2800" spc="-10" dirty="0">
                <a:latin typeface="Arial"/>
                <a:cs typeface="Arial"/>
              </a:rPr>
              <a:t>ADA </a:t>
            </a:r>
            <a:r>
              <a:rPr sz="2800" spc="-5" dirty="0">
                <a:latin typeface="Arial"/>
                <a:cs typeface="Arial"/>
              </a:rPr>
              <a:t>Amendments Act  </a:t>
            </a:r>
            <a:r>
              <a:rPr sz="2800" spc="-10" dirty="0">
                <a:latin typeface="Arial"/>
                <a:cs typeface="Arial"/>
              </a:rPr>
              <a:t>(ADAAA).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ts val="2855"/>
              </a:lnSpc>
              <a:spcBef>
                <a:spcPts val="1680"/>
              </a:spcBef>
              <a:buClr>
                <a:srgbClr val="4B8047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According to the </a:t>
            </a:r>
            <a:r>
              <a:rPr sz="2800" spc="-10" dirty="0">
                <a:latin typeface="Arial"/>
                <a:cs typeface="Arial"/>
              </a:rPr>
              <a:t>CDC: </a:t>
            </a:r>
            <a:r>
              <a:rPr sz="2800" spc="-5" dirty="0">
                <a:latin typeface="Arial"/>
                <a:cs typeface="Arial"/>
              </a:rPr>
              <a:t>“In the United States,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ts val="2350"/>
              </a:lnSpc>
            </a:pPr>
            <a:r>
              <a:rPr sz="2800" spc="-5" dirty="0">
                <a:latin typeface="Arial"/>
                <a:cs typeface="Arial"/>
              </a:rPr>
              <a:t>following eight foods or food groups account for</a:t>
            </a:r>
            <a:r>
              <a:rPr sz="2800" spc="1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90%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ts val="2350"/>
              </a:lnSpc>
            </a:pPr>
            <a:r>
              <a:rPr sz="2800" spc="-5" dirty="0">
                <a:latin typeface="Arial"/>
                <a:cs typeface="Arial"/>
              </a:rPr>
              <a:t>of serious allergic reactions: milk, eggs,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fish,</a:t>
            </a:r>
            <a:endParaRPr sz="2800">
              <a:latin typeface="Arial"/>
              <a:cs typeface="Arial"/>
            </a:endParaRPr>
          </a:p>
          <a:p>
            <a:pPr marL="469900" marR="303530">
              <a:lnSpc>
                <a:spcPct val="70000"/>
              </a:lnSpc>
              <a:spcBef>
                <a:spcPts val="505"/>
              </a:spcBef>
            </a:pPr>
            <a:r>
              <a:rPr sz="2800" spc="-5" dirty="0">
                <a:latin typeface="Arial"/>
                <a:cs typeface="Arial"/>
              </a:rPr>
              <a:t>crustacean shellfish, wheat, soy, peanuts, and tree  nuts.”</a:t>
            </a:r>
            <a:endParaRPr sz="2800">
              <a:latin typeface="Arial"/>
              <a:cs typeface="Arial"/>
            </a:endParaRPr>
          </a:p>
          <a:p>
            <a:pPr marL="469900" marR="738505" indent="-457200">
              <a:lnSpc>
                <a:spcPct val="70000"/>
              </a:lnSpc>
              <a:spcBef>
                <a:spcPts val="2690"/>
              </a:spcBef>
              <a:buClr>
                <a:srgbClr val="4B8047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Applies to much more than just “life threatening”  allergic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reactions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B8047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469900" marR="1608455" indent="-457200">
              <a:lnSpc>
                <a:spcPct val="70000"/>
              </a:lnSpc>
              <a:buClr>
                <a:srgbClr val="4B8047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“Digestive” and “Respiratory” functions are  specifically listed in 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ADAAA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637790" y="1264315"/>
            <a:ext cx="386842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1330">
              <a:lnSpc>
                <a:spcPct val="110000"/>
              </a:lnSpc>
              <a:spcBef>
                <a:spcPts val="100"/>
              </a:spcBef>
            </a:pPr>
            <a:r>
              <a:rPr sz="2800" spc="-5" dirty="0"/>
              <a:t>Food Allergies:  Key</a:t>
            </a:r>
            <a:r>
              <a:rPr sz="2800" spc="-45" dirty="0"/>
              <a:t> </a:t>
            </a:r>
            <a:r>
              <a:rPr sz="2800" spc="-5" dirty="0"/>
              <a:t>Considerations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825500" y="2573146"/>
            <a:ext cx="7636509" cy="33254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795"/>
              </a:spcBef>
            </a:pPr>
            <a:r>
              <a:rPr sz="3000" spc="-5" dirty="0">
                <a:latin typeface="Arial"/>
                <a:cs typeface="Arial"/>
              </a:rPr>
              <a:t>Universal exclusions of specific foods or </a:t>
            </a:r>
            <a:r>
              <a:rPr sz="3000" spc="-10" dirty="0">
                <a:latin typeface="Arial"/>
                <a:cs typeface="Arial"/>
              </a:rPr>
              <a:t>food  </a:t>
            </a:r>
            <a:r>
              <a:rPr sz="3000" spc="-5" dirty="0">
                <a:latin typeface="Arial"/>
                <a:cs typeface="Arial"/>
              </a:rPr>
              <a:t>groups </a:t>
            </a:r>
            <a:r>
              <a:rPr sz="3000" dirty="0">
                <a:latin typeface="Arial"/>
                <a:cs typeface="Arial"/>
              </a:rPr>
              <a:t>is </a:t>
            </a:r>
            <a:r>
              <a:rPr sz="3000" spc="-5" dirty="0">
                <a:latin typeface="Arial"/>
                <a:cs typeface="Arial"/>
              </a:rPr>
              <a:t>not an </a:t>
            </a:r>
            <a:r>
              <a:rPr sz="3000" dirty="0">
                <a:latin typeface="Arial"/>
                <a:cs typeface="Arial"/>
              </a:rPr>
              <a:t>FNS </a:t>
            </a:r>
            <a:r>
              <a:rPr sz="3000" spc="-5" dirty="0">
                <a:latin typeface="Arial"/>
                <a:cs typeface="Arial"/>
              </a:rPr>
              <a:t>policy, but </a:t>
            </a:r>
            <a:r>
              <a:rPr sz="3000" dirty="0">
                <a:latin typeface="Arial"/>
                <a:cs typeface="Arial"/>
              </a:rPr>
              <a:t>could </a:t>
            </a:r>
            <a:r>
              <a:rPr sz="3000" spc="-5" dirty="0">
                <a:latin typeface="Arial"/>
                <a:cs typeface="Arial"/>
              </a:rPr>
              <a:t>be  appropriate depending on the circumstances,  and </a:t>
            </a:r>
            <a:r>
              <a:rPr sz="3000" dirty="0">
                <a:latin typeface="Arial"/>
                <a:cs typeface="Arial"/>
              </a:rPr>
              <a:t>is </a:t>
            </a:r>
            <a:r>
              <a:rPr sz="3000" spc="-5" dirty="0">
                <a:latin typeface="Arial"/>
                <a:cs typeface="Arial"/>
              </a:rPr>
              <a:t>within the discretion of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recipients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2752725" marR="233045">
              <a:lnSpc>
                <a:spcPct val="80000"/>
              </a:lnSpc>
            </a:pPr>
            <a:r>
              <a:rPr sz="2800" spc="-10" dirty="0">
                <a:latin typeface="Verdana"/>
                <a:cs typeface="Verdana"/>
              </a:rPr>
              <a:t>Program operators </a:t>
            </a:r>
            <a:r>
              <a:rPr sz="2800" spc="-15" dirty="0">
                <a:latin typeface="Verdana"/>
                <a:cs typeface="Verdana"/>
              </a:rPr>
              <a:t>should  </a:t>
            </a:r>
            <a:r>
              <a:rPr sz="2800" spc="-10" dirty="0">
                <a:latin typeface="Verdana"/>
                <a:cs typeface="Verdana"/>
              </a:rPr>
              <a:t>consider their ability </a:t>
            </a:r>
            <a:r>
              <a:rPr sz="2800" spc="-5" dirty="0">
                <a:latin typeface="Verdana"/>
                <a:cs typeface="Verdana"/>
              </a:rPr>
              <a:t>to  </a:t>
            </a:r>
            <a:r>
              <a:rPr sz="2800" spc="-10" dirty="0">
                <a:latin typeface="Verdana"/>
                <a:cs typeface="Verdana"/>
              </a:rPr>
              <a:t>consistently maintain </a:t>
            </a:r>
            <a:r>
              <a:rPr sz="2800" spc="-5" dirty="0">
                <a:latin typeface="Verdana"/>
                <a:cs typeface="Verdana"/>
              </a:rPr>
              <a:t>an  </a:t>
            </a:r>
            <a:r>
              <a:rPr sz="2800" spc="-10" dirty="0">
                <a:latin typeface="Verdana"/>
                <a:cs typeface="Verdana"/>
              </a:rPr>
              <a:t>allergen-free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facility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Program Accessibility"/>
          <p:cNvSpPr/>
          <p:nvPr/>
        </p:nvSpPr>
        <p:spPr>
          <a:xfrm>
            <a:off x="2153411" y="1089659"/>
            <a:ext cx="4806695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97792" y="1196788"/>
            <a:ext cx="4347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Program</a:t>
            </a:r>
            <a:r>
              <a:rPr sz="2800" spc="-60" dirty="0"/>
              <a:t> </a:t>
            </a:r>
            <a:r>
              <a:rPr sz="2800" spc="-5" dirty="0"/>
              <a:t>Accessibility</a:t>
            </a:r>
            <a:endParaRPr sz="28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368300" y="1516635"/>
            <a:ext cx="7252334" cy="429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Ensure food service areas are accessible  Provide auxiliary aids and services, if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needed.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Examples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include-</a:t>
            </a:r>
            <a:endParaRPr sz="2800">
              <a:latin typeface="Arial"/>
              <a:cs typeface="Arial"/>
            </a:endParaRPr>
          </a:p>
          <a:p>
            <a:pPr marL="1609725" indent="-455930">
              <a:lnSpc>
                <a:spcPct val="100000"/>
              </a:lnSpc>
              <a:spcBef>
                <a:spcPts val="1680"/>
              </a:spcBef>
              <a:buClr>
                <a:srgbClr val="515255"/>
              </a:buClr>
              <a:buFont typeface="Wingdings"/>
              <a:buChar char=""/>
              <a:tabLst>
                <a:tab pos="1609725" algn="l"/>
                <a:tab pos="1610360" algn="l"/>
              </a:tabLst>
            </a:pPr>
            <a:r>
              <a:rPr sz="2800" spc="-5" dirty="0">
                <a:latin typeface="Arial"/>
                <a:cs typeface="Arial"/>
              </a:rPr>
              <a:t>Food service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aides</a:t>
            </a:r>
            <a:endParaRPr sz="2800">
              <a:latin typeface="Arial"/>
              <a:cs typeface="Arial"/>
            </a:endParaRPr>
          </a:p>
          <a:p>
            <a:pPr marL="1609725" indent="-455930">
              <a:lnSpc>
                <a:spcPct val="100000"/>
              </a:lnSpc>
              <a:spcBef>
                <a:spcPts val="1680"/>
              </a:spcBef>
              <a:buClr>
                <a:srgbClr val="515255"/>
              </a:buClr>
              <a:buFont typeface="Wingdings"/>
              <a:buChar char=""/>
              <a:tabLst>
                <a:tab pos="1609725" algn="l"/>
                <a:tab pos="1610360" algn="l"/>
              </a:tabLst>
            </a:pPr>
            <a:r>
              <a:rPr sz="2800" spc="-5" dirty="0">
                <a:latin typeface="Arial"/>
                <a:cs typeface="Arial"/>
              </a:rPr>
              <a:t>Adaptive feeding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equipment</a:t>
            </a:r>
            <a:endParaRPr sz="2800">
              <a:latin typeface="Arial"/>
              <a:cs typeface="Arial"/>
            </a:endParaRPr>
          </a:p>
          <a:p>
            <a:pPr marL="1609725" indent="-455930">
              <a:lnSpc>
                <a:spcPct val="100000"/>
              </a:lnSpc>
              <a:spcBef>
                <a:spcPts val="1680"/>
              </a:spcBef>
              <a:buClr>
                <a:srgbClr val="515255"/>
              </a:buClr>
              <a:buFont typeface="Wingdings"/>
              <a:buChar char=""/>
              <a:tabLst>
                <a:tab pos="1609725" algn="l"/>
                <a:tab pos="1610360" algn="l"/>
              </a:tabLst>
            </a:pPr>
            <a:r>
              <a:rPr sz="2800" spc="-5" dirty="0">
                <a:latin typeface="Arial"/>
                <a:cs typeface="Arial"/>
              </a:rPr>
              <a:t>Meal tracking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assistance</a:t>
            </a:r>
            <a:endParaRPr sz="2800">
              <a:latin typeface="Arial"/>
              <a:cs typeface="Arial"/>
            </a:endParaRPr>
          </a:p>
          <a:p>
            <a:pPr marL="1609725" indent="-455930">
              <a:lnSpc>
                <a:spcPct val="100000"/>
              </a:lnSpc>
              <a:spcBef>
                <a:spcPts val="1680"/>
              </a:spcBef>
              <a:buClr>
                <a:srgbClr val="515255"/>
              </a:buClr>
              <a:buFont typeface="Wingdings"/>
              <a:buChar char=""/>
              <a:tabLst>
                <a:tab pos="1609725" algn="l"/>
                <a:tab pos="1610360" algn="l"/>
              </a:tabLst>
            </a:pPr>
            <a:r>
              <a:rPr sz="2800" spc="-5" dirty="0">
                <a:latin typeface="Arial"/>
                <a:cs typeface="Arial"/>
              </a:rPr>
              <a:t>Other effective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methods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Agenda"/>
          <p:cNvSpPr/>
          <p:nvPr/>
        </p:nvSpPr>
        <p:spPr>
          <a:xfrm>
            <a:off x="3564635" y="1089659"/>
            <a:ext cx="1984247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09017" y="1196788"/>
            <a:ext cx="1524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Age</a:t>
            </a:r>
            <a:r>
              <a:rPr sz="2800" spc="-10" dirty="0"/>
              <a:t>n</a:t>
            </a:r>
            <a:r>
              <a:rPr sz="2800" spc="-5" dirty="0"/>
              <a:t>da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673100" y="1947163"/>
            <a:ext cx="5389245" cy="398891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75615" indent="-462915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Civil Rights </a:t>
            </a:r>
            <a:r>
              <a:rPr sz="1800" dirty="0">
                <a:latin typeface="Lucida Sans Unicode"/>
                <a:cs typeface="Lucida Sans Unicode"/>
              </a:rPr>
              <a:t>- Legal </a:t>
            </a:r>
            <a:r>
              <a:rPr sz="1800" spc="-5" dirty="0">
                <a:latin typeface="Lucida Sans Unicode"/>
                <a:cs typeface="Lucida Sans Unicode"/>
              </a:rPr>
              <a:t>and Program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Authorities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Disability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Laws</a:t>
            </a:r>
          </a:p>
          <a:p>
            <a:pPr marL="475615" indent="-46291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Disability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Definitions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Reasonable</a:t>
            </a:r>
            <a:r>
              <a:rPr sz="1800" spc="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Modifications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Fundamental</a:t>
            </a:r>
            <a:r>
              <a:rPr sz="1800" spc="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Alteration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Food Allergies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Program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Accessibility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Integrated Environment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475615" algn="l"/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Medical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Statements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Implementation and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Compliance</a:t>
            </a:r>
            <a:endParaRPr sz="1800" dirty="0">
              <a:latin typeface="Lucida Sans Unicode"/>
              <a:cs typeface="Lucida Sans Unicode"/>
            </a:endParaRPr>
          </a:p>
          <a:p>
            <a:pPr marL="475615" indent="-462915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47625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Procedural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Safeguards</a:t>
            </a:r>
            <a:endParaRPr sz="1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Integrated Environment"/>
          <p:cNvSpPr/>
          <p:nvPr/>
        </p:nvSpPr>
        <p:spPr>
          <a:xfrm>
            <a:off x="1901951" y="1051559"/>
            <a:ext cx="5312663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45315" y="1158683"/>
            <a:ext cx="4853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Integrated </a:t>
            </a:r>
            <a:r>
              <a:rPr sz="2800" spc="-10" dirty="0"/>
              <a:t>Environment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825500" y="1755140"/>
            <a:ext cx="7528559" cy="448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3060"/>
              </a:lnSpc>
              <a:spcBef>
                <a:spcPts val="100"/>
              </a:spcBef>
              <a:buClr>
                <a:srgbClr val="527658"/>
              </a:buClr>
              <a:buChar char="•"/>
              <a:tabLst>
                <a:tab pos="469265" algn="l"/>
                <a:tab pos="469900" algn="l"/>
              </a:tabLst>
            </a:pPr>
            <a:r>
              <a:rPr sz="3000" spc="-10" dirty="0">
                <a:latin typeface="Arial"/>
                <a:cs typeface="Arial"/>
              </a:rPr>
              <a:t>Integration </a:t>
            </a:r>
            <a:r>
              <a:rPr sz="3000" spc="-5" dirty="0">
                <a:latin typeface="Arial"/>
                <a:cs typeface="Arial"/>
              </a:rPr>
              <a:t>clause </a:t>
            </a:r>
            <a:r>
              <a:rPr sz="3000" dirty="0">
                <a:latin typeface="Arial"/>
                <a:cs typeface="Arial"/>
              </a:rPr>
              <a:t>in </a:t>
            </a:r>
            <a:r>
              <a:rPr sz="3000" spc="-5" dirty="0">
                <a:latin typeface="Arial"/>
                <a:cs typeface="Arial"/>
              </a:rPr>
              <a:t>Section 504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means</a:t>
            </a:r>
            <a:endParaRPr sz="3000">
              <a:latin typeface="Arial"/>
              <a:cs typeface="Arial"/>
            </a:endParaRPr>
          </a:p>
          <a:p>
            <a:pPr marL="469900">
              <a:lnSpc>
                <a:spcPts val="2520"/>
              </a:lnSpc>
            </a:pPr>
            <a:r>
              <a:rPr sz="3000" spc="-5" dirty="0">
                <a:latin typeface="Arial"/>
                <a:cs typeface="Arial"/>
              </a:rPr>
              <a:t>that individuals with disabilities </a:t>
            </a:r>
            <a:r>
              <a:rPr sz="3000" dirty="0">
                <a:latin typeface="Arial"/>
                <a:cs typeface="Arial"/>
              </a:rPr>
              <a:t>should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be</a:t>
            </a:r>
            <a:endParaRPr sz="3000">
              <a:latin typeface="Arial"/>
              <a:cs typeface="Arial"/>
            </a:endParaRPr>
          </a:p>
          <a:p>
            <a:pPr marL="469900" marR="27940">
              <a:lnSpc>
                <a:spcPct val="70000"/>
              </a:lnSpc>
              <a:spcBef>
                <a:spcPts val="540"/>
              </a:spcBef>
            </a:pPr>
            <a:r>
              <a:rPr sz="3000" spc="-5" dirty="0">
                <a:latin typeface="Arial"/>
                <a:cs typeface="Arial"/>
              </a:rPr>
              <a:t>accommodated </a:t>
            </a:r>
            <a:r>
              <a:rPr sz="3000" dirty="0">
                <a:latin typeface="Arial"/>
                <a:cs typeface="Arial"/>
              </a:rPr>
              <a:t>in </a:t>
            </a:r>
            <a:r>
              <a:rPr sz="3000" spc="-5" dirty="0">
                <a:latin typeface="Arial"/>
                <a:cs typeface="Arial"/>
              </a:rPr>
              <a:t>the least restrictive and  most integrated setting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possible.</a:t>
            </a:r>
            <a:endParaRPr sz="3000">
              <a:latin typeface="Arial"/>
              <a:cs typeface="Arial"/>
            </a:endParaRPr>
          </a:p>
          <a:p>
            <a:pPr marL="469900" indent="-457200">
              <a:lnSpc>
                <a:spcPts val="3060"/>
              </a:lnSpc>
              <a:spcBef>
                <a:spcPts val="2014"/>
              </a:spcBef>
              <a:buClr>
                <a:srgbClr val="527658"/>
              </a:buClr>
              <a:buChar char="•"/>
              <a:tabLst>
                <a:tab pos="469265" algn="l"/>
                <a:tab pos="469900" algn="l"/>
              </a:tabLst>
            </a:pPr>
            <a:r>
              <a:rPr sz="3000" spc="-5" dirty="0">
                <a:latin typeface="Arial"/>
                <a:cs typeface="Arial"/>
              </a:rPr>
              <a:t>In the food allergy context, this most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often</a:t>
            </a:r>
            <a:endParaRPr sz="3000">
              <a:latin typeface="Arial"/>
              <a:cs typeface="Arial"/>
            </a:endParaRPr>
          </a:p>
          <a:p>
            <a:pPr marL="469900">
              <a:lnSpc>
                <a:spcPts val="2520"/>
              </a:lnSpc>
            </a:pPr>
            <a:r>
              <a:rPr sz="3000" spc="-5" dirty="0">
                <a:latin typeface="Arial"/>
                <a:cs typeface="Arial"/>
              </a:rPr>
              <a:t>comes into play where participants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with</a:t>
            </a:r>
            <a:endParaRPr sz="3000">
              <a:latin typeface="Arial"/>
              <a:cs typeface="Arial"/>
            </a:endParaRPr>
          </a:p>
          <a:p>
            <a:pPr marL="469900" marR="73025">
              <a:lnSpc>
                <a:spcPct val="70000"/>
              </a:lnSpc>
              <a:spcBef>
                <a:spcPts val="540"/>
              </a:spcBef>
            </a:pPr>
            <a:r>
              <a:rPr sz="3000" spc="-5" dirty="0">
                <a:latin typeface="Arial"/>
                <a:cs typeface="Arial"/>
              </a:rPr>
              <a:t>food allergies are ostracized </a:t>
            </a:r>
            <a:r>
              <a:rPr sz="3000" dirty="0">
                <a:latin typeface="Arial"/>
                <a:cs typeface="Arial"/>
              </a:rPr>
              <a:t>in </a:t>
            </a:r>
            <a:r>
              <a:rPr sz="3000" spc="-5" dirty="0">
                <a:latin typeface="Arial"/>
                <a:cs typeface="Arial"/>
              </a:rPr>
              <a:t>some way  during meal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time.</a:t>
            </a:r>
            <a:endParaRPr sz="3000">
              <a:latin typeface="Arial"/>
              <a:cs typeface="Arial"/>
            </a:endParaRPr>
          </a:p>
          <a:p>
            <a:pPr marL="469900" indent="-457200">
              <a:lnSpc>
                <a:spcPts val="3060"/>
              </a:lnSpc>
              <a:spcBef>
                <a:spcPts val="2160"/>
              </a:spcBef>
              <a:buClr>
                <a:srgbClr val="527658"/>
              </a:buClr>
              <a:buChar char="•"/>
              <a:tabLst>
                <a:tab pos="469265" algn="l"/>
                <a:tab pos="469900" algn="l"/>
              </a:tabLst>
            </a:pPr>
            <a:r>
              <a:rPr sz="3000" spc="-5" dirty="0">
                <a:latin typeface="Arial"/>
                <a:cs typeface="Arial"/>
              </a:rPr>
              <a:t>Providers must always balance safety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vs.</a:t>
            </a:r>
            <a:endParaRPr sz="3000">
              <a:latin typeface="Arial"/>
              <a:cs typeface="Arial"/>
            </a:endParaRPr>
          </a:p>
          <a:p>
            <a:pPr marL="469900" marR="46990">
              <a:lnSpc>
                <a:spcPct val="70000"/>
              </a:lnSpc>
              <a:spcBef>
                <a:spcPts val="540"/>
              </a:spcBef>
            </a:pPr>
            <a:r>
              <a:rPr sz="3000" spc="-5" dirty="0">
                <a:latin typeface="Arial"/>
                <a:cs typeface="Arial"/>
              </a:rPr>
              <a:t>stigma. Age, ability and severity of allergy  are the primary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considerations.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Medical Statement Requirements"/>
          <p:cNvSpPr/>
          <p:nvPr/>
        </p:nvSpPr>
        <p:spPr>
          <a:xfrm>
            <a:off x="1565147" y="976883"/>
            <a:ext cx="6092951" cy="69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73459" y="1067117"/>
            <a:ext cx="5699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Medical Statement</a:t>
            </a:r>
            <a:r>
              <a:rPr sz="2400" spc="-50" dirty="0"/>
              <a:t> </a:t>
            </a:r>
            <a:r>
              <a:rPr sz="2400" spc="-5" dirty="0"/>
              <a:t>Requirements</a:t>
            </a:r>
            <a:endParaRPr sz="24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444500" y="1610359"/>
            <a:ext cx="7734300" cy="4986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69900" marR="175895" indent="-457200">
              <a:lnSpc>
                <a:spcPts val="2270"/>
              </a:lnSpc>
              <a:spcBef>
                <a:spcPts val="380"/>
              </a:spcBef>
              <a:buClr>
                <a:srgbClr val="55814F"/>
              </a:buClr>
              <a:buChar char="•"/>
              <a:tabLst>
                <a:tab pos="469265" algn="l"/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Statement provides sufficient information about impairment  (diagnosis not required and should not be requested), how </a:t>
            </a:r>
            <a:r>
              <a:rPr sz="2100" dirty="0">
                <a:latin typeface="Arial"/>
                <a:cs typeface="Arial"/>
              </a:rPr>
              <a:t>it  </a:t>
            </a:r>
            <a:r>
              <a:rPr sz="2100" spc="-5" dirty="0">
                <a:latin typeface="Arial"/>
                <a:cs typeface="Arial"/>
              </a:rPr>
              <a:t>restricts diet, and how </a:t>
            </a:r>
            <a:r>
              <a:rPr sz="2100" dirty="0">
                <a:latin typeface="Arial"/>
                <a:cs typeface="Arial"/>
              </a:rPr>
              <a:t>to </a:t>
            </a:r>
            <a:r>
              <a:rPr sz="2100" spc="-5" dirty="0">
                <a:latin typeface="Arial"/>
                <a:cs typeface="Arial"/>
              </a:rPr>
              <a:t>accommodate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condition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55814F"/>
              </a:buClr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55814F"/>
              </a:buClr>
              <a:buChar char="•"/>
              <a:tabLst>
                <a:tab pos="469265" algn="l"/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Seek clarification </a:t>
            </a:r>
            <a:r>
              <a:rPr sz="2100" dirty="0">
                <a:latin typeface="Arial"/>
                <a:cs typeface="Arial"/>
              </a:rPr>
              <a:t>if </a:t>
            </a:r>
            <a:r>
              <a:rPr sz="2100" spc="-5" dirty="0">
                <a:latin typeface="Arial"/>
                <a:cs typeface="Arial"/>
              </a:rPr>
              <a:t>inadequate or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unclear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5814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469900" marR="231140" indent="-457200">
              <a:lnSpc>
                <a:spcPts val="2270"/>
              </a:lnSpc>
              <a:buClr>
                <a:srgbClr val="55814F"/>
              </a:buClr>
              <a:buChar char="•"/>
              <a:tabLst>
                <a:tab pos="469265" algn="l"/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Clarification should not unnecessarily delay modification </a:t>
            </a:r>
            <a:r>
              <a:rPr sz="2100" dirty="0">
                <a:latin typeface="Arial"/>
                <a:cs typeface="Arial"/>
              </a:rPr>
              <a:t>– it  </a:t>
            </a:r>
            <a:r>
              <a:rPr sz="2100" spc="-5" dirty="0">
                <a:latin typeface="Arial"/>
                <a:cs typeface="Arial"/>
              </a:rPr>
              <a:t>could be characterized as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harassment/denial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55814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270"/>
              </a:lnSpc>
              <a:buClr>
                <a:srgbClr val="55814F"/>
              </a:buClr>
              <a:buChar char="•"/>
              <a:tabLst>
                <a:tab pos="469265" algn="l"/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Need not be from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-5" dirty="0">
                <a:latin typeface="Arial"/>
                <a:cs typeface="Arial"/>
              </a:rPr>
              <a:t>physician </a:t>
            </a:r>
            <a:r>
              <a:rPr sz="2100" dirty="0">
                <a:latin typeface="Arial"/>
                <a:cs typeface="Arial"/>
              </a:rPr>
              <a:t>if </a:t>
            </a:r>
            <a:r>
              <a:rPr sz="2100" spc="-5" dirty="0">
                <a:latin typeface="Arial"/>
                <a:cs typeface="Arial"/>
              </a:rPr>
              <a:t>State law authorizes others </a:t>
            </a:r>
            <a:r>
              <a:rPr sz="2100" dirty="0">
                <a:latin typeface="Arial"/>
                <a:cs typeface="Arial"/>
              </a:rPr>
              <a:t>to  </a:t>
            </a:r>
            <a:r>
              <a:rPr sz="2100" spc="-5" dirty="0">
                <a:latin typeface="Arial"/>
                <a:cs typeface="Arial"/>
              </a:rPr>
              <a:t>write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prescriptions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5814F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55814F"/>
              </a:buClr>
              <a:buChar char="•"/>
              <a:tabLst>
                <a:tab pos="469265" algn="l"/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Cannot request medical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records/charts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5814F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469900" marR="182880" indent="-457200">
              <a:lnSpc>
                <a:spcPts val="2270"/>
              </a:lnSpc>
              <a:buClr>
                <a:srgbClr val="55814F"/>
              </a:buClr>
              <a:buChar char="•"/>
              <a:tabLst>
                <a:tab pos="469265" algn="l"/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Medical Statement may be requested, but </a:t>
            </a:r>
            <a:r>
              <a:rPr sz="2100" dirty="0">
                <a:latin typeface="Arial"/>
                <a:cs typeface="Arial"/>
              </a:rPr>
              <a:t>is </a:t>
            </a:r>
            <a:r>
              <a:rPr sz="2100" spc="-5" dirty="0">
                <a:latin typeface="Arial"/>
                <a:cs typeface="Arial"/>
              </a:rPr>
              <a:t>not required for  substitutions within meal pattern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requirements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143000" y="3454400"/>
            <a:ext cx="7177404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359410" indent="-514984">
              <a:lnSpc>
                <a:spcPct val="100000"/>
              </a:lnSpc>
              <a:spcBef>
                <a:spcPts val="95"/>
              </a:spcBef>
              <a:buClr>
                <a:srgbClr val="528070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The food to be  avoided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(allergen)</a:t>
            </a:r>
            <a:endParaRPr sz="2800" dirty="0">
              <a:latin typeface="Arial"/>
              <a:cs typeface="Arial"/>
            </a:endParaRPr>
          </a:p>
          <a:p>
            <a:pPr marL="527685" marR="5080" indent="-514984">
              <a:lnSpc>
                <a:spcPct val="100000"/>
              </a:lnSpc>
              <a:spcBef>
                <a:spcPts val="1200"/>
              </a:spcBef>
              <a:buClr>
                <a:srgbClr val="528070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Brief explanation of  how exposure to the  food affects the  participant</a:t>
            </a:r>
            <a:endParaRPr sz="2800" dirty="0">
              <a:latin typeface="Arial"/>
              <a:cs typeface="Arial"/>
            </a:endParaRPr>
          </a:p>
          <a:p>
            <a:pPr marL="527685" marR="800100" indent="-514984">
              <a:lnSpc>
                <a:spcPct val="100000"/>
              </a:lnSpc>
              <a:spcBef>
                <a:spcPts val="1200"/>
              </a:spcBef>
              <a:buClr>
                <a:srgbClr val="528070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800" spc="-10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eco</a:t>
            </a:r>
            <a:r>
              <a:rPr sz="2800" spc="-10" dirty="0">
                <a:latin typeface="Arial"/>
                <a:cs typeface="Arial"/>
              </a:rPr>
              <a:t>mm</a:t>
            </a:r>
            <a:r>
              <a:rPr sz="2800" spc="-5" dirty="0">
                <a:latin typeface="Arial"/>
                <a:cs typeface="Arial"/>
              </a:rPr>
              <a:t>ended  substitute(s)*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79066" y="1219200"/>
            <a:ext cx="7658100" cy="207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400" spc="-5" dirty="0"/>
              <a:t>Example: Medical Statement </a:t>
            </a:r>
            <a:r>
              <a:rPr sz="2400" spc="-10" dirty="0"/>
              <a:t>Supporting  </a:t>
            </a:r>
            <a:r>
              <a:rPr sz="2400" spc="-5" dirty="0"/>
              <a:t>Modification to Accommodate </a:t>
            </a:r>
            <a:r>
              <a:rPr sz="2400" dirty="0"/>
              <a:t>a </a:t>
            </a:r>
            <a:r>
              <a:rPr sz="2400" spc="-5" dirty="0"/>
              <a:t>Food</a:t>
            </a:r>
            <a:r>
              <a:rPr sz="2400" spc="25" dirty="0"/>
              <a:t> </a:t>
            </a:r>
            <a:r>
              <a:rPr sz="2400" spc="-5" dirty="0"/>
              <a:t>Allergy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Three essential  components: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Implementation &amp; Compliance"/>
          <p:cNvSpPr/>
          <p:nvPr/>
        </p:nvSpPr>
        <p:spPr>
          <a:xfrm>
            <a:off x="1743455" y="1205483"/>
            <a:ext cx="5631180" cy="69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51767" y="1295717"/>
            <a:ext cx="5239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Implementation </a:t>
            </a:r>
            <a:r>
              <a:rPr sz="2400" dirty="0"/>
              <a:t>&amp;</a:t>
            </a:r>
            <a:r>
              <a:rPr sz="2400" spc="-5" dirty="0"/>
              <a:t> Compliance</a:t>
            </a:r>
            <a:endParaRPr sz="24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520700" y="1849627"/>
            <a:ext cx="8408035" cy="45999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527685" marR="94615" indent="-514984">
              <a:lnSpc>
                <a:spcPts val="3130"/>
              </a:lnSpc>
              <a:spcBef>
                <a:spcPts val="500"/>
              </a:spcBef>
              <a:buClr>
                <a:srgbClr val="E41B2D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Develop </a:t>
            </a:r>
            <a:r>
              <a:rPr sz="29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procedures</a:t>
            </a:r>
            <a:r>
              <a:rPr sz="2900" spc="-5" dirty="0">
                <a:latin typeface="Arial"/>
                <a:cs typeface="Arial"/>
              </a:rPr>
              <a:t> for parents/guardians,  </a:t>
            </a:r>
            <a:r>
              <a:rPr sz="2900" dirty="0">
                <a:latin typeface="Arial"/>
                <a:cs typeface="Arial"/>
              </a:rPr>
              <a:t>participants and their </a:t>
            </a:r>
            <a:r>
              <a:rPr sz="2900" spc="-5" dirty="0">
                <a:latin typeface="Arial"/>
                <a:cs typeface="Arial"/>
              </a:rPr>
              <a:t>representatives to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request  </a:t>
            </a:r>
            <a:r>
              <a:rPr sz="2900" spc="-5" dirty="0">
                <a:latin typeface="Arial"/>
                <a:cs typeface="Arial"/>
              </a:rPr>
              <a:t>reasonable</a:t>
            </a:r>
            <a:r>
              <a:rPr sz="2900" spc="-35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modifications</a:t>
            </a:r>
            <a:endParaRPr sz="2900">
              <a:latin typeface="Arial"/>
              <a:cs typeface="Arial"/>
            </a:endParaRPr>
          </a:p>
          <a:p>
            <a:pPr marL="527685" marR="110489" indent="-514984">
              <a:lnSpc>
                <a:spcPts val="3130"/>
              </a:lnSpc>
              <a:spcBef>
                <a:spcPts val="1745"/>
              </a:spcBef>
              <a:buClr>
                <a:srgbClr val="E41B2D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Train</a:t>
            </a:r>
            <a:r>
              <a:rPr sz="2900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staff </a:t>
            </a:r>
            <a:r>
              <a:rPr sz="2900" dirty="0">
                <a:latin typeface="Arial"/>
                <a:cs typeface="Arial"/>
              </a:rPr>
              <a:t>and volunteers on </a:t>
            </a:r>
            <a:r>
              <a:rPr sz="2900" spc="-5" dirty="0">
                <a:latin typeface="Arial"/>
                <a:cs typeface="Arial"/>
              </a:rPr>
              <a:t>reasonable  </a:t>
            </a:r>
            <a:r>
              <a:rPr sz="2900" dirty="0">
                <a:latin typeface="Arial"/>
                <a:cs typeface="Arial"/>
              </a:rPr>
              <a:t>modification </a:t>
            </a:r>
            <a:r>
              <a:rPr sz="2900" spc="-5" dirty="0">
                <a:latin typeface="Arial"/>
                <a:cs typeface="Arial"/>
              </a:rPr>
              <a:t>procedures </a:t>
            </a:r>
            <a:r>
              <a:rPr sz="2900" dirty="0">
                <a:latin typeface="Arial"/>
                <a:cs typeface="Arial"/>
              </a:rPr>
              <a:t>and legal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requirements</a:t>
            </a:r>
            <a:endParaRPr sz="2900">
              <a:latin typeface="Arial"/>
              <a:cs typeface="Arial"/>
            </a:endParaRPr>
          </a:p>
          <a:p>
            <a:pPr marL="527685" marR="296545" indent="-514984">
              <a:lnSpc>
                <a:spcPts val="3130"/>
              </a:lnSpc>
              <a:spcBef>
                <a:spcPts val="1745"/>
              </a:spcBef>
              <a:buClr>
                <a:srgbClr val="E41B2D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900" dirty="0">
                <a:latin typeface="Arial"/>
                <a:cs typeface="Arial"/>
              </a:rPr>
              <a:t>Appoint a person </a:t>
            </a:r>
            <a:r>
              <a:rPr sz="2900" spc="-5" dirty="0">
                <a:latin typeface="Arial"/>
                <a:cs typeface="Arial"/>
              </a:rPr>
              <a:t>to </a:t>
            </a:r>
            <a:r>
              <a:rPr sz="2900" dirty="0">
                <a:latin typeface="Arial"/>
                <a:cs typeface="Arial"/>
              </a:rPr>
              <a:t>provide technical  assistance on </a:t>
            </a:r>
            <a:r>
              <a:rPr sz="2900" spc="-5" dirty="0">
                <a:latin typeface="Arial"/>
                <a:cs typeface="Arial"/>
              </a:rPr>
              <a:t>reasonable </a:t>
            </a:r>
            <a:r>
              <a:rPr sz="2900" dirty="0">
                <a:latin typeface="Arial"/>
                <a:cs typeface="Arial"/>
              </a:rPr>
              <a:t>modification</a:t>
            </a:r>
            <a:r>
              <a:rPr sz="2900" spc="-75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matters</a:t>
            </a:r>
            <a:endParaRPr sz="2900">
              <a:latin typeface="Arial"/>
              <a:cs typeface="Arial"/>
            </a:endParaRPr>
          </a:p>
          <a:p>
            <a:pPr marL="527050" marR="71120" indent="-514350">
              <a:lnSpc>
                <a:spcPts val="3130"/>
              </a:lnSpc>
              <a:spcBef>
                <a:spcPts val="1745"/>
              </a:spcBef>
              <a:buClr>
                <a:srgbClr val="E41B2D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900" dirty="0">
                <a:latin typeface="Arial"/>
                <a:cs typeface="Arial"/>
              </a:rPr>
              <a:t>*Assemble a </a:t>
            </a:r>
            <a:r>
              <a:rPr sz="2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Team</a:t>
            </a:r>
            <a:r>
              <a:rPr sz="2900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to </a:t>
            </a:r>
            <a:r>
              <a:rPr sz="2900" dirty="0">
                <a:latin typeface="Arial"/>
                <a:cs typeface="Arial"/>
              </a:rPr>
              <a:t>implement guidelines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and  render decisions on modification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requests</a:t>
            </a:r>
            <a:endParaRPr sz="2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55"/>
              </a:spcBef>
            </a:pPr>
            <a:r>
              <a:rPr sz="1300" i="1" spc="-5" dirty="0">
                <a:latin typeface="Verdana"/>
                <a:cs typeface="Verdana"/>
              </a:rPr>
              <a:t>*</a:t>
            </a:r>
            <a:r>
              <a:rPr sz="1300" i="1" spc="-10" dirty="0">
                <a:latin typeface="Verdana"/>
                <a:cs typeface="Verdana"/>
              </a:rPr>
              <a:t>Rec</a:t>
            </a:r>
            <a:r>
              <a:rPr sz="1300" i="1" dirty="0">
                <a:latin typeface="Verdana"/>
                <a:cs typeface="Verdana"/>
              </a:rPr>
              <a:t>o</a:t>
            </a:r>
            <a:r>
              <a:rPr sz="1300" i="1" spc="-10" dirty="0">
                <a:latin typeface="Verdana"/>
                <a:cs typeface="Verdana"/>
              </a:rPr>
              <a:t>mmended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Procedural Safeguards"/>
          <p:cNvSpPr/>
          <p:nvPr/>
        </p:nvSpPr>
        <p:spPr>
          <a:xfrm>
            <a:off x="2238756" y="1088136"/>
            <a:ext cx="4663439" cy="748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65357" y="1185548"/>
            <a:ext cx="42398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Procedural</a:t>
            </a:r>
            <a:r>
              <a:rPr sz="2600" spc="-55" dirty="0"/>
              <a:t> </a:t>
            </a:r>
            <a:r>
              <a:rPr sz="2600" spc="-5" dirty="0"/>
              <a:t>Safeguards</a:t>
            </a:r>
            <a:endParaRPr sz="26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444500" y="1436624"/>
            <a:ext cx="8397240" cy="496316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523240" indent="-510540">
              <a:lnSpc>
                <a:spcPct val="100000"/>
              </a:lnSpc>
              <a:spcBef>
                <a:spcPts val="1250"/>
              </a:spcBef>
              <a:buClr>
                <a:srgbClr val="E41B2D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Provide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Notice</a:t>
            </a:r>
            <a:r>
              <a:rPr sz="2400" spc="-5" dirty="0">
                <a:latin typeface="Arial"/>
                <a:cs typeface="Arial"/>
              </a:rPr>
              <a:t> (in appropriate languages and formats) of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984885" lvl="1" indent="-514984">
              <a:lnSpc>
                <a:spcPct val="100000"/>
              </a:lnSpc>
              <a:spcBef>
                <a:spcPts val="1150"/>
              </a:spcBef>
              <a:buClr>
                <a:srgbClr val="515255"/>
              </a:buClr>
              <a:buAutoNum type="alphaL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Arial"/>
                <a:cs typeface="Arial"/>
              </a:rPr>
              <a:t>Process for requesting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modification</a:t>
            </a:r>
            <a:endParaRPr sz="2400">
              <a:latin typeface="Arial"/>
              <a:cs typeface="Arial"/>
            </a:endParaRPr>
          </a:p>
          <a:p>
            <a:pPr marL="984885" lvl="1" indent="-514984">
              <a:lnSpc>
                <a:spcPct val="100000"/>
              </a:lnSpc>
              <a:spcBef>
                <a:spcPts val="1155"/>
              </a:spcBef>
              <a:buClr>
                <a:srgbClr val="515255"/>
              </a:buClr>
              <a:buAutoNum type="alphaLcPeriod"/>
              <a:tabLst>
                <a:tab pos="984885" algn="l"/>
                <a:tab pos="985519" algn="l"/>
              </a:tabLst>
            </a:pPr>
            <a:r>
              <a:rPr sz="2400" spc="-10" dirty="0">
                <a:latin typeface="Arial"/>
                <a:cs typeface="Arial"/>
              </a:rPr>
              <a:t>Decision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writing</a:t>
            </a:r>
            <a:endParaRPr sz="2400">
              <a:latin typeface="Arial"/>
              <a:cs typeface="Arial"/>
            </a:endParaRPr>
          </a:p>
          <a:p>
            <a:pPr marL="984885" lvl="1" indent="-514984">
              <a:lnSpc>
                <a:spcPct val="100000"/>
              </a:lnSpc>
              <a:spcBef>
                <a:spcPts val="1150"/>
              </a:spcBef>
              <a:buClr>
                <a:srgbClr val="515255"/>
              </a:buClr>
              <a:buAutoNum type="alphaL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Arial"/>
                <a:cs typeface="Arial"/>
              </a:rPr>
              <a:t>Nondiscrimination and accessible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  <a:p>
            <a:pPr marL="984885" lvl="1" indent="-514984">
              <a:lnSpc>
                <a:spcPct val="100000"/>
              </a:lnSpc>
              <a:spcBef>
                <a:spcPts val="1155"/>
              </a:spcBef>
              <a:buClr>
                <a:srgbClr val="515255"/>
              </a:buClr>
              <a:buAutoNum type="alphaL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Arial"/>
                <a:cs typeface="Arial"/>
              </a:rPr>
              <a:t>Location of accessible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facilities</a:t>
            </a:r>
            <a:endParaRPr sz="2400">
              <a:latin typeface="Arial"/>
              <a:cs typeface="Arial"/>
            </a:endParaRPr>
          </a:p>
          <a:p>
            <a:pPr marL="523240" marR="5080" indent="-510540">
              <a:lnSpc>
                <a:spcPct val="100000"/>
              </a:lnSpc>
              <a:spcBef>
                <a:spcPts val="1440"/>
              </a:spcBef>
              <a:buClr>
                <a:srgbClr val="E41B2D"/>
              </a:buClr>
              <a:buAutoNum type="arabicPeriod"/>
              <a:tabLst>
                <a:tab pos="522605" algn="l"/>
                <a:tab pos="523240" algn="l"/>
              </a:tabLst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addition, Program operators with 15 or more employees  must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984885" lvl="1" indent="-514984">
              <a:lnSpc>
                <a:spcPct val="100000"/>
              </a:lnSpc>
              <a:spcBef>
                <a:spcPts val="1440"/>
              </a:spcBef>
              <a:buClr>
                <a:srgbClr val="515255"/>
              </a:buClr>
              <a:buAutoNum type="alphaL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Arial"/>
                <a:cs typeface="Arial"/>
              </a:rPr>
              <a:t>designate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Section 504 Coordinator;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984885" marR="166370" lvl="1" indent="-514984">
              <a:lnSpc>
                <a:spcPct val="100000"/>
              </a:lnSpc>
              <a:spcBef>
                <a:spcPts val="1440"/>
              </a:spcBef>
              <a:buClr>
                <a:srgbClr val="515255"/>
              </a:buClr>
              <a:buAutoNum type="alphaL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Arial"/>
                <a:cs typeface="Arial"/>
              </a:rPr>
              <a:t>establish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grievance procedure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promptly and fairly  resolve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complaints.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368550" y="2971800"/>
            <a:ext cx="6400800" cy="2793072"/>
          </a:xfrm>
          <a:prstGeom prst="rect">
            <a:avLst/>
          </a:prstGeom>
          <a:ln w="9525">
            <a:solidFill>
              <a:srgbClr val="2C528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2275"/>
              </a:spcBef>
            </a:pPr>
            <a:r>
              <a:rPr lang="en-US" sz="2200" b="1" spc="-5" dirty="0">
                <a:latin typeface="Verdana"/>
                <a:cs typeface="Verdana"/>
              </a:rPr>
              <a:t>Office of Child Nutrition</a:t>
            </a:r>
          </a:p>
          <a:p>
            <a:pPr marL="635" algn="ctr">
              <a:lnSpc>
                <a:spcPct val="100000"/>
              </a:lnSpc>
              <a:spcBef>
                <a:spcPts val="2275"/>
              </a:spcBef>
            </a:pPr>
            <a:r>
              <a:rPr lang="en-US" sz="2200" b="1" spc="-5" dirty="0">
                <a:latin typeface="Verdana"/>
                <a:cs typeface="Verdana"/>
                <a:hlinkClick r:id="rId3"/>
              </a:rPr>
              <a:t>www.cn.nysed.gov</a:t>
            </a:r>
            <a:endParaRPr lang="en-US" sz="2200" b="1" spc="-5" dirty="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  <a:spcBef>
                <a:spcPts val="2275"/>
              </a:spcBef>
            </a:pPr>
            <a:endParaRPr sz="18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Email: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lang="en-US" sz="1800" b="1" u="sng" spc="-5" dirty="0">
                <a:solidFill>
                  <a:srgbClr val="970F39"/>
                </a:solidFill>
                <a:uFill>
                  <a:solidFill>
                    <a:srgbClr val="970F39"/>
                  </a:solidFill>
                </a:uFill>
                <a:latin typeface="Verdana"/>
                <a:cs typeface="Verdana"/>
                <a:hlinkClick r:id="rId4"/>
              </a:rPr>
              <a:t>cntraining@nysed.gov</a:t>
            </a:r>
            <a:r>
              <a:rPr lang="en-US" sz="1800" b="1" u="sng" spc="-5" dirty="0">
                <a:solidFill>
                  <a:srgbClr val="970F39"/>
                </a:solidFill>
                <a:uFill>
                  <a:solidFill>
                    <a:srgbClr val="970F39"/>
                  </a:solidFill>
                </a:uFill>
                <a:latin typeface="Verdana"/>
                <a:cs typeface="Verdana"/>
              </a:rPr>
              <a:t> with questions</a:t>
            </a:r>
          </a:p>
          <a:p>
            <a:pPr algn="ctr">
              <a:lnSpc>
                <a:spcPct val="100000"/>
              </a:lnSpc>
            </a:pPr>
            <a:endParaRPr sz="1800" dirty="0">
              <a:latin typeface="Verdana"/>
              <a:cs typeface="Verdana"/>
            </a:endParaRPr>
          </a:p>
        </p:txBody>
      </p:sp>
      <p:sp>
        <p:nvSpPr>
          <p:cNvPr id="12" name="object 12" descr="Contact Information"/>
          <p:cNvSpPr/>
          <p:nvPr/>
        </p:nvSpPr>
        <p:spPr>
          <a:xfrm>
            <a:off x="1972055" y="1037844"/>
            <a:ext cx="5193791" cy="914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Contact</a:t>
            </a:r>
            <a:r>
              <a:rPr spc="-55" dirty="0"/>
              <a:t> </a:t>
            </a:r>
            <a:r>
              <a:rPr dirty="0"/>
              <a:t>Information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Civil Rights Program Authoriti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097280" y="1089660"/>
            <a:ext cx="6920483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Civil Rights Program Authorities"/>
          <p:cNvSpPr txBox="1">
            <a:spLocks noGrp="1"/>
          </p:cNvSpPr>
          <p:nvPr>
            <p:ph type="title"/>
          </p:nvPr>
        </p:nvSpPr>
        <p:spPr>
          <a:xfrm>
            <a:off x="1341661" y="1196788"/>
            <a:ext cx="6461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Civil Rights Program</a:t>
            </a:r>
            <a:r>
              <a:rPr sz="2800" spc="25" dirty="0"/>
              <a:t> </a:t>
            </a:r>
            <a:r>
              <a:rPr sz="2800" spc="-5" dirty="0"/>
              <a:t>Authorities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673100" y="2071522"/>
            <a:ext cx="8312784" cy="403669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105"/>
              </a:spcBef>
              <a:buClr>
                <a:srgbClr val="4B783B"/>
              </a:buClr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800" spc="-5" dirty="0">
                <a:latin typeface="Arial"/>
                <a:cs typeface="Arial"/>
              </a:rPr>
              <a:t>Title VI of the Civil Rights </a:t>
            </a:r>
            <a:r>
              <a:rPr sz="2800" spc="-10" dirty="0">
                <a:latin typeface="Arial"/>
                <a:cs typeface="Arial"/>
              </a:rPr>
              <a:t>Act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1964</a:t>
            </a:r>
            <a:endParaRPr sz="28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010"/>
              </a:spcBef>
              <a:buClr>
                <a:srgbClr val="528366"/>
              </a:buClr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800" spc="-5" dirty="0">
                <a:latin typeface="Arial"/>
                <a:cs typeface="Arial"/>
              </a:rPr>
              <a:t>Civil Rights Restoration </a:t>
            </a:r>
            <a:r>
              <a:rPr sz="2800" spc="-10" dirty="0">
                <a:latin typeface="Arial"/>
                <a:cs typeface="Arial"/>
              </a:rPr>
              <a:t>Act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1987</a:t>
            </a:r>
            <a:endParaRPr sz="28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010"/>
              </a:spcBef>
              <a:buClr>
                <a:srgbClr val="528366"/>
              </a:buClr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800" b="1" spc="-5" dirty="0">
                <a:latin typeface="Arial"/>
                <a:cs typeface="Arial"/>
              </a:rPr>
              <a:t>Section 504 of the Rehabilitation Act of</a:t>
            </a:r>
            <a:r>
              <a:rPr sz="2800" b="1" spc="1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1973</a:t>
            </a:r>
            <a:endParaRPr sz="28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680"/>
              </a:spcBef>
              <a:buClr>
                <a:srgbClr val="528366"/>
              </a:buClr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800" b="1" spc="-5" dirty="0">
                <a:latin typeface="Arial"/>
                <a:cs typeface="Arial"/>
              </a:rPr>
              <a:t>Americans with Disabilities Act </a:t>
            </a:r>
            <a:r>
              <a:rPr sz="2800" b="1" spc="-10" dirty="0">
                <a:latin typeface="Arial"/>
                <a:cs typeface="Arial"/>
              </a:rPr>
              <a:t>(ADA)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1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1990</a:t>
            </a:r>
            <a:endParaRPr sz="28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340"/>
              </a:spcBef>
              <a:buClr>
                <a:srgbClr val="528366"/>
              </a:buClr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800" b="1" spc="-10" dirty="0">
                <a:latin typeface="Arial"/>
                <a:cs typeface="Arial"/>
              </a:rPr>
              <a:t>ADA Amendments </a:t>
            </a:r>
            <a:r>
              <a:rPr sz="2800" b="1" spc="-5" dirty="0">
                <a:latin typeface="Arial"/>
                <a:cs typeface="Arial"/>
              </a:rPr>
              <a:t>Act of</a:t>
            </a:r>
            <a:r>
              <a:rPr sz="2800" b="1" spc="1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2008</a:t>
            </a:r>
            <a:endParaRPr sz="28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010"/>
              </a:spcBef>
              <a:buClr>
                <a:srgbClr val="528366"/>
              </a:buClr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800" spc="-5" dirty="0">
                <a:latin typeface="Arial"/>
                <a:cs typeface="Arial"/>
              </a:rPr>
              <a:t>Title IX of the Education Amendments of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1972</a:t>
            </a:r>
            <a:endParaRPr sz="28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010"/>
              </a:spcBef>
              <a:buClr>
                <a:srgbClr val="528366"/>
              </a:buClr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800" spc="-10" dirty="0">
                <a:latin typeface="Arial"/>
                <a:cs typeface="Arial"/>
              </a:rPr>
              <a:t>Age </a:t>
            </a:r>
            <a:r>
              <a:rPr sz="2800" spc="-5" dirty="0">
                <a:latin typeface="Arial"/>
                <a:cs typeface="Arial"/>
              </a:rPr>
              <a:t>Discrimination </a:t>
            </a:r>
            <a:r>
              <a:rPr sz="2800" spc="-10" dirty="0">
                <a:latin typeface="Arial"/>
                <a:cs typeface="Arial"/>
              </a:rPr>
              <a:t>Act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1975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Civil Rights Program Authorities (cont’d)"/>
          <p:cNvSpPr/>
          <p:nvPr/>
        </p:nvSpPr>
        <p:spPr>
          <a:xfrm>
            <a:off x="277368" y="975360"/>
            <a:ext cx="8666987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Civil Rights Program Authorities (cont’d)"/>
          <p:cNvSpPr txBox="1">
            <a:spLocks noGrp="1"/>
          </p:cNvSpPr>
          <p:nvPr>
            <p:ph type="title"/>
          </p:nvPr>
        </p:nvSpPr>
        <p:spPr>
          <a:xfrm>
            <a:off x="520700" y="1082483"/>
            <a:ext cx="8206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Civil Rights Program Authorities</a:t>
            </a:r>
            <a:r>
              <a:rPr sz="2800" spc="80" dirty="0"/>
              <a:t> </a:t>
            </a:r>
            <a:r>
              <a:rPr sz="2800" spc="-10" dirty="0"/>
              <a:t>(cont’d)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909025" y="1493092"/>
            <a:ext cx="6720205" cy="471932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780"/>
              </a:spcBef>
              <a:buClr>
                <a:srgbClr val="42854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7 Parts 15, 15a, </a:t>
            </a:r>
            <a:r>
              <a:rPr sz="2800" b="1" spc="-5" dirty="0">
                <a:latin typeface="Arial"/>
                <a:cs typeface="Arial"/>
              </a:rPr>
              <a:t>15b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15c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Clr>
                <a:srgbClr val="42854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10" dirty="0">
                <a:latin typeface="Arial"/>
                <a:cs typeface="Arial"/>
              </a:rPr>
              <a:t>FNS </a:t>
            </a:r>
            <a:r>
              <a:rPr sz="2800" b="1" spc="-5" dirty="0">
                <a:latin typeface="Arial"/>
                <a:cs typeface="Arial"/>
              </a:rPr>
              <a:t>113-1 and its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Appendices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Clr>
                <a:srgbClr val="42854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Executive Order 12250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(Disability)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345"/>
              </a:spcBef>
              <a:buClr>
                <a:srgbClr val="42854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Executive Order 13166 –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(LEP)</a:t>
            </a:r>
            <a:endParaRPr sz="2800" dirty="0">
              <a:latin typeface="Arial"/>
              <a:cs typeface="Arial"/>
            </a:endParaRPr>
          </a:p>
          <a:p>
            <a:pPr marL="469900" marR="603250" indent="-457200">
              <a:lnSpc>
                <a:spcPts val="3030"/>
              </a:lnSpc>
              <a:spcBef>
                <a:spcPts val="1720"/>
              </a:spcBef>
              <a:buClr>
                <a:srgbClr val="42854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28 </a:t>
            </a:r>
            <a:r>
              <a:rPr sz="2800" b="1" spc="-10" dirty="0">
                <a:latin typeface="Arial"/>
                <a:cs typeface="Arial"/>
              </a:rPr>
              <a:t>CFR </a:t>
            </a:r>
            <a:r>
              <a:rPr sz="2800" b="1" spc="-5" dirty="0">
                <a:latin typeface="Arial"/>
                <a:cs typeface="Arial"/>
              </a:rPr>
              <a:t>41 (Government-wide 504  Regulation)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ts val="4700"/>
              </a:lnSpc>
              <a:spcBef>
                <a:spcPts val="330"/>
              </a:spcBef>
              <a:buClr>
                <a:srgbClr val="428547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10" dirty="0">
                <a:latin typeface="Arial"/>
                <a:cs typeface="Arial"/>
              </a:rPr>
              <a:t>USDA </a:t>
            </a:r>
            <a:r>
              <a:rPr sz="2800" spc="-5" dirty="0">
                <a:latin typeface="Arial"/>
                <a:cs typeface="Arial"/>
              </a:rPr>
              <a:t>Departmental Regulation 4330-2  </a:t>
            </a:r>
            <a:r>
              <a:rPr sz="2800" spc="-1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many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more…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Disability Law"/>
          <p:cNvSpPr/>
          <p:nvPr/>
        </p:nvSpPr>
        <p:spPr>
          <a:xfrm>
            <a:off x="2964179" y="1051560"/>
            <a:ext cx="3293363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Disability Law"/>
          <p:cNvSpPr txBox="1">
            <a:spLocks noGrp="1"/>
          </p:cNvSpPr>
          <p:nvPr>
            <p:ph type="title"/>
          </p:nvPr>
        </p:nvSpPr>
        <p:spPr>
          <a:xfrm>
            <a:off x="3207543" y="1158683"/>
            <a:ext cx="2835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Disability</a:t>
            </a:r>
            <a:r>
              <a:rPr sz="2800" spc="-15" dirty="0"/>
              <a:t> </a:t>
            </a:r>
            <a:r>
              <a:rPr sz="2800" spc="-10" dirty="0"/>
              <a:t>Law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749300" y="1904495"/>
            <a:ext cx="7931784" cy="360934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356235" indent="-343535">
              <a:lnSpc>
                <a:spcPct val="80000"/>
              </a:lnSpc>
              <a:spcBef>
                <a:spcPts val="765"/>
              </a:spcBef>
            </a:pPr>
            <a:r>
              <a:rPr sz="2800" spc="-5" dirty="0">
                <a:latin typeface="Arial"/>
                <a:cs typeface="Arial"/>
              </a:rPr>
              <a:t>Legal Framework: Section 504, </a:t>
            </a:r>
            <a:r>
              <a:rPr sz="2800" spc="-10" dirty="0">
                <a:latin typeface="Arial"/>
                <a:cs typeface="Arial"/>
              </a:rPr>
              <a:t>ADA,  </a:t>
            </a:r>
            <a:r>
              <a:rPr sz="2800" spc="-5" dirty="0">
                <a:latin typeface="Arial"/>
                <a:cs typeface="Arial"/>
              </a:rPr>
              <a:t>implementing regulations and policy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guidance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</a:pPr>
            <a:r>
              <a:rPr sz="2800" spc="-5" dirty="0">
                <a:latin typeface="Arial"/>
                <a:cs typeface="Arial"/>
              </a:rPr>
              <a:t>Duty to Provide Reasonable Modifications:  understand &amp; accept that (sometimes) providing  modifications is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nebulous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355600" marR="408305" indent="-343535">
              <a:lnSpc>
                <a:spcPct val="82800"/>
              </a:lnSpc>
            </a:pPr>
            <a:r>
              <a:rPr sz="2800" spc="-5" dirty="0">
                <a:latin typeface="Arial"/>
                <a:cs typeface="Arial"/>
              </a:rPr>
              <a:t>Relationship between Section 504 and the </a:t>
            </a:r>
            <a:r>
              <a:rPr sz="2800" spc="-10" dirty="0">
                <a:latin typeface="Arial"/>
                <a:cs typeface="Arial"/>
              </a:rPr>
              <a:t>ADA  </a:t>
            </a:r>
            <a:r>
              <a:rPr sz="2800" spc="-5" dirty="0">
                <a:latin typeface="Arial"/>
                <a:cs typeface="Arial"/>
              </a:rPr>
              <a:t>(Titles II &amp; III) in light of the Americans with  Disabilities </a:t>
            </a:r>
            <a:r>
              <a:rPr sz="2800" spc="-10" dirty="0">
                <a:latin typeface="Arial"/>
                <a:cs typeface="Arial"/>
              </a:rPr>
              <a:t>Act </a:t>
            </a:r>
            <a:r>
              <a:rPr sz="2800" spc="-5" dirty="0">
                <a:latin typeface="Arial"/>
                <a:cs typeface="Arial"/>
              </a:rPr>
              <a:t>Amendments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Act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62227"/>
            <a:ext cx="9144000" cy="5788660"/>
          </a:xfrm>
          <a:custGeom>
            <a:avLst/>
            <a:gdLst/>
            <a:ahLst/>
            <a:cxnLst/>
            <a:rect l="l" t="t" r="r" b="b"/>
            <a:pathLst>
              <a:path w="9144000" h="5788659">
                <a:moveTo>
                  <a:pt x="0" y="5788152"/>
                </a:moveTo>
                <a:lnTo>
                  <a:pt x="9144000" y="5788152"/>
                </a:lnTo>
                <a:lnTo>
                  <a:pt x="9144000" y="0"/>
                </a:lnTo>
                <a:lnTo>
                  <a:pt x="0" y="0"/>
                </a:lnTo>
                <a:lnTo>
                  <a:pt x="0" y="5788152"/>
                </a:lnTo>
                <a:close/>
              </a:path>
            </a:pathLst>
          </a:custGeom>
          <a:solidFill>
            <a:srgbClr val="CDD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069975"/>
          </a:xfrm>
          <a:custGeom>
            <a:avLst/>
            <a:gdLst/>
            <a:ahLst/>
            <a:cxnLst/>
            <a:rect l="l" t="t" r="r" b="b"/>
            <a:pathLst>
              <a:path w="9144000" h="1069975">
                <a:moveTo>
                  <a:pt x="0" y="1069848"/>
                </a:moveTo>
                <a:lnTo>
                  <a:pt x="9144000" y="1069848"/>
                </a:lnTo>
                <a:lnTo>
                  <a:pt x="9144000" y="0"/>
                </a:lnTo>
                <a:lnTo>
                  <a:pt x="0" y="0"/>
                </a:lnTo>
                <a:lnTo>
                  <a:pt x="0" y="1069848"/>
                </a:lnTo>
                <a:close/>
              </a:path>
            </a:pathLst>
          </a:custGeom>
          <a:solidFill>
            <a:srgbClr val="2C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533400"/>
                </a:moveTo>
                <a:lnTo>
                  <a:pt x="533400" y="533400"/>
                </a:lnTo>
                <a:lnTo>
                  <a:pt x="533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2C5281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827" y="52882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0"/>
                </a:moveTo>
                <a:lnTo>
                  <a:pt x="0" y="0"/>
                </a:lnTo>
                <a:lnTo>
                  <a:pt x="0" y="533400"/>
                </a:lnTo>
                <a:lnTo>
                  <a:pt x="533400" y="533400"/>
                </a:lnTo>
                <a:lnTo>
                  <a:pt x="533400" y="0"/>
                </a:lnTo>
                <a:close/>
              </a:path>
            </a:pathLst>
          </a:custGeom>
          <a:solidFill>
            <a:srgbClr val="2C5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Coverage of All Operations"/>
          <p:cNvSpPr/>
          <p:nvPr/>
        </p:nvSpPr>
        <p:spPr>
          <a:xfrm>
            <a:off x="1905000" y="1700783"/>
            <a:ext cx="5410199" cy="748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 descr="Coverage of All Operations"/>
          <p:cNvSpPr txBox="1">
            <a:spLocks noGrp="1"/>
          </p:cNvSpPr>
          <p:nvPr>
            <p:ph type="title"/>
          </p:nvPr>
        </p:nvSpPr>
        <p:spPr>
          <a:xfrm>
            <a:off x="2131599" y="1798701"/>
            <a:ext cx="49860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Coverage of </a:t>
            </a:r>
            <a:r>
              <a:rPr sz="2600" spc="-5" dirty="0"/>
              <a:t>All</a:t>
            </a:r>
            <a:r>
              <a:rPr sz="2600" spc="-114" dirty="0"/>
              <a:t> </a:t>
            </a:r>
            <a:r>
              <a:rPr sz="2600" dirty="0"/>
              <a:t>Operations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18" name="object 18"/>
          <p:cNvSpPr txBox="1"/>
          <p:nvPr/>
        </p:nvSpPr>
        <p:spPr>
          <a:xfrm>
            <a:off x="859027" y="2966721"/>
            <a:ext cx="7510780" cy="23114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795"/>
              </a:spcBef>
            </a:pPr>
            <a:r>
              <a:rPr sz="3000" dirty="0">
                <a:latin typeface="Arial"/>
                <a:cs typeface="Arial"/>
              </a:rPr>
              <a:t>Even </a:t>
            </a: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one dollar</a:t>
            </a:r>
            <a:r>
              <a:rPr sz="3000" spc="-5" dirty="0">
                <a:latin typeface="Arial"/>
                <a:cs typeface="Arial"/>
              </a:rPr>
              <a:t> of Federal money brings </a:t>
            </a:r>
            <a:r>
              <a:rPr sz="3000" spc="-10" dirty="0">
                <a:latin typeface="Arial"/>
                <a:cs typeface="Arial"/>
              </a:rPr>
              <a:t>the  </a:t>
            </a:r>
            <a:r>
              <a:rPr sz="3000" spc="-5" dirty="0">
                <a:latin typeface="Arial"/>
                <a:cs typeface="Arial"/>
              </a:rPr>
              <a:t>entire </a:t>
            </a:r>
            <a:r>
              <a:rPr sz="3000" dirty="0">
                <a:latin typeface="Arial"/>
                <a:cs typeface="Arial"/>
              </a:rPr>
              <a:t>scope </a:t>
            </a:r>
            <a:r>
              <a:rPr sz="3000" spc="-5" dirty="0">
                <a:latin typeface="Arial"/>
                <a:cs typeface="Arial"/>
              </a:rPr>
              <a:t>of the operations within </a:t>
            </a:r>
            <a:r>
              <a:rPr sz="3000" spc="-10" dirty="0">
                <a:latin typeface="Arial"/>
                <a:cs typeface="Arial"/>
              </a:rPr>
              <a:t>the  </a:t>
            </a:r>
            <a:r>
              <a:rPr sz="3000" spc="-5" dirty="0">
                <a:latin typeface="Arial"/>
                <a:cs typeface="Arial"/>
              </a:rPr>
              <a:t>jurisdiction of Section 504, even where </a:t>
            </a:r>
            <a:r>
              <a:rPr sz="3000" spc="-10" dirty="0">
                <a:latin typeface="Arial"/>
                <a:cs typeface="Arial"/>
              </a:rPr>
              <a:t>the  </a:t>
            </a:r>
            <a:r>
              <a:rPr sz="3000" spc="-5" dirty="0">
                <a:latin typeface="Arial"/>
                <a:cs typeface="Arial"/>
              </a:rPr>
              <a:t>requested modification </a:t>
            </a:r>
            <a:r>
              <a:rPr sz="3000" dirty="0">
                <a:latin typeface="Arial"/>
                <a:cs typeface="Arial"/>
              </a:rPr>
              <a:t>is </a:t>
            </a:r>
            <a:r>
              <a:rPr sz="3000" spc="-5" dirty="0">
                <a:latin typeface="Arial"/>
                <a:cs typeface="Arial"/>
              </a:rPr>
              <a:t>not related to </a:t>
            </a:r>
            <a:r>
              <a:rPr sz="3000" spc="-10" dirty="0">
                <a:latin typeface="Arial"/>
                <a:cs typeface="Arial"/>
              </a:rPr>
              <a:t>the  </a:t>
            </a:r>
            <a:r>
              <a:rPr sz="3000" spc="-5" dirty="0">
                <a:latin typeface="Arial"/>
                <a:cs typeface="Arial"/>
              </a:rPr>
              <a:t>part of the operations that receives Federal  money.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ADA Amendments Act of 2008"/>
          <p:cNvSpPr/>
          <p:nvPr/>
        </p:nvSpPr>
        <p:spPr>
          <a:xfrm>
            <a:off x="1356359" y="1051559"/>
            <a:ext cx="6507479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99723" y="1158683"/>
            <a:ext cx="6048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ADA </a:t>
            </a:r>
            <a:r>
              <a:rPr sz="2800" spc="-5" dirty="0"/>
              <a:t>Amendments Act of</a:t>
            </a:r>
            <a:r>
              <a:rPr sz="2800" spc="40" dirty="0"/>
              <a:t> </a:t>
            </a:r>
            <a:r>
              <a:rPr sz="2800" spc="-5" dirty="0"/>
              <a:t>2008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901700" y="1752093"/>
            <a:ext cx="7560945" cy="403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81525" algn="l"/>
              </a:tabLst>
            </a:pPr>
            <a:r>
              <a:rPr sz="2800" spc="-10" dirty="0">
                <a:latin typeface="Arial"/>
                <a:cs typeface="Arial"/>
              </a:rPr>
              <a:t>CLARIFIED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definition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	Disability.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 marL="355600" marR="335280" indent="-343535">
              <a:lnSpc>
                <a:spcPct val="80000"/>
              </a:lnSpc>
              <a:spcBef>
                <a:spcPts val="2480"/>
              </a:spcBef>
            </a:pPr>
            <a:r>
              <a:rPr sz="2800" spc="-5" dirty="0">
                <a:latin typeface="Arial"/>
                <a:cs typeface="Arial"/>
              </a:rPr>
              <a:t>DID </a:t>
            </a:r>
            <a:r>
              <a:rPr sz="2800" spc="-1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change the expectation to provide a  Reasonable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Modification.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  <a:spcBef>
                <a:spcPts val="2485"/>
              </a:spcBef>
            </a:pPr>
            <a:r>
              <a:rPr sz="2800" spc="-5" dirty="0">
                <a:latin typeface="Arial"/>
                <a:cs typeface="Arial"/>
              </a:rPr>
              <a:t>DID make very clear that the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emphasis</a:t>
            </a:r>
            <a:r>
              <a:rPr sz="2800" spc="-5" dirty="0">
                <a:latin typeface="Arial"/>
                <a:cs typeface="Arial"/>
              </a:rPr>
              <a:t> must be  on providing the reasonable modification, and  the disabled person does not carry a high  burden of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‘proving’ </a:t>
            </a:r>
            <a:r>
              <a:rPr sz="2800" spc="-5" dirty="0">
                <a:latin typeface="Arial"/>
                <a:cs typeface="Arial"/>
              </a:rPr>
              <a:t>he or she has a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disability.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Disability Definiti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337816" y="1051559"/>
            <a:ext cx="4568951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81148" y="1158683"/>
            <a:ext cx="3980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Disability</a:t>
            </a:r>
            <a:r>
              <a:rPr sz="2800" spc="-20" dirty="0"/>
              <a:t> </a:t>
            </a:r>
            <a:r>
              <a:rPr sz="2800" spc="-5" dirty="0"/>
              <a:t>Definition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1011427" y="1988075"/>
            <a:ext cx="7628890" cy="37566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27685" marR="5080" indent="-514984" algn="just">
              <a:lnSpc>
                <a:spcPct val="80000"/>
              </a:lnSpc>
              <a:spcBef>
                <a:spcPts val="960"/>
              </a:spcBef>
              <a:buClr>
                <a:srgbClr val="3B7B55"/>
              </a:buClr>
              <a:buAutoNum type="romanUcPeriod"/>
              <a:tabLst>
                <a:tab pos="654685" algn="l"/>
              </a:tabLst>
            </a:pPr>
            <a:r>
              <a:rPr sz="3600" dirty="0">
                <a:latin typeface="Arial"/>
                <a:cs typeface="Arial"/>
              </a:rPr>
              <a:t>A person </a:t>
            </a:r>
            <a:r>
              <a:rPr sz="3600" spc="-5" dirty="0">
                <a:latin typeface="Arial"/>
                <a:cs typeface="Arial"/>
              </a:rPr>
              <a:t>with </a:t>
            </a:r>
            <a:r>
              <a:rPr sz="3600" dirty="0">
                <a:latin typeface="Arial"/>
                <a:cs typeface="Arial"/>
              </a:rPr>
              <a:t>a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physical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36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mental 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impairment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that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substantially limits 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one or more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major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life</a:t>
            </a:r>
            <a:r>
              <a:rPr sz="36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activities</a:t>
            </a:r>
            <a:r>
              <a:rPr sz="3600" spc="-5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 marL="527050" marR="995044" indent="-514350">
              <a:lnSpc>
                <a:spcPct val="80000"/>
              </a:lnSpc>
              <a:spcBef>
                <a:spcPts val="2160"/>
              </a:spcBef>
              <a:buClr>
                <a:srgbClr val="3B7B55"/>
              </a:buClr>
              <a:buAutoNum type="romanUcPeriod"/>
              <a:tabLst>
                <a:tab pos="654050" algn="l"/>
                <a:tab pos="654685" algn="l"/>
              </a:tabLst>
            </a:pPr>
            <a:r>
              <a:rPr sz="3600" dirty="0">
                <a:latin typeface="Arial"/>
                <a:cs typeface="Arial"/>
              </a:rPr>
              <a:t>A person who has a </a:t>
            </a:r>
            <a:r>
              <a:rPr sz="3600" spc="-5" dirty="0">
                <a:latin typeface="Arial"/>
                <a:cs typeface="Arial"/>
              </a:rPr>
              <a:t>record</a:t>
            </a:r>
            <a:r>
              <a:rPr sz="3600" spc="-1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  </a:t>
            </a:r>
            <a:r>
              <a:rPr sz="3600" spc="-5" dirty="0">
                <a:latin typeface="Arial"/>
                <a:cs typeface="Arial"/>
              </a:rPr>
              <a:t>such </a:t>
            </a:r>
            <a:r>
              <a:rPr sz="3600" dirty="0">
                <a:latin typeface="Arial"/>
                <a:cs typeface="Arial"/>
              </a:rPr>
              <a:t>an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impairment.</a:t>
            </a:r>
            <a:endParaRPr sz="3600">
              <a:latin typeface="Arial"/>
              <a:cs typeface="Arial"/>
            </a:endParaRPr>
          </a:p>
          <a:p>
            <a:pPr marL="527050" marR="1148080" indent="-514350">
              <a:lnSpc>
                <a:spcPts val="3460"/>
              </a:lnSpc>
              <a:spcBef>
                <a:spcPts val="2130"/>
              </a:spcBef>
              <a:buClr>
                <a:srgbClr val="3B7B55"/>
              </a:buClr>
              <a:buAutoNum type="romanUcPeriod"/>
              <a:tabLst>
                <a:tab pos="654685" algn="l"/>
              </a:tabLst>
            </a:pPr>
            <a:r>
              <a:rPr sz="3600" dirty="0">
                <a:latin typeface="Arial"/>
                <a:cs typeface="Arial"/>
              </a:rPr>
              <a:t>A person who is regarded</a:t>
            </a:r>
            <a:r>
              <a:rPr sz="3600" spc="-1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as  </a:t>
            </a:r>
            <a:r>
              <a:rPr sz="3600" spc="-5" dirty="0">
                <a:latin typeface="Arial"/>
                <a:cs typeface="Arial"/>
              </a:rPr>
              <a:t>having such </a:t>
            </a:r>
            <a:r>
              <a:rPr sz="3600" dirty="0">
                <a:latin typeface="Arial"/>
                <a:cs typeface="Arial"/>
              </a:rPr>
              <a:t>an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impairment.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Clarified Definition of Disability"/>
          <p:cNvSpPr/>
          <p:nvPr/>
        </p:nvSpPr>
        <p:spPr>
          <a:xfrm>
            <a:off x="1191767" y="1042416"/>
            <a:ext cx="6757415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30427" y="1121606"/>
            <a:ext cx="7103109" cy="9817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817244">
              <a:lnSpc>
                <a:spcPct val="100000"/>
              </a:lnSpc>
              <a:spcBef>
                <a:spcPts val="310"/>
              </a:spcBef>
            </a:pPr>
            <a:r>
              <a:rPr sz="2800" spc="-5" dirty="0"/>
              <a:t>Clarified Definition of</a:t>
            </a:r>
            <a:r>
              <a:rPr sz="2800" spc="75" dirty="0"/>
              <a:t> </a:t>
            </a:r>
            <a:r>
              <a:rPr sz="2800" spc="-5" dirty="0"/>
              <a:t>Disability</a:t>
            </a:r>
            <a:endParaRPr sz="2800" dirty="0"/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3100" spc="-10" dirty="0">
                <a:solidFill>
                  <a:srgbClr val="000000"/>
                </a:solidFill>
                <a:latin typeface="Arial"/>
                <a:cs typeface="Arial"/>
              </a:rPr>
              <a:t>Revised </a:t>
            </a:r>
            <a:r>
              <a:rPr sz="3100" spc="-5" dirty="0">
                <a:solidFill>
                  <a:srgbClr val="000000"/>
                </a:solidFill>
                <a:latin typeface="Arial"/>
                <a:cs typeface="Arial"/>
              </a:rPr>
              <a:t>“Substantially</a:t>
            </a:r>
            <a:r>
              <a:rPr sz="31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00000"/>
                </a:solidFill>
                <a:latin typeface="Arial"/>
                <a:cs typeface="Arial"/>
              </a:rPr>
              <a:t>Limits”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522223" y="2250439"/>
            <a:ext cx="8223250" cy="43567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69900" marR="1129665" indent="-457200">
              <a:lnSpc>
                <a:spcPts val="3030"/>
              </a:lnSpc>
              <a:spcBef>
                <a:spcPts val="470"/>
              </a:spcBef>
              <a:buClr>
                <a:srgbClr val="515255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Need not prevent, or severely/significantly  restrict a major life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activity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15255"/>
              </a:buClr>
              <a:buFont typeface="Arial"/>
              <a:buChar char="•"/>
            </a:pPr>
            <a:endParaRPr sz="25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515255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Individualized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assessment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515255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9900" marR="1450340" indent="-457200">
              <a:lnSpc>
                <a:spcPts val="3030"/>
              </a:lnSpc>
              <a:spcBef>
                <a:spcPts val="5"/>
              </a:spcBef>
              <a:buClr>
                <a:srgbClr val="515255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Without regard to ameliorative effects of  mitigating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measures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15255"/>
              </a:buClr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030"/>
              </a:lnSpc>
              <a:buClr>
                <a:srgbClr val="515255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May include an impairment that is episodic or in  remission if it would substantially limit a major life  activity when active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0F3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F074117A8694B85391B0E264D1667" ma:contentTypeVersion="13" ma:contentTypeDescription="Create a new document." ma:contentTypeScope="" ma:versionID="f386d1f5ca236ac1419b756dfefb6893">
  <xsd:schema xmlns:xsd="http://www.w3.org/2001/XMLSchema" xmlns:xs="http://www.w3.org/2001/XMLSchema" xmlns:p="http://schemas.microsoft.com/office/2006/metadata/properties" xmlns:ns3="391312df-2056-43ff-b360-391dbee43191" xmlns:ns4="b2667b79-5c05-42ce-860c-ea30ce3ce5d2" targetNamespace="http://schemas.microsoft.com/office/2006/metadata/properties" ma:root="true" ma:fieldsID="c8f50594f1cb5f6093cd7e1261689d5d" ns3:_="" ns4:_="">
    <xsd:import namespace="391312df-2056-43ff-b360-391dbee43191"/>
    <xsd:import namespace="b2667b79-5c05-42ce-860c-ea30ce3ce5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312df-2056-43ff-b360-391dbee431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67b79-5c05-42ce-860c-ea30ce3ce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C36FE4-86EB-4368-9BAD-FD5A3F50D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312df-2056-43ff-b360-391dbee43191"/>
    <ds:schemaRef ds:uri="b2667b79-5c05-42ce-860c-ea30ce3ce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6A1181-3191-4725-8B1C-05E417AB9F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8B216C-66A7-4A81-959C-F74F57F5A5B3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391312df-2056-43ff-b360-391dbee43191"/>
    <ds:schemaRef ds:uri="http://schemas.microsoft.com/office/infopath/2007/PartnerControls"/>
    <ds:schemaRef ds:uri="b2667b79-5c05-42ce-860c-ea30ce3ce5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1342</Words>
  <Application>Microsoft Office PowerPoint</Application>
  <PresentationFormat>On-screen Show (4:3)</PresentationFormat>
  <Paragraphs>205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Lucida Sans Unicode</vt:lpstr>
      <vt:lpstr>Times New Roman</vt:lpstr>
      <vt:lpstr>Verdana</vt:lpstr>
      <vt:lpstr>Wingdings</vt:lpstr>
      <vt:lpstr>Office Theme</vt:lpstr>
      <vt:lpstr>MODIFICATIONS TO ACCOMMODATE  INDIVIDUALS WITH DISABILITIES IN  COMMUNITY MEALS PROGRAMS</vt:lpstr>
      <vt:lpstr>Agenda</vt:lpstr>
      <vt:lpstr>Civil Rights Program Authorities</vt:lpstr>
      <vt:lpstr>Civil Rights Program Authorities (cont’d)</vt:lpstr>
      <vt:lpstr>Disability Law</vt:lpstr>
      <vt:lpstr>Coverage of All Operations</vt:lpstr>
      <vt:lpstr>ADA Amendments Act of 2008</vt:lpstr>
      <vt:lpstr>Disability Definition</vt:lpstr>
      <vt:lpstr>Clarified Definition of Disability Revised “Substantially Limits”</vt:lpstr>
      <vt:lpstr>Clarified Definition of Disability</vt:lpstr>
      <vt:lpstr>Types of Disability Discrimination</vt:lpstr>
      <vt:lpstr>Guidance:</vt:lpstr>
      <vt:lpstr>Reasonable Modifications</vt:lpstr>
      <vt:lpstr>Reasonable Modifications cont.</vt:lpstr>
      <vt:lpstr>Reasonable Modifications: Key Considerations</vt:lpstr>
      <vt:lpstr>Fundamental Alteration</vt:lpstr>
      <vt:lpstr>Food Allergies</vt:lpstr>
      <vt:lpstr>Food Allergies:  Key Considerations</vt:lpstr>
      <vt:lpstr>Program Accessibility</vt:lpstr>
      <vt:lpstr>Integrated Environment</vt:lpstr>
      <vt:lpstr>Medical Statement Requirements</vt:lpstr>
      <vt:lpstr>Example: Medical Statement Supporting  Modification to Accommodate a Food Allergy   Three essential  components:</vt:lpstr>
      <vt:lpstr>Implementation &amp; Compliance</vt:lpstr>
      <vt:lpstr>Procedural Safeguards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Training: Review of FNS Instruction 113-1</dc:title>
  <dc:subject>Civil Rights Training: Review of FNS Instruction 113-1</dc:subject>
  <dc:creator>USDA</dc:creator>
  <cp:keywords>Civil Rights Training: Review of FNS Instruction 113-1</cp:keywords>
  <cp:lastModifiedBy>Eliza O'Donnell</cp:lastModifiedBy>
  <cp:revision>4</cp:revision>
  <dcterms:created xsi:type="dcterms:W3CDTF">2021-09-28T12:22:04Z</dcterms:created>
  <dcterms:modified xsi:type="dcterms:W3CDTF">2023-03-02T16:50:36Z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2021-04-19T00:00:00Z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2021-09-28T00:00:00Z</vt:filetime>
  </property>
  <property fmtid="{D5CDD505-2E9C-101B-9397-08002B2CF9AE}" pid="5" name="ContentTypeId">
    <vt:lpwstr>0x010100F38F074117A8694B85391B0E264D1667</vt:lpwstr>
  </property>
</Properties>
</file>