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6"/>
  </p:notesMasterIdLst>
  <p:sldIdLst>
    <p:sldId id="256" r:id="rId2"/>
    <p:sldId id="257" r:id="rId3"/>
    <p:sldId id="258" r:id="rId4"/>
    <p:sldId id="269" r:id="rId5"/>
    <p:sldId id="293" r:id="rId6"/>
    <p:sldId id="300" r:id="rId7"/>
    <p:sldId id="295" r:id="rId8"/>
    <p:sldId id="270" r:id="rId9"/>
    <p:sldId id="297" r:id="rId10"/>
    <p:sldId id="288" r:id="rId11"/>
    <p:sldId id="273" r:id="rId12"/>
    <p:sldId id="299" r:id="rId13"/>
    <p:sldId id="296" r:id="rId14"/>
    <p:sldId id="29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63754" autoAdjust="0"/>
  </p:normalViewPr>
  <p:slideViewPr>
    <p:cSldViewPr>
      <p:cViewPr varScale="1">
        <p:scale>
          <a:sx n="56" d="100"/>
          <a:sy n="56" d="100"/>
        </p:scale>
        <p:origin x="84" y="5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02" d="100"/>
          <a:sy n="102" d="100"/>
        </p:scale>
        <p:origin x="-291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95A99B-AA18-4B9A-86BF-65A99530869A}" type="datetimeFigureOut">
              <a:rPr lang="en-US" smtClean="0"/>
              <a:t>10/12/2017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13BBA7-4B09-4701-9EDD-9D79A70F26B7}" type="slidenum">
              <a:rPr lang="en-US" smtClean="0"/>
              <a:t>‹#›</a:t>
            </a:fld>
            <a:endParaRPr lang="en-US"/>
          </a:p>
        </p:txBody>
      </p:sp>
    </p:spTree>
    <p:extLst>
      <p:ext uri="{BB962C8B-B14F-4D97-AF65-F5344CB8AC3E}">
        <p14:creationId xmlns:p14="http://schemas.microsoft.com/office/powerpoint/2010/main" val="1025036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1</a:t>
            </a:fld>
            <a:endParaRPr lang="en-US"/>
          </a:p>
        </p:txBody>
      </p:sp>
    </p:spTree>
    <p:extLst>
      <p:ext uri="{BB962C8B-B14F-4D97-AF65-F5344CB8AC3E}">
        <p14:creationId xmlns:p14="http://schemas.microsoft.com/office/powerpoint/2010/main" val="2605747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a:t>
            </a:r>
            <a:r>
              <a:rPr lang="en-US" baseline="0" dirty="0"/>
              <a:t> are good examples of breakfast signage.</a:t>
            </a:r>
          </a:p>
          <a:p>
            <a:endParaRPr lang="en-US" baseline="0" dirty="0"/>
          </a:p>
          <a:p>
            <a:r>
              <a:rPr lang="en-US" baseline="0" dirty="0"/>
              <a:t>Signage was provided by the following school: Mary Queen of Heaven School.</a:t>
            </a:r>
          </a:p>
        </p:txBody>
      </p:sp>
      <p:sp>
        <p:nvSpPr>
          <p:cNvPr id="4" name="Slide Number Placeholder 3"/>
          <p:cNvSpPr>
            <a:spLocks noGrp="1"/>
          </p:cNvSpPr>
          <p:nvPr>
            <p:ph type="sldNum" sz="quarter" idx="10"/>
          </p:nvPr>
        </p:nvSpPr>
        <p:spPr/>
        <p:txBody>
          <a:bodyPr/>
          <a:lstStyle/>
          <a:p>
            <a:fld id="{5913BBA7-4B09-4701-9EDD-9D79A70F26B7}" type="slidenum">
              <a:rPr lang="en-US" smtClean="0"/>
              <a:t>10</a:t>
            </a:fld>
            <a:endParaRPr lang="en-US"/>
          </a:p>
        </p:txBody>
      </p:sp>
    </p:spTree>
    <p:extLst>
      <p:ext uri="{BB962C8B-B14F-4D97-AF65-F5344CB8AC3E}">
        <p14:creationId xmlns:p14="http://schemas.microsoft.com/office/powerpoint/2010/main" val="526107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good examples</a:t>
            </a:r>
            <a:r>
              <a:rPr lang="en-US" baseline="0" dirty="0"/>
              <a:t> of lunch signage shown above.</a:t>
            </a:r>
          </a:p>
          <a:p>
            <a:endParaRPr lang="en-US" baseline="0" dirty="0"/>
          </a:p>
          <a:p>
            <a:r>
              <a:rPr lang="en-US" baseline="0" dirty="0"/>
              <a:t>Signage was provided by the following schools (left to right) Gans Yisroel, Frontier CSD, Mary Queen of Heaven School.</a:t>
            </a:r>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11</a:t>
            </a:fld>
            <a:endParaRPr lang="en-US"/>
          </a:p>
        </p:txBody>
      </p:sp>
    </p:spTree>
    <p:extLst>
      <p:ext uri="{BB962C8B-B14F-4D97-AF65-F5344CB8AC3E}">
        <p14:creationId xmlns:p14="http://schemas.microsoft.com/office/powerpoint/2010/main" val="1178585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This signage was provided by the following schools (top to bottom):  </a:t>
            </a:r>
            <a:r>
              <a:rPr lang="en-US" baseline="0" dirty="0" err="1"/>
              <a:t>Onteora</a:t>
            </a:r>
            <a:r>
              <a:rPr lang="en-US" baseline="0" dirty="0"/>
              <a:t> CSD, </a:t>
            </a:r>
            <a:r>
              <a:rPr lang="en-US" dirty="0"/>
              <a:t>Pine Plains CSD</a:t>
            </a:r>
          </a:p>
        </p:txBody>
      </p:sp>
      <p:sp>
        <p:nvSpPr>
          <p:cNvPr id="4" name="Slide Number Placeholder 3"/>
          <p:cNvSpPr>
            <a:spLocks noGrp="1"/>
          </p:cNvSpPr>
          <p:nvPr>
            <p:ph type="sldNum" sz="quarter" idx="10"/>
          </p:nvPr>
        </p:nvSpPr>
        <p:spPr/>
        <p:txBody>
          <a:bodyPr/>
          <a:lstStyle/>
          <a:p>
            <a:fld id="{5913BBA7-4B09-4701-9EDD-9D79A70F26B7}" type="slidenum">
              <a:rPr lang="en-US" smtClean="0"/>
              <a:t>12</a:t>
            </a:fld>
            <a:endParaRPr lang="en-US"/>
          </a:p>
        </p:txBody>
      </p:sp>
    </p:spTree>
    <p:extLst>
      <p:ext uri="{BB962C8B-B14F-4D97-AF65-F5344CB8AC3E}">
        <p14:creationId xmlns:p14="http://schemas.microsoft.com/office/powerpoint/2010/main" val="148099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a:t>
            </a:r>
            <a:r>
              <a:rPr lang="en-US" baseline="0" dirty="0"/>
              <a:t> reminders to maintain a successful program include:</a:t>
            </a:r>
          </a:p>
          <a:p>
            <a:endParaRPr lang="en-US" baseline="0" dirty="0"/>
          </a:p>
          <a:p>
            <a:r>
              <a:rPr lang="en-US" baseline="0" dirty="0"/>
              <a:t>Remember to display ALL menu choices by ALL service lines.</a:t>
            </a:r>
          </a:p>
          <a:p>
            <a:r>
              <a:rPr lang="en-US" baseline="0" dirty="0"/>
              <a:t>All students, no matter what service line they enter need to be aware of all options.</a:t>
            </a:r>
          </a:p>
          <a:p>
            <a:endParaRPr lang="en-US" baseline="0" dirty="0"/>
          </a:p>
          <a:p>
            <a:r>
              <a:rPr lang="en-US" baseline="0" dirty="0"/>
              <a:t>SED has many resources available to SFA’s FREE of Charge, see Child Nutrition Knowledge Center for details.</a:t>
            </a:r>
          </a:p>
          <a:p>
            <a:endParaRPr lang="en-US" baseline="0" dirty="0"/>
          </a:p>
          <a:p>
            <a:r>
              <a:rPr lang="en-US" baseline="0" dirty="0"/>
              <a:t>Remember to switch signage between breakfast and lunch, to be sure students are aware of their options.</a:t>
            </a:r>
          </a:p>
          <a:p>
            <a:endParaRPr lang="en-US" baseline="0" dirty="0"/>
          </a:p>
          <a:p>
            <a:r>
              <a:rPr lang="en-US" baseline="0" dirty="0"/>
              <a:t>If there are menu items offered daily, you can display permanent signage to save time and energy.</a:t>
            </a:r>
          </a:p>
          <a:p>
            <a:endParaRPr lang="en-US" baseline="0" dirty="0"/>
          </a:p>
          <a:p>
            <a:r>
              <a:rPr lang="en-US" baseline="0" dirty="0"/>
              <a:t>If different age groups may select different quantities of an any particular item, be sure to display this with adequate signage.</a:t>
            </a:r>
          </a:p>
          <a:p>
            <a:endParaRPr lang="en-US" baseline="0" dirty="0"/>
          </a:p>
          <a:p>
            <a:r>
              <a:rPr lang="en-US" baseline="0" dirty="0"/>
              <a:t>Be sure to display signage indicating that 3 out of 4 items must be chosen and 3 out of 5 components at lunch much be chosen to make a reimbursable meal.</a:t>
            </a:r>
          </a:p>
          <a:p>
            <a:r>
              <a:rPr lang="en-US" baseline="0" dirty="0"/>
              <a:t>Signage must be displayed </a:t>
            </a:r>
            <a:r>
              <a:rPr lang="en-US" baseline="0"/>
              <a:t>indicating a </a:t>
            </a:r>
            <a:r>
              <a:rPr lang="en-US" baseline="0" dirty="0"/>
              <a:t>reimbursable meal must include a ½ cup of fruit or vegetable.</a:t>
            </a:r>
          </a:p>
          <a:p>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13</a:t>
            </a:fld>
            <a:endParaRPr lang="en-US"/>
          </a:p>
        </p:txBody>
      </p:sp>
    </p:spTree>
    <p:extLst>
      <p:ext uri="{BB962C8B-B14F-4D97-AF65-F5344CB8AC3E}">
        <p14:creationId xmlns:p14="http://schemas.microsoft.com/office/powerpoint/2010/main" val="22471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contact your Child</a:t>
            </a:r>
            <a:r>
              <a:rPr lang="en-US" baseline="0" dirty="0"/>
              <a:t> Nutrition representative or email the training team. Thank you.</a:t>
            </a:r>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14</a:t>
            </a:fld>
            <a:endParaRPr lang="en-US"/>
          </a:p>
        </p:txBody>
      </p:sp>
    </p:spTree>
    <p:extLst>
      <p:ext uri="{BB962C8B-B14F-4D97-AF65-F5344CB8AC3E}">
        <p14:creationId xmlns:p14="http://schemas.microsoft.com/office/powerpoint/2010/main" val="384016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Students, servers and cashiers must be able to identify what constitutes a reimbursable meal.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Federal regulations require that all School Food Authorities(SFAs) must identify the food components of the reimbursable meal at or near the beginning of the serving line. </a:t>
            </a:r>
          </a:p>
          <a:p>
            <a:endParaRPr lang="en-US" sz="1200" b="0" i="0" u="none" strike="noStrike" kern="1200" baseline="0" dirty="0">
              <a:solidFill>
                <a:schemeClr val="tx1"/>
              </a:solidFill>
              <a:latin typeface="+mn-lt"/>
              <a:ea typeface="+mn-ea"/>
              <a:cs typeface="+mn-cs"/>
            </a:endParaRPr>
          </a:p>
          <a:p>
            <a:pPr marL="0" marR="0">
              <a:spcBef>
                <a:spcPts val="0"/>
              </a:spcBef>
              <a:spcAft>
                <a:spcPts val="0"/>
              </a:spcAft>
            </a:pPr>
            <a:r>
              <a:rPr lang="en-US" sz="1200" dirty="0">
                <a:effectLst/>
                <a:latin typeface="Times New Roman"/>
                <a:ea typeface="Calibri"/>
                <a:cs typeface="Times New Roman"/>
              </a:rPr>
              <a:t>Identifying the components of the reimbursable meal</a:t>
            </a:r>
            <a:r>
              <a:rPr lang="en-US" sz="1200" baseline="0" dirty="0">
                <a:effectLst/>
                <a:latin typeface="Times New Roman"/>
                <a:ea typeface="Calibri"/>
                <a:cs typeface="Times New Roman"/>
              </a:rPr>
              <a:t> </a:t>
            </a:r>
            <a:r>
              <a:rPr lang="en-US" sz="1200" dirty="0">
                <a:effectLst/>
                <a:latin typeface="Times New Roman"/>
                <a:ea typeface="Calibri"/>
                <a:cs typeface="Times New Roman"/>
              </a:rPr>
              <a:t>reinforces nutrition education</a:t>
            </a:r>
            <a:r>
              <a:rPr lang="en-US" sz="1200" baseline="0" dirty="0">
                <a:effectLst/>
                <a:latin typeface="Times New Roman"/>
                <a:ea typeface="Calibri"/>
                <a:cs typeface="Times New Roman"/>
              </a:rPr>
              <a:t> </a:t>
            </a:r>
            <a:r>
              <a:rPr lang="en-US" sz="1200" dirty="0">
                <a:effectLst/>
                <a:latin typeface="Times New Roman"/>
                <a:ea typeface="Calibri"/>
                <a:cs typeface="Times New Roman"/>
              </a:rPr>
              <a:t>messages that emphasize selecting</a:t>
            </a:r>
            <a:r>
              <a:rPr lang="en-US" sz="1200" baseline="0" dirty="0">
                <a:effectLst/>
                <a:latin typeface="Times New Roman"/>
                <a:ea typeface="Calibri"/>
                <a:cs typeface="Times New Roman"/>
              </a:rPr>
              <a:t> </a:t>
            </a:r>
            <a:r>
              <a:rPr lang="en-US" sz="1200" dirty="0">
                <a:effectLst/>
                <a:latin typeface="Times New Roman"/>
                <a:ea typeface="Calibri"/>
                <a:cs typeface="Times New Roman"/>
              </a:rPr>
              <a:t>healthy choices for a balanced meal.</a:t>
            </a:r>
          </a:p>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SFAs have the discretion to determine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best way to present this information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 the serving line. </a:t>
            </a:r>
          </a:p>
          <a:p>
            <a:endParaRPr lang="en-US"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913BBA7-4B09-4701-9EDD-9D79A70F26B7}" type="slidenum">
              <a:rPr lang="en-US" smtClean="0"/>
              <a:t>2</a:t>
            </a:fld>
            <a:endParaRPr lang="en-US"/>
          </a:p>
        </p:txBody>
      </p:sp>
    </p:spTree>
    <p:extLst>
      <p:ext uri="{BB962C8B-B14F-4D97-AF65-F5344CB8AC3E}">
        <p14:creationId xmlns:p14="http://schemas.microsoft.com/office/powerpoint/2010/main" val="52368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Signage should provide clear information about allowable choices for breakfast and lunch. This will help students easily build a reimbursable meal and is especially important to avoid problems at the point of service.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good practice is to provide sample meal displays at or near the beginning of the service line.  This will help students visualize reimbursable meals and also advertise the daily meal.  </a:t>
            </a:r>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3</a:t>
            </a:fld>
            <a:endParaRPr lang="en-US"/>
          </a:p>
        </p:txBody>
      </p:sp>
    </p:spTree>
    <p:extLst>
      <p:ext uri="{BB962C8B-B14F-4D97-AF65-F5344CB8AC3E}">
        <p14:creationId xmlns:p14="http://schemas.microsoft.com/office/powerpoint/2010/main" val="2144171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Signage</a:t>
            </a:r>
            <a:r>
              <a:rPr lang="en-US" baseline="0" dirty="0"/>
              <a:t> must clearly state that a reimbursable meal must include 3 out of the 4 items at breakfast and at least 3 out of the 5 components at lunch.  </a:t>
            </a:r>
          </a:p>
          <a:p>
            <a:endParaRPr lang="en-US" baseline="0" dirty="0"/>
          </a:p>
          <a:p>
            <a:r>
              <a:rPr lang="en-US" dirty="0"/>
              <a:t>Signage must also clearly state that a</a:t>
            </a:r>
            <a:r>
              <a:rPr lang="en-US" baseline="0" dirty="0"/>
              <a:t> reimbursable meal must include at least ½ cup fruit and/or vegetable at lunch and breakfast. </a:t>
            </a:r>
          </a:p>
          <a:p>
            <a:endParaRPr lang="en-US" baseline="0" dirty="0"/>
          </a:p>
          <a:p>
            <a:r>
              <a:rPr lang="en-US" baseline="0" dirty="0"/>
              <a:t>Signage must make allowable choices clear to students.  For example, if</a:t>
            </a:r>
            <a:r>
              <a:rPr lang="en-US" dirty="0"/>
              <a:t> fruits are portioned</a:t>
            </a:r>
            <a:r>
              <a:rPr lang="en-US" baseline="0" dirty="0"/>
              <a:t> in ½ cup sizes at a high school, the signage must state students may select 2 in order to meet the food based menu requirements of 1 cup for the 9-12 age/grade group.</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55545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signage</a:t>
            </a:r>
            <a:r>
              <a:rPr lang="en-US" baseline="0" dirty="0"/>
              <a:t> tools and resources available free of charge on the Child Nutrition Knowledge Center.</a:t>
            </a:r>
          </a:p>
          <a:p>
            <a:endParaRPr lang="en-US" baseline="0" dirty="0"/>
          </a:p>
          <a:p>
            <a:r>
              <a:rPr lang="en-US" baseline="0" dirty="0"/>
              <a:t>Locate the resource order form under the Forms tab on the Child Nutrition Knowledge Center to request posters, static clings, and other items available.</a:t>
            </a:r>
          </a:p>
          <a:p>
            <a:r>
              <a:rPr lang="en-US" baseline="0" dirty="0"/>
              <a:t> </a:t>
            </a:r>
          </a:p>
        </p:txBody>
      </p:sp>
      <p:sp>
        <p:nvSpPr>
          <p:cNvPr id="4" name="Slide Number Placeholder 3"/>
          <p:cNvSpPr>
            <a:spLocks noGrp="1"/>
          </p:cNvSpPr>
          <p:nvPr>
            <p:ph type="sldNum" sz="quarter" idx="10"/>
          </p:nvPr>
        </p:nvSpPr>
        <p:spPr/>
        <p:txBody>
          <a:bodyPr/>
          <a:lstStyle/>
          <a:p>
            <a:fld id="{5913BBA7-4B09-4701-9EDD-9D79A70F26B7}" type="slidenum">
              <a:rPr lang="en-US" smtClean="0"/>
              <a:t>5</a:t>
            </a:fld>
            <a:endParaRPr lang="en-US"/>
          </a:p>
        </p:txBody>
      </p:sp>
    </p:spTree>
    <p:extLst>
      <p:ext uri="{BB962C8B-B14F-4D97-AF65-F5344CB8AC3E}">
        <p14:creationId xmlns:p14="http://schemas.microsoft.com/office/powerpoint/2010/main" val="2857775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a:t>
            </a:r>
            <a:r>
              <a:rPr lang="en-US" baseline="0" dirty="0"/>
              <a:t> example of signage available on the Child Nutrition Knowledge Center that can be utilized to advertise the daily menu, identify the meal components, and specify the choices a student must make to build a reimbursable meal.</a:t>
            </a:r>
          </a:p>
          <a:p>
            <a:endParaRPr lang="en-US" baseline="0" dirty="0"/>
          </a:p>
          <a:p>
            <a:r>
              <a:rPr lang="en-US" baseline="0" dirty="0"/>
              <a:t>Posters </a:t>
            </a:r>
            <a:r>
              <a:rPr lang="en-US" dirty="0"/>
              <a:t>can be laminated so</a:t>
            </a:r>
            <a:r>
              <a:rPr lang="en-US" baseline="0" dirty="0"/>
              <a:t> dry erase markers can be used to change your menu</a:t>
            </a:r>
            <a:r>
              <a:rPr lang="en-US" dirty="0"/>
              <a:t> choices daily</a:t>
            </a:r>
            <a:r>
              <a:rPr lang="en-US" baseline="0" dirty="0"/>
              <a:t>.  Tripods are also available to display signage.</a:t>
            </a:r>
          </a:p>
          <a:p>
            <a:endParaRPr lang="en-US" baseline="0" dirty="0"/>
          </a:p>
          <a:p>
            <a:r>
              <a:rPr lang="en-US" baseline="0" dirty="0"/>
              <a:t>Be sure to include ALL menu meal options on signage not just the daily entrée.  If you have several entrees offered daily, post your signage in a permanent location to save time and energy.  </a:t>
            </a:r>
          </a:p>
          <a:p>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6</a:t>
            </a:fld>
            <a:endParaRPr lang="en-US"/>
          </a:p>
        </p:txBody>
      </p:sp>
    </p:spTree>
    <p:extLst>
      <p:ext uri="{BB962C8B-B14F-4D97-AF65-F5344CB8AC3E}">
        <p14:creationId xmlns:p14="http://schemas.microsoft.com/office/powerpoint/2010/main" val="605450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good</a:t>
            </a:r>
            <a:r>
              <a:rPr lang="en-US" baseline="0" dirty="0"/>
              <a:t> example of signage for breakfast.</a:t>
            </a:r>
          </a:p>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kumimoji="0" lang="en-US" sz="1200" b="0" i="0" u="none" strike="noStrike" kern="1200" cap="none" spc="0" normalizeH="0" baseline="0" noProof="0" dirty="0">
                <a:ln>
                  <a:noFill/>
                </a:ln>
                <a:solidFill>
                  <a:prstClr val="black"/>
                </a:solidFill>
                <a:effectLst/>
                <a:uLnTx/>
                <a:uFillTx/>
                <a:latin typeface="+mn-lt"/>
                <a:ea typeface="+mn-ea"/>
                <a:cs typeface="+mn-cs"/>
              </a:rPr>
              <a:t>The menu should be very clear and explain the choices. </a:t>
            </a:r>
          </a:p>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kumimoji="0" lang="en-US" sz="1200" b="0" i="0" u="none" strike="noStrike" kern="1200" cap="none" spc="0" normalizeH="0" baseline="0" noProof="0" dirty="0">
                <a:ln>
                  <a:noFill/>
                </a:ln>
                <a:solidFill>
                  <a:prstClr val="black"/>
                </a:solidFill>
                <a:effectLst/>
                <a:uLnTx/>
                <a:uFillTx/>
                <a:latin typeface="+mn-lt"/>
                <a:ea typeface="+mn-ea"/>
                <a:cs typeface="+mn-cs"/>
              </a:rPr>
              <a:t>For example, 1 cup of fruit must be offered to all grades at breakfast.  You can offer ½ cup portions of applesauce but on the sign tells students they can take 2 portions of fruit to meet the daily 1 cup minimum requirement. </a:t>
            </a:r>
          </a:p>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kumimoji="0" lang="en-US" sz="1200" b="0" i="0" u="none" strike="noStrike" kern="1200" cap="none" spc="0" normalizeH="0" baseline="0" noProof="0" dirty="0">
                <a:ln>
                  <a:noFill/>
                </a:ln>
                <a:solidFill>
                  <a:prstClr val="black"/>
                </a:solidFill>
                <a:effectLst/>
                <a:uLnTx/>
                <a:uFillTx/>
                <a:latin typeface="+mn-lt"/>
                <a:ea typeface="+mn-ea"/>
                <a:cs typeface="+mn-cs"/>
              </a:rPr>
              <a:t>You also want to make sure that students know what options go together. For example, students can take scrambled eggs and an English muffin or two cereals along with the fruit and milk choices.  </a:t>
            </a:r>
          </a:p>
        </p:txBody>
      </p:sp>
      <p:sp>
        <p:nvSpPr>
          <p:cNvPr id="4" name="Slide Number Placeholder 3"/>
          <p:cNvSpPr>
            <a:spLocks noGrp="1"/>
          </p:cNvSpPr>
          <p:nvPr>
            <p:ph type="sldNum" sz="quarter" idx="10"/>
          </p:nvPr>
        </p:nvSpPr>
        <p:spPr/>
        <p:txBody>
          <a:bodyPr/>
          <a:lstStyle/>
          <a:p>
            <a:fld id="{5913BBA7-4B09-4701-9EDD-9D79A70F26B7}" type="slidenum">
              <a:rPr lang="en-US" smtClean="0"/>
              <a:t>7</a:t>
            </a:fld>
            <a:endParaRPr lang="en-US"/>
          </a:p>
        </p:txBody>
      </p:sp>
    </p:spTree>
    <p:extLst>
      <p:ext uri="{BB962C8B-B14F-4D97-AF65-F5344CB8AC3E}">
        <p14:creationId xmlns:p14="http://schemas.microsoft.com/office/powerpoint/2010/main" val="446376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43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Here is an example of good signage for lunch.</a:t>
            </a:r>
          </a:p>
          <a:p>
            <a:pPr marL="0" marR="0" lvl="0" indent="0" algn="l" defTabSz="924439"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2443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Offer Versus Serve is implemented, the signage must also show that 3 of the 5 components are required for a reimbursable meal and that one of those 3 components must be a ½ cup of fruit or vegetable.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SFAs should make sure all information is clearly displayed on a sign.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Failure to implement clear signage can lead to findings on an Administrative Review.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8</a:t>
            </a:fld>
            <a:endParaRPr lang="en-US"/>
          </a:p>
        </p:txBody>
      </p:sp>
    </p:spTree>
    <p:extLst>
      <p:ext uri="{BB962C8B-B14F-4D97-AF65-F5344CB8AC3E}">
        <p14:creationId xmlns:p14="http://schemas.microsoft.com/office/powerpoint/2010/main" val="1274545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SFAs that have menu options offered daily</a:t>
            </a:r>
            <a:r>
              <a:rPr lang="en-US" baseline="0" dirty="0"/>
              <a:t> may want to consider posting permanent signage </a:t>
            </a:r>
            <a:r>
              <a:rPr lang="en-US" dirty="0"/>
              <a:t>near the beginning</a:t>
            </a:r>
            <a:r>
              <a:rPr lang="en-US" baseline="0" dirty="0"/>
              <a:t> of the service lines to save time and energy.</a:t>
            </a:r>
          </a:p>
          <a:p>
            <a:endParaRPr lang="en-US" baseline="0" dirty="0"/>
          </a:p>
          <a:p>
            <a:r>
              <a:rPr lang="en-US" baseline="0" dirty="0"/>
              <a:t>Again be sure when implementing Offer vs. Serve,  students and staff are aware that students must choose 3 out of 4 items at breakfast, and, 3 out of 5 components at lunch.  Add a reminder that a ½ cup fruit or vegetable at both breakfast and lunch must be selected in order for the meal to be considered reimbursable.  </a:t>
            </a:r>
          </a:p>
          <a:p>
            <a:endParaRPr lang="en-US" baseline="0" dirty="0"/>
          </a:p>
          <a:p>
            <a:r>
              <a:rPr lang="en-US" baseline="0" dirty="0"/>
              <a:t>If we find incomplete meals are being offered, it will result in fiscal sanctions.</a:t>
            </a:r>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9</a:t>
            </a:fld>
            <a:endParaRPr lang="en-US"/>
          </a:p>
        </p:txBody>
      </p:sp>
    </p:spTree>
    <p:extLst>
      <p:ext uri="{BB962C8B-B14F-4D97-AF65-F5344CB8AC3E}">
        <p14:creationId xmlns:p14="http://schemas.microsoft.com/office/powerpoint/2010/main" val="20210872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360883DB-32F7-42C7-9425-D73F1FFFCBE9}" type="datetimeFigureOut">
              <a:rPr lang="en-US" smtClean="0"/>
              <a:t>10/12/2017</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6D95518-796D-41ED-9F2C-877023A51630}"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0883DB-32F7-42C7-9425-D73F1FFFCBE9}"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95518-796D-41ED-9F2C-877023A51630}"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0883DB-32F7-42C7-9425-D73F1FFFCBE9}"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95518-796D-41ED-9F2C-877023A51630}"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0883DB-32F7-42C7-9425-D73F1FFFCBE9}"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95518-796D-41ED-9F2C-877023A51630}"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0883DB-32F7-42C7-9425-D73F1FFFCBE9}"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D95518-796D-41ED-9F2C-877023A5163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60883DB-32F7-42C7-9425-D73F1FFFCBE9}"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95518-796D-41ED-9F2C-877023A51630}"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0883DB-32F7-42C7-9425-D73F1FFFCBE9}" type="datetimeFigureOut">
              <a:rPr lang="en-US" smtClean="0"/>
              <a:t>10/12/2017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D95518-796D-41ED-9F2C-877023A51630}"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0883DB-32F7-42C7-9425-D73F1FFFCBE9}" type="datetimeFigureOut">
              <a:rPr lang="en-US" smtClean="0"/>
              <a:t>10/12/2017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D95518-796D-41ED-9F2C-877023A51630}"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883DB-32F7-42C7-9425-D73F1FFFCBE9}" type="datetimeFigureOut">
              <a:rPr lang="en-US" smtClean="0"/>
              <a:t>10/12/2017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D95518-796D-41ED-9F2C-877023A5163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0883DB-32F7-42C7-9425-D73F1FFFCBE9}"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95518-796D-41ED-9F2C-877023A5163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0883DB-32F7-42C7-9425-D73F1FFFCBE9}"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95518-796D-41ED-9F2C-877023A5163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360883DB-32F7-42C7-9425-D73F1FFFCBE9}" type="datetimeFigureOut">
              <a:rPr lang="en-US" smtClean="0"/>
              <a:t>10/12/2017</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56D95518-796D-41ED-9F2C-877023A5163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notesSlide" Target="../notesSlides/notesSlide12.xml"/><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7.emf"/><Relationship Id="rId5" Type="http://schemas.openxmlformats.org/officeDocument/2006/relationships/oleObject" Target="../embeddings/oleObject2.bin"/><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CNTRAINING@NYSED.GOV"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2965" y="228600"/>
            <a:ext cx="6777318" cy="1731982"/>
          </a:xfrm>
        </p:spPr>
        <p:txBody>
          <a:bodyPr/>
          <a:lstStyle/>
          <a:p>
            <a:r>
              <a:rPr lang="en-US" dirty="0"/>
              <a:t>Signage</a:t>
            </a:r>
          </a:p>
        </p:txBody>
      </p:sp>
      <p:pic>
        <p:nvPicPr>
          <p:cNvPr id="4" name="Picture 3" descr=" ">
            <a:extLst>
              <a:ext uri="{FF2B5EF4-FFF2-40B4-BE49-F238E27FC236}">
                <a16:creationId xmlns:a16="http://schemas.microsoft.com/office/drawing/2014/main" id="{FC648709-A734-455A-A4E3-C91A49F1AAB3}"/>
              </a:ext>
            </a:extLst>
          </p:cNvPr>
          <p:cNvPicPr>
            <a:picLocks noChangeAspect="1"/>
          </p:cNvPicPr>
          <p:nvPr/>
        </p:nvPicPr>
        <p:blipFill>
          <a:blip r:embed="rId3"/>
          <a:stretch>
            <a:fillRect/>
          </a:stretch>
        </p:blipFill>
        <p:spPr>
          <a:xfrm>
            <a:off x="2895600" y="3733800"/>
            <a:ext cx="3252649" cy="2651760"/>
          </a:xfrm>
          <a:prstGeom prst="rect">
            <a:avLst/>
          </a:prstGeom>
        </p:spPr>
      </p:pic>
    </p:spTree>
    <p:extLst>
      <p:ext uri="{BB962C8B-B14F-4D97-AF65-F5344CB8AC3E}">
        <p14:creationId xmlns:p14="http://schemas.microsoft.com/office/powerpoint/2010/main" val="1955169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0"/>
            <a:ext cx="7756263" cy="1624406"/>
          </a:xfrm>
        </p:spPr>
        <p:txBody>
          <a:bodyPr/>
          <a:lstStyle/>
          <a:p>
            <a:br>
              <a:rPr lang="en-US" dirty="0"/>
            </a:br>
            <a:r>
              <a:rPr lang="en-US" sz="4400" dirty="0"/>
              <a:t>Breakfast Signage Examples</a:t>
            </a:r>
            <a:br>
              <a:rPr lang="en-US" sz="4400" dirty="0"/>
            </a:br>
            <a:endParaRPr lang="en-US" sz="4400" dirty="0"/>
          </a:p>
        </p:txBody>
      </p:sp>
      <p:pic>
        <p:nvPicPr>
          <p:cNvPr id="5" name="Picture 2" descr="Breakfast menu: for a complete breakfast, you must take at least 3 items and at least 1 item must be a fruit/juice!&#10;grains pick up to 2: assorted cereal, yogurt, pop tart, graham crackers, pancakes (counts as 2)&#10;fruits must pick 1: assorted fruit and juice&#10;dairy - milk pick up to 1: 1% milk and skim milk"/>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12" t="10188" r="13583" b="13401"/>
          <a:stretch/>
        </p:blipFill>
        <p:spPr bwMode="auto">
          <a:xfrm>
            <a:off x="2823165" y="2286000"/>
            <a:ext cx="3486911" cy="4023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50713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Lunch Signage Examples</a:t>
            </a:r>
          </a:p>
        </p:txBody>
      </p:sp>
      <p:pic>
        <p:nvPicPr>
          <p:cNvPr id="10243" name="Picture 3" descr="what makes a lunch? select 3-5 different components; each color dot represents a meal component: purple protein; orange grain; red fruit; green vegetable and blue milk"/>
          <p:cNvPicPr>
            <a:picLocks noGrp="1" noChangeAspect="1" noChangeArrowheads="1"/>
          </p:cNvPicPr>
          <p:nvPr>
            <p:ph sz="quarter" idx="14"/>
          </p:nvPr>
        </p:nvPicPr>
        <p:blipFill rotWithShape="1">
          <a:blip r:embed="rId3" cstate="print">
            <a:extLst>
              <a:ext uri="{28A0092B-C50C-407E-A947-70E740481C1C}">
                <a14:useLocalDpi xmlns:a14="http://schemas.microsoft.com/office/drawing/2010/main" val="0"/>
              </a:ext>
            </a:extLst>
          </a:blip>
          <a:srcRect l="5602" t="5233" r="6568" b="5233"/>
          <a:stretch/>
        </p:blipFill>
        <p:spPr bwMode="auto">
          <a:xfrm>
            <a:off x="6172200" y="2289808"/>
            <a:ext cx="2689414" cy="2857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2" descr=" example of signage"/>
          <p:cNvPicPr>
            <a:picLocks noGrp="1" noChangeAspect="1" noChangeArrowheads="1"/>
          </p:cNvPicPr>
          <p:nvPr>
            <p:ph idx="4294967295"/>
          </p:nvPr>
        </p:nvPicPr>
        <p:blipFill rotWithShape="1">
          <a:blip r:embed="rId4" cstate="print">
            <a:extLst>
              <a:ext uri="{28A0092B-C50C-407E-A947-70E740481C1C}">
                <a14:useLocalDpi xmlns:a14="http://schemas.microsoft.com/office/drawing/2010/main" val="0"/>
              </a:ext>
            </a:extLst>
          </a:blip>
          <a:srcRect l="-36" t="3864" r="5748" b="-1"/>
          <a:stretch/>
        </p:blipFill>
        <p:spPr bwMode="auto">
          <a:xfrm>
            <a:off x="3254202" y="3737611"/>
            <a:ext cx="2666658"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Content Placeholder 5" descr="example of todays menu"/>
          <p:cNvPicPr>
            <a:picLocks noGrp="1" noChangeAspect="1"/>
          </p:cNvPicPr>
          <p:nvPr>
            <p:ph sz="quarter" idx="13"/>
          </p:nvPr>
        </p:nvPicPr>
        <p:blipFill rotWithShape="1">
          <a:blip r:embed="rId5" cstate="print">
            <a:extLst>
              <a:ext uri="{28A0092B-C50C-407E-A947-70E740481C1C}">
                <a14:useLocalDpi xmlns:a14="http://schemas.microsoft.com/office/drawing/2010/main" val="0"/>
              </a:ext>
            </a:extLst>
          </a:blip>
          <a:srcRect l="28125" t="313"/>
          <a:stretch/>
        </p:blipFill>
        <p:spPr>
          <a:xfrm rot="5400000">
            <a:off x="282230" y="2236178"/>
            <a:ext cx="2667002" cy="2774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2788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Signage Examples</a:t>
            </a:r>
          </a:p>
        </p:txBody>
      </p:sp>
      <p:pic>
        <p:nvPicPr>
          <p:cNvPr id="6" name="Content Placeholder 5" descr=" Signage stating students can take one or two fruits"/>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3048000" y="4427932"/>
            <a:ext cx="3138667" cy="23540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graphicFrame>
        <p:nvGraphicFramePr>
          <p:cNvPr id="7" name="Object 6" descr="may take second piece of bread with salad; may take second cheese sticke with fruit salad"/>
          <p:cNvGraphicFramePr>
            <a:graphicFrameLocks noChangeAspect="1"/>
          </p:cNvGraphicFramePr>
          <p:nvPr>
            <p:extLst>
              <p:ext uri="{D42A27DB-BD31-4B8C-83A1-F6EECF244321}">
                <p14:modId xmlns:p14="http://schemas.microsoft.com/office/powerpoint/2010/main" val="456974122"/>
              </p:ext>
            </p:extLst>
          </p:nvPr>
        </p:nvGraphicFramePr>
        <p:xfrm>
          <a:off x="664842" y="2179809"/>
          <a:ext cx="3433622" cy="2015302"/>
        </p:xfrm>
        <a:graphic>
          <a:graphicData uri="http://schemas.openxmlformats.org/presentationml/2006/ole">
            <mc:AlternateContent xmlns:mc="http://schemas.openxmlformats.org/markup-compatibility/2006">
              <mc:Choice xmlns:v="urn:schemas-microsoft-com:vml" Requires="v">
                <p:oleObj spid="_x0000_s8240" name="Document" r:id="rId5" imgW="7021151" imgH="4120986" progId="Word.Document.12">
                  <p:embed/>
                </p:oleObj>
              </mc:Choice>
              <mc:Fallback>
                <p:oleObj name="Document" r:id="rId5" imgW="7021151" imgH="4120986" progId="Word.Document.12">
                  <p:embed/>
                  <p:pic>
                    <p:nvPicPr>
                      <p:cNvPr id="0" name=""/>
                      <p:cNvPicPr/>
                      <p:nvPr/>
                    </p:nvPicPr>
                    <p:blipFill>
                      <a:blip r:embed="rId6"/>
                      <a:stretch>
                        <a:fillRect/>
                      </a:stretch>
                    </p:blipFill>
                    <p:spPr>
                      <a:xfrm>
                        <a:off x="664842" y="2179809"/>
                        <a:ext cx="3433622" cy="2015302"/>
                      </a:xfrm>
                      <a:prstGeom prst="rect">
                        <a:avLst/>
                      </a:prstGeom>
                      <a:ln w="28575">
                        <a:solidFill>
                          <a:schemeClr val="accent3">
                            <a:lumMod val="75000"/>
                          </a:schemeClr>
                        </a:solidFill>
                      </a:ln>
                    </p:spPr>
                  </p:pic>
                </p:oleObj>
              </mc:Fallback>
            </mc:AlternateContent>
          </a:graphicData>
        </a:graphic>
      </p:graphicFrame>
      <p:graphicFrame>
        <p:nvGraphicFramePr>
          <p:cNvPr id="8" name="Object 7" descr="more veggies please! if you would like an extra serving, just ask."/>
          <p:cNvGraphicFramePr>
            <a:graphicFrameLocks noChangeAspect="1"/>
          </p:cNvGraphicFramePr>
          <p:nvPr>
            <p:extLst>
              <p:ext uri="{D42A27DB-BD31-4B8C-83A1-F6EECF244321}">
                <p14:modId xmlns:p14="http://schemas.microsoft.com/office/powerpoint/2010/main" val="2277891774"/>
              </p:ext>
            </p:extLst>
          </p:nvPr>
        </p:nvGraphicFramePr>
        <p:xfrm>
          <a:off x="5197056" y="2160328"/>
          <a:ext cx="3276600" cy="2054265"/>
        </p:xfrm>
        <a:graphic>
          <a:graphicData uri="http://schemas.openxmlformats.org/presentationml/2006/ole">
            <mc:AlternateContent xmlns:mc="http://schemas.openxmlformats.org/markup-compatibility/2006">
              <mc:Choice xmlns:v="urn:schemas-microsoft-com:vml" Requires="v">
                <p:oleObj spid="_x0000_s8241" name="Document" r:id="rId7" imgW="7021151" imgH="4401717" progId="Word.Document.12">
                  <p:embed/>
                </p:oleObj>
              </mc:Choice>
              <mc:Fallback>
                <p:oleObj name="Document" r:id="rId7" imgW="7021151" imgH="4401717" progId="Word.Document.12">
                  <p:embed/>
                  <p:pic>
                    <p:nvPicPr>
                      <p:cNvPr id="0" name=""/>
                      <p:cNvPicPr/>
                      <p:nvPr/>
                    </p:nvPicPr>
                    <p:blipFill>
                      <a:blip r:embed="rId8"/>
                      <a:stretch>
                        <a:fillRect/>
                      </a:stretch>
                    </p:blipFill>
                    <p:spPr>
                      <a:xfrm>
                        <a:off x="5197056" y="2160328"/>
                        <a:ext cx="3276600" cy="2054265"/>
                      </a:xfrm>
                      <a:prstGeom prst="rect">
                        <a:avLst/>
                      </a:prstGeom>
                      <a:ln w="28575">
                        <a:solidFill>
                          <a:schemeClr val="accent3">
                            <a:lumMod val="75000"/>
                          </a:schemeClr>
                        </a:solidFill>
                      </a:ln>
                    </p:spPr>
                  </p:pic>
                </p:oleObj>
              </mc:Fallback>
            </mc:AlternateContent>
          </a:graphicData>
        </a:graphic>
      </p:graphicFrame>
    </p:spTree>
    <p:extLst>
      <p:ext uri="{BB962C8B-B14F-4D97-AF65-F5344CB8AC3E}">
        <p14:creationId xmlns:p14="http://schemas.microsoft.com/office/powerpoint/2010/main" val="2713802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sz="2600" dirty="0"/>
              <a:t>Display ALL menu choices by ALL service lines</a:t>
            </a:r>
          </a:p>
          <a:p>
            <a:r>
              <a:rPr lang="en-US" sz="2600" dirty="0"/>
              <a:t>See Child Nutrition Knowledge Center for </a:t>
            </a:r>
            <a:r>
              <a:rPr lang="en-US" sz="2600" dirty="0">
                <a:solidFill>
                  <a:schemeClr val="accent4"/>
                </a:solidFill>
              </a:rPr>
              <a:t>FREE</a:t>
            </a:r>
            <a:r>
              <a:rPr lang="en-US" sz="2600" dirty="0"/>
              <a:t> resources</a:t>
            </a:r>
          </a:p>
          <a:p>
            <a:r>
              <a:rPr lang="en-US" sz="2600" dirty="0"/>
              <a:t>Change signage between meal services</a:t>
            </a:r>
          </a:p>
          <a:p>
            <a:r>
              <a:rPr lang="en-US" sz="2600" dirty="0"/>
              <a:t>Permanent signage for daily meals saves time and energy</a:t>
            </a:r>
          </a:p>
          <a:p>
            <a:r>
              <a:rPr lang="en-US" sz="2600" dirty="0"/>
              <a:t>If different age groups may select different quantities of food make sure to display adequate signage</a:t>
            </a:r>
          </a:p>
          <a:p>
            <a:r>
              <a:rPr lang="en-US" sz="2600" dirty="0"/>
              <a:t>There must be signage indicating reimbursable meals MUST contain:</a:t>
            </a:r>
          </a:p>
          <a:p>
            <a:pPr lvl="1"/>
            <a:r>
              <a:rPr lang="en-US" sz="2600" dirty="0">
                <a:solidFill>
                  <a:schemeClr val="accent2"/>
                </a:solidFill>
              </a:rPr>
              <a:t>½ Cup of Fruit or Vegetable</a:t>
            </a:r>
          </a:p>
          <a:p>
            <a:pPr lvl="1"/>
            <a:r>
              <a:rPr lang="en-US" sz="2600" dirty="0">
                <a:solidFill>
                  <a:schemeClr val="accent2"/>
                </a:solidFill>
              </a:rPr>
              <a:t>3 out of 4 items at Breakfast</a:t>
            </a:r>
          </a:p>
          <a:p>
            <a:pPr lvl="1"/>
            <a:r>
              <a:rPr lang="en-US" sz="2600" dirty="0">
                <a:solidFill>
                  <a:schemeClr val="accent2"/>
                </a:solidFill>
              </a:rPr>
              <a:t>3 out of 5 components at Lunch</a:t>
            </a:r>
          </a:p>
          <a:p>
            <a:pPr lvl="1"/>
            <a:endParaRPr lang="en-US" sz="2600" dirty="0">
              <a:solidFill>
                <a:schemeClr val="accent2"/>
              </a:solidFill>
            </a:endParaRPr>
          </a:p>
          <a:p>
            <a:endParaRPr lang="en-US" sz="2600" dirty="0">
              <a:solidFill>
                <a:schemeClr val="accent2"/>
              </a:solidFill>
            </a:endParaRPr>
          </a:p>
          <a:p>
            <a:endParaRPr lang="en-US" dirty="0"/>
          </a:p>
        </p:txBody>
      </p:sp>
      <p:sp>
        <p:nvSpPr>
          <p:cNvPr id="3" name="Title 2"/>
          <p:cNvSpPr>
            <a:spLocks noGrp="1"/>
          </p:cNvSpPr>
          <p:nvPr>
            <p:ph type="title"/>
          </p:nvPr>
        </p:nvSpPr>
        <p:spPr/>
        <p:txBody>
          <a:bodyPr/>
          <a:lstStyle/>
          <a:p>
            <a:r>
              <a:rPr lang="en-US" sz="4000" dirty="0"/>
              <a:t>Important Reminders</a:t>
            </a:r>
          </a:p>
        </p:txBody>
      </p:sp>
      <p:pic>
        <p:nvPicPr>
          <p:cNvPr id="4" name="Picture 3" descr="reminder!"/>
          <p:cNvPicPr>
            <a:picLocks noChangeAspect="1"/>
          </p:cNvPicPr>
          <p:nvPr/>
        </p:nvPicPr>
        <p:blipFill>
          <a:blip r:embed="rId3"/>
          <a:stretch>
            <a:fillRect/>
          </a:stretch>
        </p:blipFill>
        <p:spPr>
          <a:xfrm>
            <a:off x="6520426" y="4953000"/>
            <a:ext cx="1924326" cy="1439933"/>
          </a:xfrm>
          <a:prstGeom prst="ellipse">
            <a:avLst/>
          </a:prstGeom>
          <a:ln>
            <a:noFill/>
          </a:ln>
          <a:effectLst>
            <a:softEdge rad="112500"/>
          </a:effectLst>
        </p:spPr>
      </p:pic>
    </p:spTree>
    <p:extLst>
      <p:ext uri="{BB962C8B-B14F-4D97-AF65-F5344CB8AC3E}">
        <p14:creationId xmlns:p14="http://schemas.microsoft.com/office/powerpoint/2010/main" val="3081624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Questions?</a:t>
            </a:r>
          </a:p>
        </p:txBody>
      </p:sp>
      <p:sp>
        <p:nvSpPr>
          <p:cNvPr id="3" name="Content Placeholder 2"/>
          <p:cNvSpPr>
            <a:spLocks noGrp="1"/>
          </p:cNvSpPr>
          <p:nvPr>
            <p:ph sz="quarter" idx="13"/>
          </p:nvPr>
        </p:nvSpPr>
        <p:spPr>
          <a:xfrm>
            <a:off x="685800" y="2240280"/>
            <a:ext cx="8229600" cy="4465320"/>
          </a:xfrm>
        </p:spPr>
        <p:txBody>
          <a:bodyPr/>
          <a:lstStyle/>
          <a:p>
            <a:pPr marL="0" indent="0" algn="ctr">
              <a:buNone/>
            </a:pPr>
            <a:endParaRPr lang="en-US" b="1" dirty="0">
              <a:solidFill>
                <a:schemeClr val="accent2"/>
              </a:solidFill>
            </a:endParaRPr>
          </a:p>
          <a:p>
            <a:pPr marL="0" indent="0" algn="ctr">
              <a:buNone/>
            </a:pPr>
            <a:r>
              <a:rPr lang="en-US" b="1" dirty="0">
                <a:solidFill>
                  <a:schemeClr val="tx2"/>
                </a:solidFill>
              </a:rPr>
              <a:t>Child Nutrition Program Administration</a:t>
            </a:r>
            <a:br>
              <a:rPr lang="en-US" b="1" dirty="0">
                <a:solidFill>
                  <a:schemeClr val="tx2"/>
                </a:solidFill>
              </a:rPr>
            </a:br>
            <a:r>
              <a:rPr lang="en-US" b="1" dirty="0">
                <a:solidFill>
                  <a:schemeClr val="tx2"/>
                </a:solidFill>
              </a:rPr>
              <a:t>518-473-8781</a:t>
            </a:r>
            <a:br>
              <a:rPr lang="en-US" b="1" dirty="0">
                <a:solidFill>
                  <a:schemeClr val="tx2"/>
                </a:solidFill>
              </a:rPr>
            </a:br>
            <a:endParaRPr lang="en-US" b="1" dirty="0">
              <a:solidFill>
                <a:schemeClr val="tx2"/>
              </a:solidFill>
            </a:endParaRPr>
          </a:p>
          <a:p>
            <a:pPr marL="0" indent="0" algn="ctr">
              <a:buNone/>
            </a:pPr>
            <a:r>
              <a:rPr lang="en-US" b="1" dirty="0">
                <a:solidFill>
                  <a:srgbClr val="1F497D"/>
                </a:solidFill>
                <a:hlinkClick r:id="rId3"/>
              </a:rPr>
              <a:t>CNTRAINING@NYSED.GOV</a:t>
            </a:r>
            <a:endParaRPr lang="en-US" b="1" dirty="0">
              <a:solidFill>
                <a:srgbClr val="1F497D"/>
              </a:solidFill>
            </a:endParaRPr>
          </a:p>
          <a:p>
            <a:pPr marL="0" indent="0">
              <a:buNone/>
            </a:pPr>
            <a:endParaRPr lang="en-US" b="1" dirty="0">
              <a:solidFill>
                <a:srgbClr val="1F497D"/>
              </a:solidFill>
            </a:endParaRPr>
          </a:p>
          <a:p>
            <a:endParaRPr lang="en-US" dirty="0">
              <a:solidFill>
                <a:schemeClr val="accent2"/>
              </a:solidFill>
            </a:endParaRPr>
          </a:p>
          <a:p>
            <a:endParaRPr lang="en-US" dirty="0"/>
          </a:p>
        </p:txBody>
      </p:sp>
      <p:pic>
        <p:nvPicPr>
          <p:cNvPr id="4" name="Picture 3" descr="  ">
            <a:extLst>
              <a:ext uri="{FF2B5EF4-FFF2-40B4-BE49-F238E27FC236}">
                <a16:creationId xmlns:a16="http://schemas.microsoft.com/office/drawing/2014/main" id="{F51B9D88-7C53-4EB7-9053-108F24E18DD5}"/>
              </a:ext>
            </a:extLst>
          </p:cNvPr>
          <p:cNvPicPr>
            <a:picLocks noChangeAspect="1"/>
          </p:cNvPicPr>
          <p:nvPr/>
        </p:nvPicPr>
        <p:blipFill>
          <a:blip r:embed="rId4"/>
          <a:stretch>
            <a:fillRect/>
          </a:stretch>
        </p:blipFill>
        <p:spPr>
          <a:xfrm>
            <a:off x="3276600" y="4648200"/>
            <a:ext cx="2857500" cy="1714500"/>
          </a:xfrm>
          <a:prstGeom prst="rect">
            <a:avLst/>
          </a:prstGeom>
        </p:spPr>
      </p:pic>
    </p:spTree>
    <p:extLst>
      <p:ext uri="{BB962C8B-B14F-4D97-AF65-F5344CB8AC3E}">
        <p14:creationId xmlns:p14="http://schemas.microsoft.com/office/powerpoint/2010/main" val="45127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09800"/>
            <a:ext cx="7745505" cy="3292489"/>
          </a:xfrm>
        </p:spPr>
        <p:txBody>
          <a:bodyPr>
            <a:normAutofit/>
          </a:bodyPr>
          <a:lstStyle/>
          <a:p>
            <a:r>
              <a:rPr lang="en-US" dirty="0"/>
              <a:t>Federal regulation at 7 CFR 210.10(a)(2) requires schools to identify the components of the reimbursable meal at or near the beginning of serving lines</a:t>
            </a:r>
          </a:p>
        </p:txBody>
      </p:sp>
      <p:sp>
        <p:nvSpPr>
          <p:cNvPr id="2" name="Title 1"/>
          <p:cNvSpPr>
            <a:spLocks noGrp="1"/>
          </p:cNvSpPr>
          <p:nvPr>
            <p:ph type="title"/>
          </p:nvPr>
        </p:nvSpPr>
        <p:spPr>
          <a:xfrm>
            <a:off x="685800" y="457200"/>
            <a:ext cx="7987553" cy="1472006"/>
          </a:xfrm>
        </p:spPr>
        <p:txBody>
          <a:bodyPr>
            <a:noAutofit/>
          </a:bodyPr>
          <a:lstStyle/>
          <a:p>
            <a:r>
              <a:rPr lang="en-US" sz="4000" dirty="0"/>
              <a:t>Identifying a Reimbursable Meal</a:t>
            </a:r>
          </a:p>
        </p:txBody>
      </p:sp>
      <p:graphicFrame>
        <p:nvGraphicFramePr>
          <p:cNvPr id="8" name="Object 7" descr="How to Choose a Balanced Meal: Always Choose a fruit or vegetable sign"/>
          <p:cNvGraphicFramePr>
            <a:graphicFrameLocks noGrp="1" noChangeAspect="1"/>
          </p:cNvGraphicFramePr>
          <p:nvPr>
            <p:extLst>
              <p:ext uri="{D42A27DB-BD31-4B8C-83A1-F6EECF244321}">
                <p14:modId xmlns:p14="http://schemas.microsoft.com/office/powerpoint/2010/main" val="373682282"/>
              </p:ext>
            </p:extLst>
          </p:nvPr>
        </p:nvGraphicFramePr>
        <p:xfrm>
          <a:off x="2667000" y="3810000"/>
          <a:ext cx="3815393" cy="2564944"/>
        </p:xfrm>
        <a:graphic>
          <a:graphicData uri="http://schemas.openxmlformats.org/presentationml/2006/ole">
            <mc:AlternateContent xmlns:mc="http://schemas.openxmlformats.org/markup-compatibility/2006">
              <mc:Choice xmlns:v="urn:schemas-microsoft-com:vml" Requires="v">
                <p:oleObj spid="_x0000_s7211" name="Acrobat Document" r:id="rId4" imgW="33435000" imgH="22478760" progId="AcroExch.Document.11">
                  <p:embed/>
                </p:oleObj>
              </mc:Choice>
              <mc:Fallback>
                <p:oleObj name="Acrobat Document" r:id="rId4" imgW="33435000" imgH="22478760" progId="AcroExch.Document.11">
                  <p:embed/>
                  <p:pic>
                    <p:nvPicPr>
                      <p:cNvPr id="0" name="Content Placeholder 3"/>
                      <p:cNvPicPr>
                        <a:picLocks noGrp="1"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2667000" y="3810000"/>
                        <a:ext cx="3815393" cy="2564944"/>
                      </a:xfrm>
                      <a:prstGeom prst="rect">
                        <a:avLst/>
                      </a:prstGeom>
                      <a:noFill/>
                      <a:ln>
                        <a:noFill/>
                      </a:ln>
                    </p:spPr>
                  </p:pic>
                </p:oleObj>
              </mc:Fallback>
            </mc:AlternateContent>
          </a:graphicData>
        </a:graphic>
      </p:graphicFrame>
      <p:sp>
        <p:nvSpPr>
          <p:cNvPr id="4" name="TextBox 3"/>
          <p:cNvSpPr txBox="1"/>
          <p:nvPr/>
        </p:nvSpPr>
        <p:spPr>
          <a:xfrm>
            <a:off x="5045850" y="4441841"/>
            <a:ext cx="990601" cy="492443"/>
          </a:xfrm>
          <a:prstGeom prst="rect">
            <a:avLst/>
          </a:prstGeom>
          <a:noFill/>
        </p:spPr>
        <p:txBody>
          <a:bodyPr wrap="square" rtlCol="0">
            <a:spAutoFit/>
          </a:bodyPr>
          <a:lstStyle/>
          <a:p>
            <a:r>
              <a:rPr lang="en-US" sz="1000" b="1" dirty="0"/>
              <a:t>Milk-</a:t>
            </a:r>
            <a:r>
              <a:rPr lang="en-US" sz="800" b="1" dirty="0"/>
              <a:t>8 Fl. oz.</a:t>
            </a:r>
          </a:p>
          <a:p>
            <a:r>
              <a:rPr lang="en-US" sz="800" b="1" dirty="0"/>
              <a:t>1 % White</a:t>
            </a:r>
          </a:p>
          <a:p>
            <a:r>
              <a:rPr lang="en-US" sz="800" b="1" dirty="0"/>
              <a:t>Fat-Free flavored</a:t>
            </a:r>
          </a:p>
        </p:txBody>
      </p:sp>
      <p:sp>
        <p:nvSpPr>
          <p:cNvPr id="5" name="TextBox 4"/>
          <p:cNvSpPr txBox="1"/>
          <p:nvPr/>
        </p:nvSpPr>
        <p:spPr>
          <a:xfrm>
            <a:off x="3510349" y="4415122"/>
            <a:ext cx="1595051" cy="800219"/>
          </a:xfrm>
          <a:prstGeom prst="rect">
            <a:avLst/>
          </a:prstGeom>
          <a:noFill/>
        </p:spPr>
        <p:txBody>
          <a:bodyPr wrap="square" rtlCol="0">
            <a:spAutoFit/>
          </a:bodyPr>
          <a:lstStyle/>
          <a:p>
            <a:r>
              <a:rPr lang="en-US" sz="1000" b="1" dirty="0"/>
              <a:t>          </a:t>
            </a:r>
          </a:p>
          <a:p>
            <a:r>
              <a:rPr lang="en-US" sz="1000" b="1" dirty="0"/>
              <a:t>          Cheese Pizza</a:t>
            </a:r>
          </a:p>
          <a:p>
            <a:r>
              <a:rPr lang="en-US" sz="800" b="1" dirty="0"/>
              <a:t>              2 oz. eq. M/MA</a:t>
            </a:r>
          </a:p>
          <a:p>
            <a:r>
              <a:rPr lang="en-US" sz="800" b="1" dirty="0"/>
              <a:t>              2 oz. eq. Grain</a:t>
            </a:r>
          </a:p>
          <a:p>
            <a:endParaRPr lang="en-US" sz="1000" dirty="0">
              <a:solidFill>
                <a:srgbClr val="7030A0"/>
              </a:solidFill>
            </a:endParaRPr>
          </a:p>
        </p:txBody>
      </p:sp>
      <p:sp>
        <p:nvSpPr>
          <p:cNvPr id="7" name="TextBox 6"/>
          <p:cNvSpPr txBox="1"/>
          <p:nvPr/>
        </p:nvSpPr>
        <p:spPr>
          <a:xfrm>
            <a:off x="3657600" y="5392752"/>
            <a:ext cx="1219200" cy="707886"/>
          </a:xfrm>
          <a:prstGeom prst="rect">
            <a:avLst/>
          </a:prstGeom>
          <a:noFill/>
        </p:spPr>
        <p:txBody>
          <a:bodyPr wrap="square" rtlCol="0">
            <a:spAutoFit/>
          </a:bodyPr>
          <a:lstStyle/>
          <a:p>
            <a:r>
              <a:rPr lang="en-US" sz="1000" b="1" dirty="0"/>
              <a:t>       Fruit</a:t>
            </a:r>
          </a:p>
          <a:p>
            <a:r>
              <a:rPr lang="en-US" sz="1000" b="1" dirty="0"/>
              <a:t>Peaches-</a:t>
            </a:r>
            <a:r>
              <a:rPr lang="en-US" sz="800" b="1" dirty="0"/>
              <a:t>1/2 cup</a:t>
            </a:r>
          </a:p>
          <a:p>
            <a:r>
              <a:rPr lang="en-US" sz="1000" b="1" dirty="0"/>
              <a:t>Pears-</a:t>
            </a:r>
            <a:r>
              <a:rPr lang="en-US" sz="800" b="1" dirty="0"/>
              <a:t>1/2 cup</a:t>
            </a:r>
          </a:p>
          <a:p>
            <a:r>
              <a:rPr lang="en-US" sz="1000" dirty="0"/>
              <a:t> </a:t>
            </a:r>
          </a:p>
        </p:txBody>
      </p:sp>
      <p:sp>
        <p:nvSpPr>
          <p:cNvPr id="6" name="TextBox 5"/>
          <p:cNvSpPr txBox="1"/>
          <p:nvPr/>
        </p:nvSpPr>
        <p:spPr>
          <a:xfrm>
            <a:off x="4752202" y="5334000"/>
            <a:ext cx="1295400" cy="707886"/>
          </a:xfrm>
          <a:prstGeom prst="rect">
            <a:avLst/>
          </a:prstGeom>
          <a:noFill/>
        </p:spPr>
        <p:txBody>
          <a:bodyPr wrap="square" rtlCol="0">
            <a:spAutoFit/>
          </a:bodyPr>
          <a:lstStyle/>
          <a:p>
            <a:r>
              <a:rPr lang="en-US" sz="1000" b="1" dirty="0"/>
              <a:t>Vegetable</a:t>
            </a:r>
          </a:p>
          <a:p>
            <a:r>
              <a:rPr lang="en-US" sz="1000" b="1" dirty="0"/>
              <a:t>Broccoli-</a:t>
            </a:r>
            <a:r>
              <a:rPr lang="en-US" sz="800" b="1" dirty="0"/>
              <a:t>1/2 cup </a:t>
            </a:r>
            <a:r>
              <a:rPr lang="en-US" sz="1000" b="1" dirty="0"/>
              <a:t>Corn-</a:t>
            </a:r>
            <a:r>
              <a:rPr lang="en-US" sz="800" b="1" dirty="0"/>
              <a:t>1/2 cup</a:t>
            </a:r>
          </a:p>
          <a:p>
            <a:endParaRPr lang="en-US" sz="1000" dirty="0">
              <a:solidFill>
                <a:srgbClr val="7030A0"/>
              </a:solidFill>
            </a:endParaRPr>
          </a:p>
        </p:txBody>
      </p:sp>
    </p:spTree>
    <p:extLst>
      <p:ext uri="{BB962C8B-B14F-4D97-AF65-F5344CB8AC3E}">
        <p14:creationId xmlns:p14="http://schemas.microsoft.com/office/powerpoint/2010/main" val="400091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46" y="2362200"/>
            <a:ext cx="7745505" cy="4381053"/>
          </a:xfrm>
        </p:spPr>
        <p:txBody>
          <a:bodyPr>
            <a:normAutofit/>
          </a:bodyPr>
          <a:lstStyle/>
          <a:p>
            <a:r>
              <a:rPr lang="en-US" dirty="0"/>
              <a:t>Signage and menus should provide clear information about allowable choices so students can easily determine what a reimbursable meal contains</a:t>
            </a:r>
          </a:p>
          <a:p>
            <a:pPr marL="0" indent="0">
              <a:buNone/>
            </a:pPr>
            <a:endParaRPr lang="en-US" dirty="0"/>
          </a:p>
          <a:p>
            <a:endParaRPr lang="en-US" dirty="0"/>
          </a:p>
          <a:p>
            <a:pPr marL="0" indent="0">
              <a:buNone/>
            </a:pPr>
            <a:endParaRPr lang="en-US" dirty="0"/>
          </a:p>
        </p:txBody>
      </p:sp>
      <p:sp>
        <p:nvSpPr>
          <p:cNvPr id="2" name="Title 1"/>
          <p:cNvSpPr>
            <a:spLocks noGrp="1"/>
          </p:cNvSpPr>
          <p:nvPr>
            <p:ph type="title"/>
          </p:nvPr>
        </p:nvSpPr>
        <p:spPr/>
        <p:txBody>
          <a:bodyPr/>
          <a:lstStyle/>
          <a:p>
            <a:r>
              <a:rPr lang="en-US" sz="4000" dirty="0"/>
              <a:t>Signage</a:t>
            </a:r>
          </a:p>
        </p:txBody>
      </p:sp>
      <p:pic>
        <p:nvPicPr>
          <p:cNvPr id="8194" name="Picture 2" descr="Two examples of good signage as displays of reimburseable me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886200"/>
            <a:ext cx="2775223" cy="2194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522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3279" y="1991645"/>
            <a:ext cx="7745505" cy="3877815"/>
          </a:xfrm>
        </p:spPr>
        <p:txBody>
          <a:bodyPr/>
          <a:lstStyle/>
          <a:p>
            <a:endParaRPr lang="en-US" dirty="0"/>
          </a:p>
          <a:p>
            <a:r>
              <a:rPr lang="en-US" dirty="0"/>
              <a:t>When implementing Offer vs. Serve, students must be able to identify what constitutes a reimbursable meal and recognize the </a:t>
            </a:r>
            <a:r>
              <a:rPr lang="en-US" b="1" dirty="0">
                <a:solidFill>
                  <a:schemeClr val="accent2"/>
                </a:solidFill>
              </a:rPr>
              <a:t>components</a:t>
            </a:r>
            <a:r>
              <a:rPr lang="en-US" b="1" dirty="0">
                <a:solidFill>
                  <a:schemeClr val="tx1"/>
                </a:solidFill>
              </a:rPr>
              <a:t>, </a:t>
            </a:r>
            <a:r>
              <a:rPr lang="en-US" dirty="0"/>
              <a:t>which require selecting at least </a:t>
            </a:r>
            <a:r>
              <a:rPr lang="en-US" b="1" dirty="0">
                <a:solidFill>
                  <a:schemeClr val="accent2"/>
                </a:solidFill>
              </a:rPr>
              <a:t>½ cup of fruit or vegetable </a:t>
            </a:r>
            <a:r>
              <a:rPr lang="en-US" dirty="0"/>
              <a:t>for breakfast and lunch.</a:t>
            </a:r>
          </a:p>
          <a:p>
            <a:pPr marL="0" indent="0">
              <a:buNone/>
            </a:pPr>
            <a:endParaRPr lang="en-US" dirty="0"/>
          </a:p>
          <a:p>
            <a:pPr marL="0" indent="0">
              <a:buNone/>
            </a:pPr>
            <a:endParaRPr lang="en-US" dirty="0"/>
          </a:p>
        </p:txBody>
      </p:sp>
      <p:sp>
        <p:nvSpPr>
          <p:cNvPr id="2" name="Title 1"/>
          <p:cNvSpPr>
            <a:spLocks noGrp="1"/>
          </p:cNvSpPr>
          <p:nvPr>
            <p:ph type="title"/>
          </p:nvPr>
        </p:nvSpPr>
        <p:spPr/>
        <p:txBody>
          <a:bodyPr/>
          <a:lstStyle/>
          <a:p>
            <a:r>
              <a:rPr lang="en-US" sz="4000" dirty="0"/>
              <a:t>Signage</a:t>
            </a:r>
          </a:p>
        </p:txBody>
      </p:sp>
      <p:sp>
        <p:nvSpPr>
          <p:cNvPr id="4" name="AutoShape 4" descr="Image result for fruit and veggies more matters im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AutoShape 6" descr="Image result for fruit and veggies more matters imag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8" descr="Image result for fruit and veggies more matters images"/>
          <p:cNvSpPr>
            <a:spLocks noChangeAspect="1" noChangeArrowheads="1"/>
          </p:cNvSpPr>
          <p:nvPr/>
        </p:nvSpPr>
        <p:spPr bwMode="auto">
          <a:xfrm>
            <a:off x="7010400" y="55626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AutoShape 12" descr="Image result for fruit and veggies more matters imag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8195" name="Picture 3" desc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0233" y="4587857"/>
            <a:ext cx="1953794" cy="11887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6" name="Picture 4" desc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2282" y="4587857"/>
            <a:ext cx="2181550" cy="12289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32020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Available Resources</a:t>
            </a:r>
          </a:p>
        </p:txBody>
      </p:sp>
      <p:sp>
        <p:nvSpPr>
          <p:cNvPr id="4" name="Content Placeholder 3"/>
          <p:cNvSpPr>
            <a:spLocks noGrp="1"/>
          </p:cNvSpPr>
          <p:nvPr>
            <p:ph sz="quarter" idx="14"/>
          </p:nvPr>
        </p:nvSpPr>
        <p:spPr>
          <a:xfrm>
            <a:off x="4267200" y="2895600"/>
            <a:ext cx="4724400" cy="2667000"/>
          </a:xfrm>
        </p:spPr>
        <p:txBody>
          <a:bodyPr/>
          <a:lstStyle/>
          <a:p>
            <a:r>
              <a:rPr lang="en-US" dirty="0"/>
              <a:t>Signage and resources are available </a:t>
            </a:r>
            <a:r>
              <a:rPr lang="en-US" b="1" i="1" dirty="0">
                <a:solidFill>
                  <a:schemeClr val="accent4"/>
                </a:solidFill>
              </a:rPr>
              <a:t>free of charge </a:t>
            </a:r>
            <a:r>
              <a:rPr lang="en-US" dirty="0"/>
              <a:t>on the Child Nutrition Knowledge Center</a:t>
            </a:r>
          </a:p>
          <a:p>
            <a:pPr lvl="1"/>
            <a:r>
              <a:rPr lang="en-US" dirty="0">
                <a:solidFill>
                  <a:schemeClr val="accent2"/>
                </a:solidFill>
              </a:rPr>
              <a:t>Fill out resource order form under the Forms tab</a:t>
            </a:r>
          </a:p>
        </p:txBody>
      </p:sp>
      <p:pic>
        <p:nvPicPr>
          <p:cNvPr id="5" name="Content Placeholder 3" descr=" 5 signs: make half your plate fruits and vegetables; think low-fat dairy; vary your protein food choices; make half your grains whole; vegetables: foods to eat more often."/>
          <p:cNvPicPr>
            <a:picLocks noGrp="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 y="2438400"/>
            <a:ext cx="3803650" cy="3772934"/>
          </a:xfrm>
          <a:prstGeom prst="rect">
            <a:avLst/>
          </a:prstGeom>
        </p:spPr>
      </p:pic>
    </p:spTree>
    <p:extLst>
      <p:ext uri="{BB962C8B-B14F-4D97-AF65-F5344CB8AC3E}">
        <p14:creationId xmlns:p14="http://schemas.microsoft.com/office/powerpoint/2010/main" val="845704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Signage</a:t>
            </a:r>
          </a:p>
        </p:txBody>
      </p:sp>
      <p:pic>
        <p:nvPicPr>
          <p:cNvPr id="9" name="Content Placeholder 8" descr="empty tray: fruit, vegetable, grain, mma, milk and &quot;always choose a fruit or vegetable!&quot;"/>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447800" y="2203877"/>
            <a:ext cx="6400800" cy="4158935"/>
          </a:xfrm>
        </p:spPr>
      </p:pic>
    </p:spTree>
    <p:extLst>
      <p:ext uri="{BB962C8B-B14F-4D97-AF65-F5344CB8AC3E}">
        <p14:creationId xmlns:p14="http://schemas.microsoft.com/office/powerpoint/2010/main" val="3509086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8" desc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7998862" cy="5197279"/>
          </a:xfrm>
          <a:prstGeom prst="rect">
            <a:avLst/>
          </a:prstGeom>
        </p:spPr>
      </p:pic>
      <p:sp>
        <p:nvSpPr>
          <p:cNvPr id="6" name="TextBox 5"/>
          <p:cNvSpPr txBox="1"/>
          <p:nvPr/>
        </p:nvSpPr>
        <p:spPr>
          <a:xfrm>
            <a:off x="1733550" y="2015720"/>
            <a:ext cx="1524000" cy="369332"/>
          </a:xfrm>
          <a:prstGeom prst="rect">
            <a:avLst/>
          </a:prstGeom>
          <a:noFill/>
        </p:spPr>
        <p:txBody>
          <a:bodyPr wrap="square" rtlCol="0">
            <a:spAutoFit/>
          </a:bodyPr>
          <a:lstStyle/>
          <a:p>
            <a:r>
              <a:rPr lang="en-US" dirty="0"/>
              <a:t>Applesauce</a:t>
            </a:r>
          </a:p>
        </p:txBody>
      </p:sp>
      <p:sp>
        <p:nvSpPr>
          <p:cNvPr id="7" name="TextBox 6"/>
          <p:cNvSpPr txBox="1"/>
          <p:nvPr/>
        </p:nvSpPr>
        <p:spPr>
          <a:xfrm>
            <a:off x="1885950" y="2408366"/>
            <a:ext cx="1371600" cy="369332"/>
          </a:xfrm>
          <a:prstGeom prst="rect">
            <a:avLst/>
          </a:prstGeom>
          <a:noFill/>
        </p:spPr>
        <p:txBody>
          <a:bodyPr wrap="square" rtlCol="0">
            <a:spAutoFit/>
          </a:bodyPr>
          <a:lstStyle/>
          <a:p>
            <a:r>
              <a:rPr lang="en-US" dirty="0"/>
              <a:t>Banana</a:t>
            </a:r>
          </a:p>
        </p:txBody>
      </p:sp>
      <p:sp>
        <p:nvSpPr>
          <p:cNvPr id="4" name="TextBox 3"/>
          <p:cNvSpPr txBox="1"/>
          <p:nvPr/>
        </p:nvSpPr>
        <p:spPr>
          <a:xfrm>
            <a:off x="1177290" y="4168535"/>
            <a:ext cx="1790700" cy="553998"/>
          </a:xfrm>
          <a:prstGeom prst="rect">
            <a:avLst/>
          </a:prstGeom>
          <a:noFill/>
        </p:spPr>
        <p:txBody>
          <a:bodyPr wrap="square" rtlCol="0">
            <a:spAutoFit/>
          </a:bodyPr>
          <a:lstStyle/>
          <a:p>
            <a:pPr algn="ctr"/>
            <a:r>
              <a:rPr lang="en-US" sz="1400" dirty="0"/>
              <a:t>Assorted Cereal (may take 2</a:t>
            </a:r>
            <a:r>
              <a:rPr lang="en-US" sz="1600" dirty="0"/>
              <a:t>)</a:t>
            </a:r>
          </a:p>
        </p:txBody>
      </p:sp>
      <p:sp>
        <p:nvSpPr>
          <p:cNvPr id="3" name="TextBox 2"/>
          <p:cNvSpPr txBox="1"/>
          <p:nvPr/>
        </p:nvSpPr>
        <p:spPr>
          <a:xfrm>
            <a:off x="1539240" y="4724773"/>
            <a:ext cx="1066800" cy="923330"/>
          </a:xfrm>
          <a:prstGeom prst="rect">
            <a:avLst/>
          </a:prstGeom>
          <a:noFill/>
        </p:spPr>
        <p:txBody>
          <a:bodyPr wrap="square" rtlCol="0">
            <a:spAutoFit/>
          </a:bodyPr>
          <a:lstStyle/>
          <a:p>
            <a:r>
              <a:rPr lang="en-US" dirty="0"/>
              <a:t>English Muffin (1 each)</a:t>
            </a:r>
          </a:p>
        </p:txBody>
      </p:sp>
      <p:sp>
        <p:nvSpPr>
          <p:cNvPr id="5" name="TextBox 4"/>
          <p:cNvSpPr txBox="1"/>
          <p:nvPr/>
        </p:nvSpPr>
        <p:spPr>
          <a:xfrm>
            <a:off x="3257550" y="4416579"/>
            <a:ext cx="1905000" cy="923330"/>
          </a:xfrm>
          <a:prstGeom prst="rect">
            <a:avLst/>
          </a:prstGeom>
          <a:noFill/>
        </p:spPr>
        <p:txBody>
          <a:bodyPr wrap="square" rtlCol="0">
            <a:spAutoFit/>
          </a:bodyPr>
          <a:lstStyle/>
          <a:p>
            <a:r>
              <a:rPr lang="en-US" dirty="0"/>
              <a:t>Scrambled Egg</a:t>
            </a:r>
          </a:p>
          <a:p>
            <a:pPr algn="ctr"/>
            <a:endParaRPr lang="en-US" sz="1200" dirty="0"/>
          </a:p>
          <a:p>
            <a:r>
              <a:rPr lang="en-US" sz="1200" dirty="0"/>
              <a:t>(May take egg with      English muffin)</a:t>
            </a:r>
          </a:p>
        </p:txBody>
      </p:sp>
      <p:sp>
        <p:nvSpPr>
          <p:cNvPr id="8" name="TextBox 7"/>
          <p:cNvSpPr txBox="1"/>
          <p:nvPr/>
        </p:nvSpPr>
        <p:spPr>
          <a:xfrm>
            <a:off x="5452110" y="4201270"/>
            <a:ext cx="1219200" cy="1200329"/>
          </a:xfrm>
          <a:prstGeom prst="rect">
            <a:avLst/>
          </a:prstGeom>
          <a:noFill/>
        </p:spPr>
        <p:txBody>
          <a:bodyPr wrap="square" rtlCol="0">
            <a:spAutoFit/>
          </a:bodyPr>
          <a:lstStyle/>
          <a:p>
            <a:pPr algn="ctr"/>
            <a:r>
              <a:rPr lang="en-US" dirty="0"/>
              <a:t>Milk</a:t>
            </a:r>
          </a:p>
          <a:p>
            <a:pPr algn="ctr"/>
            <a:r>
              <a:rPr lang="en-US" dirty="0"/>
              <a:t>1% White Fat-free White</a:t>
            </a:r>
          </a:p>
        </p:txBody>
      </p:sp>
      <p:sp>
        <p:nvSpPr>
          <p:cNvPr id="15" name="Explosion: 8 Points 14" descr="tray: fruit, vegetable, grain, mma, milk and &quot;always choose a fruit or vegetable!&quot;"/>
          <p:cNvSpPr/>
          <p:nvPr/>
        </p:nvSpPr>
        <p:spPr>
          <a:xfrm>
            <a:off x="5334000" y="2051873"/>
            <a:ext cx="1710690" cy="1149258"/>
          </a:xfrm>
          <a:prstGeom prst="irregularSeal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648613" y="2286000"/>
            <a:ext cx="1108328" cy="646331"/>
          </a:xfrm>
          <a:prstGeom prst="rect">
            <a:avLst/>
          </a:prstGeom>
          <a:noFill/>
        </p:spPr>
        <p:txBody>
          <a:bodyPr wrap="square" rtlCol="0">
            <a:spAutoFit/>
          </a:bodyPr>
          <a:lstStyle/>
          <a:p>
            <a:pPr algn="ctr"/>
            <a:r>
              <a:rPr lang="en-US" sz="1200" b="1" dirty="0"/>
              <a:t>    Choose 3 out of 4 items</a:t>
            </a:r>
          </a:p>
        </p:txBody>
      </p:sp>
      <p:pic>
        <p:nvPicPr>
          <p:cNvPr id="2" name="Picture 1" descr="may take 2">
            <a:extLst>
              <a:ext uri="{FF2B5EF4-FFF2-40B4-BE49-F238E27FC236}">
                <a16:creationId xmlns:a16="http://schemas.microsoft.com/office/drawing/2014/main" id="{298785D9-35AF-4DEC-AAA7-975C13613BF4}"/>
              </a:ext>
            </a:extLst>
          </p:cNvPr>
          <p:cNvPicPr>
            <a:picLocks noChangeAspect="1"/>
          </p:cNvPicPr>
          <p:nvPr/>
        </p:nvPicPr>
        <p:blipFill>
          <a:blip r:embed="rId4"/>
          <a:stretch>
            <a:fillRect/>
          </a:stretch>
        </p:blipFill>
        <p:spPr>
          <a:xfrm>
            <a:off x="1663700" y="2810368"/>
            <a:ext cx="1422400" cy="457200"/>
          </a:xfrm>
          <a:prstGeom prst="rect">
            <a:avLst/>
          </a:prstGeom>
        </p:spPr>
      </p:pic>
      <p:sp>
        <p:nvSpPr>
          <p:cNvPr id="9" name="Title 8">
            <a:extLst>
              <a:ext uri="{FF2B5EF4-FFF2-40B4-BE49-F238E27FC236}">
                <a16:creationId xmlns:a16="http://schemas.microsoft.com/office/drawing/2014/main" id="{E5330546-4A9A-4CCA-9E08-EAD71B03213B}"/>
              </a:ext>
            </a:extLst>
          </p:cNvPr>
          <p:cNvSpPr>
            <a:spLocks noGrp="1"/>
          </p:cNvSpPr>
          <p:nvPr>
            <p:ph type="title"/>
          </p:nvPr>
        </p:nvSpPr>
        <p:spPr>
          <a:xfrm>
            <a:off x="699799" y="173993"/>
            <a:ext cx="7756263" cy="757586"/>
          </a:xfrm>
        </p:spPr>
        <p:txBody>
          <a:bodyPr/>
          <a:lstStyle/>
          <a:p>
            <a:r>
              <a:rPr lang="en-US" dirty="0"/>
              <a:t>Breakfast</a:t>
            </a:r>
          </a:p>
        </p:txBody>
      </p:sp>
    </p:spTree>
    <p:extLst>
      <p:ext uri="{BB962C8B-B14F-4D97-AF65-F5344CB8AC3E}">
        <p14:creationId xmlns:p14="http://schemas.microsoft.com/office/powerpoint/2010/main" val="1198384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ray: fruit, vegetable, grain, mma, milk and &quot;always choose a fruit or vegetable!&quot;"/>
          <p:cNvPicPr>
            <a:picLocks noChangeAspect="1"/>
          </p:cNvPicPr>
          <p:nvPr/>
        </p:nvPicPr>
        <p:blipFill>
          <a:blip r:embed="rId3"/>
          <a:stretch>
            <a:fillRect/>
          </a:stretch>
        </p:blipFill>
        <p:spPr>
          <a:xfrm>
            <a:off x="574443" y="1193215"/>
            <a:ext cx="7998645" cy="5194242"/>
          </a:xfrm>
          <a:prstGeom prst="rect">
            <a:avLst/>
          </a:prstGeom>
        </p:spPr>
      </p:pic>
      <p:sp>
        <p:nvSpPr>
          <p:cNvPr id="6" name="TextBox 5"/>
          <p:cNvSpPr txBox="1"/>
          <p:nvPr/>
        </p:nvSpPr>
        <p:spPr>
          <a:xfrm>
            <a:off x="1905000" y="2097565"/>
            <a:ext cx="1230351" cy="1077218"/>
          </a:xfrm>
          <a:prstGeom prst="rect">
            <a:avLst/>
          </a:prstGeom>
          <a:noFill/>
        </p:spPr>
        <p:txBody>
          <a:bodyPr wrap="square" rtlCol="0">
            <a:spAutoFit/>
          </a:bodyPr>
          <a:lstStyle/>
          <a:p>
            <a:pPr algn="ctr" fontAlgn="base">
              <a:spcBef>
                <a:spcPct val="0"/>
              </a:spcBef>
              <a:spcAft>
                <a:spcPct val="0"/>
              </a:spcAft>
            </a:pPr>
            <a:r>
              <a:rPr lang="en-US" sz="1600" dirty="0">
                <a:solidFill>
                  <a:prstClr val="black"/>
                </a:solidFill>
                <a:latin typeface="+mj-lt"/>
                <a:cs typeface="Arial" charset="0"/>
              </a:rPr>
              <a:t>Pears</a:t>
            </a:r>
          </a:p>
          <a:p>
            <a:pPr algn="ctr" fontAlgn="base">
              <a:spcBef>
                <a:spcPct val="0"/>
              </a:spcBef>
              <a:spcAft>
                <a:spcPct val="0"/>
              </a:spcAft>
            </a:pPr>
            <a:r>
              <a:rPr lang="en-US" sz="1400" dirty="0">
                <a:solidFill>
                  <a:prstClr val="black"/>
                </a:solidFill>
                <a:latin typeface="+mj-lt"/>
                <a:cs typeface="Arial" charset="0"/>
              </a:rPr>
              <a:t>1/2  cup</a:t>
            </a:r>
          </a:p>
          <a:p>
            <a:pPr algn="ctr" fontAlgn="base">
              <a:spcBef>
                <a:spcPct val="0"/>
              </a:spcBef>
              <a:spcAft>
                <a:spcPct val="0"/>
              </a:spcAft>
            </a:pPr>
            <a:r>
              <a:rPr lang="en-US" sz="1600" dirty="0">
                <a:solidFill>
                  <a:prstClr val="black"/>
                </a:solidFill>
                <a:latin typeface="+mj-lt"/>
                <a:cs typeface="Arial" charset="0"/>
              </a:rPr>
              <a:t>Orange-1/2 cup</a:t>
            </a:r>
          </a:p>
        </p:txBody>
      </p:sp>
      <p:sp>
        <p:nvSpPr>
          <p:cNvPr id="13" name="TextBox 12"/>
          <p:cNvSpPr txBox="1"/>
          <p:nvPr/>
        </p:nvSpPr>
        <p:spPr>
          <a:xfrm>
            <a:off x="5486400" y="2124235"/>
            <a:ext cx="990600" cy="584775"/>
          </a:xfrm>
          <a:prstGeom prst="rect">
            <a:avLst/>
          </a:prstGeom>
          <a:noFill/>
        </p:spPr>
        <p:txBody>
          <a:bodyPr wrap="square" rtlCol="0">
            <a:spAutoFit/>
          </a:bodyPr>
          <a:lstStyle/>
          <a:p>
            <a:r>
              <a:rPr lang="en-US" sz="1600" dirty="0"/>
              <a:t>Carrots-1/2 Cup</a:t>
            </a:r>
          </a:p>
        </p:txBody>
      </p:sp>
      <p:sp>
        <p:nvSpPr>
          <p:cNvPr id="7" name="TextBox 6"/>
          <p:cNvSpPr txBox="1"/>
          <p:nvPr/>
        </p:nvSpPr>
        <p:spPr>
          <a:xfrm>
            <a:off x="5397019" y="2987472"/>
            <a:ext cx="990600" cy="584775"/>
          </a:xfrm>
          <a:prstGeom prst="rect">
            <a:avLst/>
          </a:prstGeom>
          <a:noFill/>
        </p:spPr>
        <p:txBody>
          <a:bodyPr wrap="square" rtlCol="0">
            <a:spAutoFit/>
          </a:bodyPr>
          <a:lstStyle/>
          <a:p>
            <a:pPr algn="ctr" fontAlgn="base">
              <a:spcBef>
                <a:spcPct val="0"/>
              </a:spcBef>
              <a:spcAft>
                <a:spcPct val="0"/>
              </a:spcAft>
            </a:pPr>
            <a:r>
              <a:rPr lang="en-US" sz="1600" dirty="0">
                <a:solidFill>
                  <a:prstClr val="black"/>
                </a:solidFill>
                <a:latin typeface="+mj-lt"/>
                <a:cs typeface="Arial" charset="0"/>
              </a:rPr>
              <a:t>Broccoli-1/2 cup</a:t>
            </a:r>
          </a:p>
        </p:txBody>
      </p:sp>
      <p:sp>
        <p:nvSpPr>
          <p:cNvPr id="12" name="TextBox 11"/>
          <p:cNvSpPr txBox="1"/>
          <p:nvPr/>
        </p:nvSpPr>
        <p:spPr>
          <a:xfrm>
            <a:off x="1066800" y="4442566"/>
            <a:ext cx="1932878" cy="338554"/>
          </a:xfrm>
          <a:prstGeom prst="rect">
            <a:avLst/>
          </a:prstGeom>
          <a:noFill/>
        </p:spPr>
        <p:txBody>
          <a:bodyPr wrap="square" rtlCol="0">
            <a:spAutoFit/>
          </a:bodyPr>
          <a:lstStyle/>
          <a:p>
            <a:pPr algn="ctr"/>
            <a:r>
              <a:rPr lang="en-US" sz="1600" dirty="0"/>
              <a:t>WG Kaiser Roll</a:t>
            </a:r>
          </a:p>
        </p:txBody>
      </p:sp>
      <p:sp>
        <p:nvSpPr>
          <p:cNvPr id="4" name="TextBox 3"/>
          <p:cNvSpPr txBox="1"/>
          <p:nvPr/>
        </p:nvSpPr>
        <p:spPr>
          <a:xfrm>
            <a:off x="1077951" y="4792373"/>
            <a:ext cx="2057400" cy="584775"/>
          </a:xfrm>
          <a:prstGeom prst="rect">
            <a:avLst/>
          </a:prstGeom>
          <a:noFill/>
        </p:spPr>
        <p:txBody>
          <a:bodyPr wrap="square" rtlCol="0">
            <a:spAutoFit/>
          </a:bodyPr>
          <a:lstStyle/>
          <a:p>
            <a:pPr algn="ctr"/>
            <a:r>
              <a:rPr lang="en-US" sz="1600" dirty="0"/>
              <a:t>WG Spaghetti with Dinner Roll</a:t>
            </a:r>
          </a:p>
        </p:txBody>
      </p:sp>
      <p:sp>
        <p:nvSpPr>
          <p:cNvPr id="2" name="Rectangle 1"/>
          <p:cNvSpPr/>
          <p:nvPr/>
        </p:nvSpPr>
        <p:spPr>
          <a:xfrm>
            <a:off x="5486400" y="4464698"/>
            <a:ext cx="1266771" cy="954107"/>
          </a:xfrm>
          <a:prstGeom prst="rect">
            <a:avLst/>
          </a:prstGeom>
        </p:spPr>
        <p:txBody>
          <a:bodyPr wrap="square">
            <a:spAutoFit/>
          </a:bodyPr>
          <a:lstStyle/>
          <a:p>
            <a:pPr lvl="0" algn="ctr" fontAlgn="base">
              <a:spcBef>
                <a:spcPct val="0"/>
              </a:spcBef>
              <a:spcAft>
                <a:spcPct val="0"/>
              </a:spcAft>
            </a:pPr>
            <a:r>
              <a:rPr lang="en-US" sz="1400" dirty="0">
                <a:solidFill>
                  <a:prstClr val="black"/>
                </a:solidFill>
                <a:latin typeface="+mj-lt"/>
                <a:cs typeface="Arial" charset="0"/>
              </a:rPr>
              <a:t>1% Milk</a:t>
            </a:r>
          </a:p>
          <a:p>
            <a:pPr lvl="0" algn="ctr" fontAlgn="base">
              <a:spcBef>
                <a:spcPct val="0"/>
              </a:spcBef>
              <a:spcAft>
                <a:spcPct val="0"/>
              </a:spcAft>
            </a:pPr>
            <a:r>
              <a:rPr lang="en-US" sz="1400" dirty="0">
                <a:solidFill>
                  <a:prstClr val="black"/>
                </a:solidFill>
                <a:latin typeface="+mj-lt"/>
                <a:cs typeface="Arial" charset="0"/>
              </a:rPr>
              <a:t>Nonfat Choc </a:t>
            </a:r>
          </a:p>
          <a:p>
            <a:pPr lvl="0" algn="ctr" fontAlgn="base">
              <a:spcBef>
                <a:spcPct val="0"/>
              </a:spcBef>
              <a:spcAft>
                <a:spcPct val="0"/>
              </a:spcAft>
            </a:pPr>
            <a:r>
              <a:rPr lang="en-US" sz="1400" dirty="0">
                <a:solidFill>
                  <a:prstClr val="black"/>
                </a:solidFill>
                <a:latin typeface="+mj-lt"/>
                <a:cs typeface="Arial" charset="0"/>
              </a:rPr>
              <a:t>Nonfat Strawberry</a:t>
            </a:r>
          </a:p>
        </p:txBody>
      </p:sp>
      <p:sp>
        <p:nvSpPr>
          <p:cNvPr id="11" name="TextBox 10"/>
          <p:cNvSpPr txBox="1"/>
          <p:nvPr/>
        </p:nvSpPr>
        <p:spPr>
          <a:xfrm>
            <a:off x="3344316" y="4137574"/>
            <a:ext cx="1376335" cy="861774"/>
          </a:xfrm>
          <a:prstGeom prst="rect">
            <a:avLst/>
          </a:prstGeom>
          <a:noFill/>
        </p:spPr>
        <p:txBody>
          <a:bodyPr wrap="square" rtlCol="0">
            <a:spAutoFit/>
          </a:bodyPr>
          <a:lstStyle/>
          <a:p>
            <a:pPr algn="ctr"/>
            <a:r>
              <a:rPr lang="en-US" dirty="0"/>
              <a:t>  </a:t>
            </a:r>
            <a:r>
              <a:rPr lang="en-US" sz="1600" dirty="0"/>
              <a:t>Ham </a:t>
            </a:r>
          </a:p>
          <a:p>
            <a:pPr algn="ctr"/>
            <a:r>
              <a:rPr lang="en-US" sz="1600" dirty="0"/>
              <a:t>  </a:t>
            </a:r>
          </a:p>
          <a:p>
            <a:pPr algn="ctr"/>
            <a:r>
              <a:rPr lang="en-US" sz="1600" dirty="0"/>
              <a:t>Cheese</a:t>
            </a:r>
          </a:p>
        </p:txBody>
      </p:sp>
      <p:sp>
        <p:nvSpPr>
          <p:cNvPr id="5" name="TextBox 4"/>
          <p:cNvSpPr txBox="1"/>
          <p:nvPr/>
        </p:nvSpPr>
        <p:spPr>
          <a:xfrm>
            <a:off x="3449213" y="5038594"/>
            <a:ext cx="1219200" cy="338554"/>
          </a:xfrm>
          <a:prstGeom prst="rect">
            <a:avLst/>
          </a:prstGeom>
          <a:noFill/>
        </p:spPr>
        <p:txBody>
          <a:bodyPr wrap="square" rtlCol="0">
            <a:spAutoFit/>
          </a:bodyPr>
          <a:lstStyle/>
          <a:p>
            <a:pPr algn="ctr" fontAlgn="base">
              <a:spcBef>
                <a:spcPct val="0"/>
              </a:spcBef>
              <a:spcAft>
                <a:spcPct val="0"/>
              </a:spcAft>
            </a:pPr>
            <a:r>
              <a:rPr lang="en-US" sz="1600" dirty="0">
                <a:solidFill>
                  <a:prstClr val="black"/>
                </a:solidFill>
                <a:latin typeface="+mj-lt"/>
                <a:cs typeface="Arial" charset="0"/>
              </a:rPr>
              <a:t>Meatballs</a:t>
            </a:r>
          </a:p>
        </p:txBody>
      </p:sp>
      <p:sp>
        <p:nvSpPr>
          <p:cNvPr id="18" name="Explosion: 8 Points 17" descr=" "/>
          <p:cNvSpPr/>
          <p:nvPr/>
        </p:nvSpPr>
        <p:spPr>
          <a:xfrm>
            <a:off x="6753170" y="1524000"/>
            <a:ext cx="1476429" cy="1185010"/>
          </a:xfrm>
          <a:prstGeom prst="irregularSeal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847405" y="1893402"/>
            <a:ext cx="1264952" cy="461665"/>
          </a:xfrm>
          <a:prstGeom prst="rect">
            <a:avLst/>
          </a:prstGeom>
          <a:noFill/>
        </p:spPr>
        <p:txBody>
          <a:bodyPr wrap="square" rtlCol="0">
            <a:spAutoFit/>
          </a:bodyPr>
          <a:lstStyle/>
          <a:p>
            <a:pPr algn="ctr"/>
            <a:r>
              <a:rPr lang="en-US" sz="1200" b="1" dirty="0"/>
              <a:t>Choose 3 of 5 components</a:t>
            </a:r>
          </a:p>
        </p:txBody>
      </p:sp>
      <p:sp>
        <p:nvSpPr>
          <p:cNvPr id="3" name="Title 2">
            <a:extLst>
              <a:ext uri="{FF2B5EF4-FFF2-40B4-BE49-F238E27FC236}">
                <a16:creationId xmlns:a16="http://schemas.microsoft.com/office/drawing/2014/main" id="{312BE0B1-67B6-49D0-8596-BB5D14A5FBDF}"/>
              </a:ext>
            </a:extLst>
          </p:cNvPr>
          <p:cNvSpPr>
            <a:spLocks noGrp="1"/>
          </p:cNvSpPr>
          <p:nvPr>
            <p:ph type="title"/>
          </p:nvPr>
        </p:nvSpPr>
        <p:spPr>
          <a:xfrm>
            <a:off x="685800" y="328784"/>
            <a:ext cx="7756263" cy="794624"/>
          </a:xfrm>
        </p:spPr>
        <p:txBody>
          <a:bodyPr/>
          <a:lstStyle/>
          <a:p>
            <a:r>
              <a:rPr lang="en-US" dirty="0"/>
              <a:t>Lunch</a:t>
            </a:r>
          </a:p>
        </p:txBody>
      </p:sp>
    </p:spTree>
    <p:extLst>
      <p:ext uri="{BB962C8B-B14F-4D97-AF65-F5344CB8AC3E}">
        <p14:creationId xmlns:p14="http://schemas.microsoft.com/office/powerpoint/2010/main" val="3597494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Daily Signage</a:t>
            </a:r>
          </a:p>
        </p:txBody>
      </p:sp>
      <p:sp>
        <p:nvSpPr>
          <p:cNvPr id="8" name="Rounded Rectangle 7"/>
          <p:cNvSpPr/>
          <p:nvPr/>
        </p:nvSpPr>
        <p:spPr>
          <a:xfrm>
            <a:off x="4724400" y="2422684"/>
            <a:ext cx="4038600" cy="3733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93055" y="2368599"/>
            <a:ext cx="2819400" cy="646331"/>
          </a:xfrm>
          <a:prstGeom prst="rect">
            <a:avLst/>
          </a:prstGeom>
          <a:noFill/>
        </p:spPr>
        <p:txBody>
          <a:bodyPr wrap="square" rtlCol="0">
            <a:spAutoFit/>
          </a:bodyPr>
          <a:lstStyle/>
          <a:p>
            <a:pPr algn="ctr"/>
            <a:r>
              <a:rPr lang="en-US" b="1" i="1" u="sng" dirty="0"/>
              <a:t>Daily Lunch Entrees</a:t>
            </a:r>
          </a:p>
          <a:p>
            <a:pPr algn="ctr"/>
            <a:endParaRPr lang="en-US" dirty="0"/>
          </a:p>
        </p:txBody>
      </p:sp>
      <p:sp>
        <p:nvSpPr>
          <p:cNvPr id="5" name="TextBox 4" descr=" "/>
          <p:cNvSpPr txBox="1"/>
          <p:nvPr/>
        </p:nvSpPr>
        <p:spPr>
          <a:xfrm>
            <a:off x="4815840" y="2691764"/>
            <a:ext cx="3943350" cy="4739759"/>
          </a:xfrm>
          <a:prstGeom prst="rect">
            <a:avLst/>
          </a:prstGeom>
          <a:noFill/>
        </p:spPr>
        <p:txBody>
          <a:bodyPr wrap="square" rtlCol="0">
            <a:spAutoFit/>
          </a:bodyPr>
          <a:lstStyle/>
          <a:p>
            <a:pPr algn="ctr"/>
            <a:r>
              <a:rPr lang="en-US" b="1" dirty="0"/>
              <a:t>Chef Salad Meal</a:t>
            </a:r>
          </a:p>
          <a:p>
            <a:pPr algn="ctr"/>
            <a:r>
              <a:rPr lang="en-US" dirty="0"/>
              <a:t>Romaine Lettuce, Roasted Turkey, Ham, American Cheese **Fruit, Vegetable, Milk, and Dinner Roll offered</a:t>
            </a:r>
          </a:p>
          <a:p>
            <a:endParaRPr lang="en-US" dirty="0"/>
          </a:p>
          <a:p>
            <a:pPr algn="ctr"/>
            <a:r>
              <a:rPr lang="en-US" b="1" dirty="0"/>
              <a:t>“Make your Own” PB&amp;J</a:t>
            </a:r>
          </a:p>
          <a:p>
            <a:pPr algn="ctr"/>
            <a:r>
              <a:rPr lang="en-US" dirty="0"/>
              <a:t>** Fruit, Vegetable, Milk offered</a:t>
            </a:r>
          </a:p>
          <a:p>
            <a:pPr algn="ctr"/>
            <a:endParaRPr lang="en-US" dirty="0"/>
          </a:p>
          <a:p>
            <a:pPr algn="ctr"/>
            <a:r>
              <a:rPr lang="en-US" sz="1600" b="1" dirty="0"/>
              <a:t>Always Choose 3 out of 5 components</a:t>
            </a:r>
          </a:p>
          <a:p>
            <a:pPr algn="ctr"/>
            <a:r>
              <a:rPr lang="en-US" sz="1600" b="1" dirty="0"/>
              <a:t>Always choose ½ cup Fruit or Vegetable</a:t>
            </a:r>
          </a:p>
          <a:p>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p:txBody>
      </p:sp>
      <p:sp>
        <p:nvSpPr>
          <p:cNvPr id="10" name="Rounded Rectangle 7" descr=" "/>
          <p:cNvSpPr/>
          <p:nvPr/>
        </p:nvSpPr>
        <p:spPr>
          <a:xfrm>
            <a:off x="327660" y="2368599"/>
            <a:ext cx="4038600" cy="3733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52500" y="2501265"/>
            <a:ext cx="2743200" cy="381000"/>
          </a:xfrm>
          <a:prstGeom prst="rect">
            <a:avLst/>
          </a:prstGeom>
          <a:noFill/>
        </p:spPr>
        <p:txBody>
          <a:bodyPr wrap="square" rtlCol="0">
            <a:spAutoFit/>
          </a:bodyPr>
          <a:lstStyle/>
          <a:p>
            <a:pPr algn="ctr"/>
            <a:r>
              <a:rPr lang="en-US" b="1" i="1" u="sng" dirty="0"/>
              <a:t>Daily Breakfast Entrees</a:t>
            </a:r>
          </a:p>
        </p:txBody>
      </p:sp>
      <p:sp>
        <p:nvSpPr>
          <p:cNvPr id="11" name="TextBox 10"/>
          <p:cNvSpPr txBox="1"/>
          <p:nvPr/>
        </p:nvSpPr>
        <p:spPr>
          <a:xfrm>
            <a:off x="198120" y="2862202"/>
            <a:ext cx="4297680" cy="3077766"/>
          </a:xfrm>
          <a:prstGeom prst="rect">
            <a:avLst/>
          </a:prstGeom>
          <a:noFill/>
        </p:spPr>
        <p:txBody>
          <a:bodyPr wrap="square" rtlCol="0">
            <a:spAutoFit/>
          </a:bodyPr>
          <a:lstStyle/>
          <a:p>
            <a:pPr algn="ctr"/>
            <a:r>
              <a:rPr lang="en-US" b="1" dirty="0"/>
              <a:t>Cereal Meal</a:t>
            </a:r>
          </a:p>
          <a:p>
            <a:pPr algn="ctr"/>
            <a:r>
              <a:rPr lang="en-US" dirty="0"/>
              <a:t>** May always take 2!</a:t>
            </a:r>
          </a:p>
          <a:p>
            <a:pPr algn="ctr"/>
            <a:r>
              <a:rPr lang="en-US" dirty="0"/>
              <a:t>Fruit/Juice Choice, Milk</a:t>
            </a:r>
          </a:p>
          <a:p>
            <a:pPr algn="ctr"/>
            <a:endParaRPr lang="en-US" dirty="0"/>
          </a:p>
          <a:p>
            <a:pPr algn="ctr"/>
            <a:r>
              <a:rPr lang="en-US" b="1" dirty="0"/>
              <a:t>Yogurt Meal</a:t>
            </a:r>
          </a:p>
          <a:p>
            <a:pPr algn="ctr"/>
            <a:r>
              <a:rPr lang="en-US" dirty="0"/>
              <a:t>Yogurt, ½ Bagel, </a:t>
            </a:r>
          </a:p>
          <a:p>
            <a:pPr algn="ctr"/>
            <a:r>
              <a:rPr lang="en-US" dirty="0"/>
              <a:t>Fruit/Juice Choice, Milk</a:t>
            </a:r>
          </a:p>
          <a:p>
            <a:pPr algn="ctr"/>
            <a:endParaRPr lang="en-US" dirty="0"/>
          </a:p>
          <a:p>
            <a:pPr algn="ctr"/>
            <a:r>
              <a:rPr lang="en-US" sz="1600" b="1" dirty="0"/>
              <a:t>Always Choose 3 out of 4 items</a:t>
            </a:r>
          </a:p>
          <a:p>
            <a:pPr algn="ctr"/>
            <a:r>
              <a:rPr lang="en-US" sz="1600" b="1" dirty="0"/>
              <a:t>Always choose ½ cup Fruit or Vegetable</a:t>
            </a:r>
          </a:p>
          <a:p>
            <a:pPr algn="ctr"/>
            <a:endParaRPr lang="en-US" b="1" dirty="0"/>
          </a:p>
        </p:txBody>
      </p:sp>
      <p:sp>
        <p:nvSpPr>
          <p:cNvPr id="12" name="TextBox 11"/>
          <p:cNvSpPr txBox="1"/>
          <p:nvPr/>
        </p:nvSpPr>
        <p:spPr>
          <a:xfrm>
            <a:off x="457200" y="6216967"/>
            <a:ext cx="8534400" cy="369332"/>
          </a:xfrm>
          <a:prstGeom prst="rect">
            <a:avLst/>
          </a:prstGeom>
          <a:noFill/>
        </p:spPr>
        <p:txBody>
          <a:bodyPr wrap="square" rtlCol="0">
            <a:spAutoFit/>
          </a:bodyPr>
          <a:lstStyle/>
          <a:p>
            <a:pPr algn="ctr"/>
            <a:r>
              <a:rPr lang="en-US" b="1" dirty="0">
                <a:solidFill>
                  <a:schemeClr val="accent2"/>
                </a:solidFill>
              </a:rPr>
              <a:t>Permanent Signage for daily meal choices can save time and energy!</a:t>
            </a:r>
          </a:p>
        </p:txBody>
      </p:sp>
    </p:spTree>
    <p:extLst>
      <p:ext uri="{BB962C8B-B14F-4D97-AF65-F5344CB8AC3E}">
        <p14:creationId xmlns:p14="http://schemas.microsoft.com/office/powerpoint/2010/main" val="255004564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2856</TotalTime>
  <Words>1422</Words>
  <Application>Microsoft Office PowerPoint</Application>
  <PresentationFormat>On-screen Show (4:3)</PresentationFormat>
  <Paragraphs>180</Paragraphs>
  <Slides>14</Slides>
  <Notes>14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22" baseType="lpstr">
      <vt:lpstr>Arial</vt:lpstr>
      <vt:lpstr>Book Antiqua</vt:lpstr>
      <vt:lpstr>Calibri</vt:lpstr>
      <vt:lpstr>Times New Roman</vt:lpstr>
      <vt:lpstr>Wingdings</vt:lpstr>
      <vt:lpstr>Hardcover</vt:lpstr>
      <vt:lpstr>Acrobat Document</vt:lpstr>
      <vt:lpstr>Document</vt:lpstr>
      <vt:lpstr>Signage</vt:lpstr>
      <vt:lpstr>Identifying a Reimbursable Meal</vt:lpstr>
      <vt:lpstr>Signage</vt:lpstr>
      <vt:lpstr>Signage</vt:lpstr>
      <vt:lpstr>Available Resources</vt:lpstr>
      <vt:lpstr>Signage</vt:lpstr>
      <vt:lpstr>Breakfast</vt:lpstr>
      <vt:lpstr>Lunch</vt:lpstr>
      <vt:lpstr>Daily Signage</vt:lpstr>
      <vt:lpstr> Breakfast Signage Examples </vt:lpstr>
      <vt:lpstr>Lunch Signage Examples</vt:lpstr>
      <vt:lpstr>Signage Examples</vt:lpstr>
      <vt:lpstr>Important Reminders</vt:lpstr>
      <vt:lpstr>Questions?</vt:lpstr>
    </vt:vector>
  </TitlesOfParts>
  <Company>NYSED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Signage Requirements for NSLP and SBP</dc:title>
  <dc:subject>Signage Requirements for NSLP and SBP</dc:subject>
  <dc:creator>NYSED</dc:creator>
  <cp:keywords>Signage Requirements for NSLP and SBP</cp:keywords>
  <cp:lastModifiedBy>Kristin Junco</cp:lastModifiedBy>
  <cp:revision>182</cp:revision>
  <cp:lastPrinted>2016-11-23T15:39:18Z</cp:lastPrinted>
  <dcterms:created xsi:type="dcterms:W3CDTF">2016-08-05T14:31:21Z</dcterms:created>
  <dcterms:modified xsi:type="dcterms:W3CDTF">2017-10-12T21:05:30Z</dcterms:modified>
</cp:coreProperties>
</file>