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4" r:id="rId4"/>
  </p:sldMasterIdLst>
  <p:notesMasterIdLst>
    <p:notesMasterId r:id="rId22"/>
  </p:notesMasterIdLst>
  <p:sldIdLst>
    <p:sldId id="256" r:id="rId5"/>
    <p:sldId id="257" r:id="rId6"/>
    <p:sldId id="258" r:id="rId7"/>
    <p:sldId id="269" r:id="rId8"/>
    <p:sldId id="293" r:id="rId9"/>
    <p:sldId id="295" r:id="rId10"/>
    <p:sldId id="270" r:id="rId11"/>
    <p:sldId id="297" r:id="rId12"/>
    <p:sldId id="288" r:id="rId13"/>
    <p:sldId id="273" r:id="rId14"/>
    <p:sldId id="299" r:id="rId15"/>
    <p:sldId id="1536" r:id="rId16"/>
    <p:sldId id="1537" r:id="rId17"/>
    <p:sldId id="296" r:id="rId18"/>
    <p:sldId id="1535" r:id="rId19"/>
    <p:sldId id="1538" r:id="rId20"/>
    <p:sldId id="153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46" autoAdjust="0"/>
    <p:restoredTop sz="79204" autoAdjust="0"/>
  </p:normalViewPr>
  <p:slideViewPr>
    <p:cSldViewPr>
      <p:cViewPr varScale="1">
        <p:scale>
          <a:sx n="90" d="100"/>
          <a:sy n="90" d="100"/>
        </p:scale>
        <p:origin x="1158" y="90"/>
      </p:cViewPr>
      <p:guideLst>
        <p:guide orient="horz" pos="2160"/>
        <p:guide pos="2880"/>
      </p:guideLst>
    </p:cSldViewPr>
  </p:slideViewPr>
  <p:outlineViewPr>
    <p:cViewPr>
      <p:scale>
        <a:sx n="33" d="100"/>
        <a:sy n="33" d="100"/>
      </p:scale>
      <p:origin x="0" y="-645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02" d="100"/>
          <a:sy n="102" d="100"/>
        </p:scale>
        <p:origin x="-291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95A99B-AA18-4B9A-86BF-65A99530869A}" type="datetimeFigureOut">
              <a:rPr lang="en-US" smtClean="0"/>
              <a:t>5/10/2021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3BBA7-4B09-4701-9EDD-9D79A70F26B7}" type="slidenum">
              <a:rPr lang="en-US" smtClean="0"/>
              <a:t>‹#›</a:t>
            </a:fld>
            <a:endParaRPr lang="en-US"/>
          </a:p>
        </p:txBody>
      </p:sp>
    </p:spTree>
    <p:extLst>
      <p:ext uri="{BB962C8B-B14F-4D97-AF65-F5344CB8AC3E}">
        <p14:creationId xmlns:p14="http://schemas.microsoft.com/office/powerpoint/2010/main" val="102503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This PowerPoint will contribute 1 hour towards Professional Standards training requirements. </a:t>
            </a:r>
            <a:r>
              <a:rPr lang="en-US" dirty="0"/>
              <a:t>This training reviews signage requirements and shows examples of good signage.</a:t>
            </a:r>
          </a:p>
        </p:txBody>
      </p:sp>
      <p:sp>
        <p:nvSpPr>
          <p:cNvPr id="4" name="Slide Number Placeholder 3"/>
          <p:cNvSpPr>
            <a:spLocks noGrp="1"/>
          </p:cNvSpPr>
          <p:nvPr>
            <p:ph type="sldNum" sz="quarter" idx="10"/>
          </p:nvPr>
        </p:nvSpPr>
        <p:spPr/>
        <p:txBody>
          <a:bodyPr/>
          <a:lstStyle/>
          <a:p>
            <a:fld id="{5913BBA7-4B09-4701-9EDD-9D79A70F26B7}" type="slidenum">
              <a:rPr lang="en-US" smtClean="0"/>
              <a:t>1</a:t>
            </a:fld>
            <a:endParaRPr lang="en-US"/>
          </a:p>
        </p:txBody>
      </p:sp>
    </p:spTree>
    <p:extLst>
      <p:ext uri="{BB962C8B-B14F-4D97-AF65-F5344CB8AC3E}">
        <p14:creationId xmlns:p14="http://schemas.microsoft.com/office/powerpoint/2010/main" val="260574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good examples</a:t>
            </a:r>
            <a:r>
              <a:rPr lang="en-US" baseline="0" dirty="0"/>
              <a:t> of lunch signage shown above.</a:t>
            </a:r>
          </a:p>
          <a:p>
            <a:endParaRPr lang="en-US" baseline="0" dirty="0"/>
          </a:p>
          <a:p>
            <a:r>
              <a:rPr lang="en-US" baseline="0" dirty="0"/>
              <a:t>Signage was provided by the following schools (left to right) Pine Bush CSD and Newfield CSD</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10</a:t>
            </a:fld>
            <a:endParaRPr lang="en-US"/>
          </a:p>
        </p:txBody>
      </p:sp>
    </p:spTree>
    <p:extLst>
      <p:ext uri="{BB962C8B-B14F-4D97-AF65-F5344CB8AC3E}">
        <p14:creationId xmlns:p14="http://schemas.microsoft.com/office/powerpoint/2010/main" val="117858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This signage was provided by the following schools (top to bottom):  </a:t>
            </a:r>
            <a:r>
              <a:rPr lang="en-US" baseline="0" dirty="0" err="1"/>
              <a:t>Onteora</a:t>
            </a:r>
            <a:r>
              <a:rPr lang="en-US" baseline="0" dirty="0"/>
              <a:t> CSD, </a:t>
            </a:r>
            <a:r>
              <a:rPr lang="en-US" dirty="0"/>
              <a:t>Pine Plains CSD (right): Clarence CSD</a:t>
            </a:r>
          </a:p>
        </p:txBody>
      </p:sp>
      <p:sp>
        <p:nvSpPr>
          <p:cNvPr id="4" name="Slide Number Placeholder 3"/>
          <p:cNvSpPr>
            <a:spLocks noGrp="1"/>
          </p:cNvSpPr>
          <p:nvPr>
            <p:ph type="sldNum" sz="quarter" idx="10"/>
          </p:nvPr>
        </p:nvSpPr>
        <p:spPr/>
        <p:txBody>
          <a:bodyPr/>
          <a:lstStyle/>
          <a:p>
            <a:fld id="{5913BBA7-4B09-4701-9EDD-9D79A70F26B7}" type="slidenum">
              <a:rPr lang="en-US" smtClean="0"/>
              <a:t>11</a:t>
            </a:fld>
            <a:endParaRPr lang="en-US"/>
          </a:p>
        </p:txBody>
      </p:sp>
    </p:spTree>
    <p:extLst>
      <p:ext uri="{BB962C8B-B14F-4D97-AF65-F5344CB8AC3E}">
        <p14:creationId xmlns:p14="http://schemas.microsoft.com/office/powerpoint/2010/main" val="14809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schools offer salad bars or ‘Make Your Own” bars to aid in increasing student variety and choice.  Increasing variety and choice in turn, increase Program participation.  In situations such as these it is particularly important to communicate to students what a reimbursable meal must contain.  Signage indicating the component each food item being offered credits towards and what constitutes a reimbursable meal will allow students to build a reimbursable meal prior to arriving at the point of service.</a:t>
            </a:r>
          </a:p>
          <a:p>
            <a:endParaRPr lang="en-US" dirty="0"/>
          </a:p>
          <a:p>
            <a:r>
              <a:rPr lang="en-US" dirty="0"/>
              <a:t>Remember, if your salad bar or self service bar offer the same choices daily, you can save time by posting permanent signage.</a:t>
            </a:r>
          </a:p>
        </p:txBody>
      </p:sp>
      <p:sp>
        <p:nvSpPr>
          <p:cNvPr id="4" name="Slide Number Placeholder 3"/>
          <p:cNvSpPr>
            <a:spLocks noGrp="1"/>
          </p:cNvSpPr>
          <p:nvPr>
            <p:ph type="sldNum" sz="quarter" idx="5"/>
          </p:nvPr>
        </p:nvSpPr>
        <p:spPr/>
        <p:txBody>
          <a:bodyPr/>
          <a:lstStyle/>
          <a:p>
            <a:fld id="{5913BBA7-4B09-4701-9EDD-9D79A70F26B7}" type="slidenum">
              <a:rPr lang="en-US" smtClean="0"/>
              <a:t>12</a:t>
            </a:fld>
            <a:endParaRPr lang="en-US"/>
          </a:p>
        </p:txBody>
      </p:sp>
    </p:spTree>
    <p:extLst>
      <p:ext uri="{BB962C8B-B14F-4D97-AF65-F5344CB8AC3E}">
        <p14:creationId xmlns:p14="http://schemas.microsoft.com/office/powerpoint/2010/main" val="4033750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how your SFA can guide students towards selecting a reimbursable meal from a salad bar. </a:t>
            </a:r>
          </a:p>
          <a:p>
            <a:endParaRPr lang="en-US" dirty="0"/>
          </a:p>
          <a:p>
            <a:r>
              <a:rPr lang="en-US" dirty="0"/>
              <a:t>Salad bars and any self-service stations must be set up with systems which assure minimum portion sizes for each age/grade group of each component are being offered.  The signage above is a great example which guides students to select the appropriate service container depending on their choice of a side salad or selecting the salad bar as their lunch.  The second sign identifies each meal component on the salad bar line, what food items are being offered for each component, and what constitutes a reimbursable meal. </a:t>
            </a:r>
          </a:p>
          <a:p>
            <a:endParaRPr lang="en-US" dirty="0"/>
          </a:p>
          <a:p>
            <a:r>
              <a:rPr lang="en-US" dirty="0"/>
              <a:t>Setting up the salad bar with the appropriate sized serving utensils and/or portioning food items appropriately, work in conjunction with displayed signage to assure minimum portion sizes, compliant with the Food Based Meal Pattern requirements are being offered. </a:t>
            </a:r>
          </a:p>
        </p:txBody>
      </p:sp>
      <p:sp>
        <p:nvSpPr>
          <p:cNvPr id="4" name="Slide Number Placeholder 3"/>
          <p:cNvSpPr>
            <a:spLocks noGrp="1"/>
          </p:cNvSpPr>
          <p:nvPr>
            <p:ph type="sldNum" sz="quarter" idx="5"/>
          </p:nvPr>
        </p:nvSpPr>
        <p:spPr/>
        <p:txBody>
          <a:bodyPr/>
          <a:lstStyle/>
          <a:p>
            <a:fld id="{5913BBA7-4B09-4701-9EDD-9D79A70F26B7}" type="slidenum">
              <a:rPr lang="en-US" smtClean="0"/>
              <a:t>13</a:t>
            </a:fld>
            <a:endParaRPr lang="en-US"/>
          </a:p>
        </p:txBody>
      </p:sp>
    </p:spTree>
    <p:extLst>
      <p:ext uri="{BB962C8B-B14F-4D97-AF65-F5344CB8AC3E}">
        <p14:creationId xmlns:p14="http://schemas.microsoft.com/office/powerpoint/2010/main" val="1555619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a:t>
            </a:r>
            <a:r>
              <a:rPr lang="en-US" baseline="0" dirty="0"/>
              <a:t> reminders to maintain a successful program include:</a:t>
            </a:r>
          </a:p>
          <a:p>
            <a:endParaRPr lang="en-US" baseline="0" dirty="0"/>
          </a:p>
          <a:p>
            <a:r>
              <a:rPr lang="en-US" baseline="0" dirty="0"/>
              <a:t>Remember to display ALL menu choices by ALL service lines.</a:t>
            </a:r>
          </a:p>
          <a:p>
            <a:r>
              <a:rPr lang="en-US" baseline="0" dirty="0"/>
              <a:t>All students, no matter what service line they enter need to be aware of all options.</a:t>
            </a:r>
          </a:p>
          <a:p>
            <a:endParaRPr lang="en-US" baseline="0" dirty="0"/>
          </a:p>
          <a:p>
            <a:r>
              <a:rPr lang="en-US" baseline="0" dirty="0"/>
              <a:t>SED has resources available to SFA’s FREE of Charge, see Child Nutrition Knowledge Center for details.</a:t>
            </a:r>
          </a:p>
          <a:p>
            <a:endParaRPr lang="en-US" baseline="0" dirty="0"/>
          </a:p>
          <a:p>
            <a:r>
              <a:rPr lang="en-US" baseline="0" dirty="0"/>
              <a:t>Also, signs do not need to be professionally made.  Get creative!  Enlist the help of staff or an art class!</a:t>
            </a:r>
          </a:p>
          <a:p>
            <a:endParaRPr lang="en-US" baseline="0" dirty="0"/>
          </a:p>
          <a:p>
            <a:r>
              <a:rPr lang="en-US" baseline="0" dirty="0"/>
              <a:t>Remember to switch signage between breakfast and lunch, to be sure students are aware of their options.</a:t>
            </a:r>
          </a:p>
          <a:p>
            <a:endParaRPr lang="en-US" baseline="0" dirty="0"/>
          </a:p>
          <a:p>
            <a:r>
              <a:rPr lang="en-US" baseline="0" dirty="0"/>
              <a:t>If there are menu items offered daily, you can display permanent signage to save time and energy.</a:t>
            </a:r>
          </a:p>
          <a:p>
            <a:endParaRPr lang="en-US" baseline="0" dirty="0"/>
          </a:p>
          <a:p>
            <a:r>
              <a:rPr lang="en-US" baseline="0" dirty="0"/>
              <a:t>If different age groups may select different quantities of an any particular item, be sure to display this with adequate signage.</a:t>
            </a:r>
          </a:p>
          <a:p>
            <a:endParaRPr lang="en-US" baseline="0" dirty="0"/>
          </a:p>
          <a:p>
            <a:r>
              <a:rPr lang="en-US" baseline="0" dirty="0"/>
              <a:t>Be sure to display signage indicating that 3 out of 4 items must be chosen and 3 out of 5 components at lunch much be chosen to make a reimbursable meal.</a:t>
            </a:r>
          </a:p>
          <a:p>
            <a:r>
              <a:rPr lang="en-US" baseline="0" dirty="0"/>
              <a:t>Signage must be displayed indicating a reimbursable meal must include a ½ cup of fruit or vegetable.</a:t>
            </a:r>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14</a:t>
            </a:fld>
            <a:endParaRPr lang="en-US"/>
          </a:p>
        </p:txBody>
      </p:sp>
    </p:spTree>
    <p:extLst>
      <p:ext uri="{BB962C8B-B14F-4D97-AF65-F5344CB8AC3E}">
        <p14:creationId xmlns:p14="http://schemas.microsoft.com/office/powerpoint/2010/main" val="224710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plates are a great visual partner to signage.  Students can see what a reimbursable meal looks like.  In addition, attractive show plates can attract attention and create excitement for meals.</a:t>
            </a:r>
          </a:p>
          <a:p>
            <a:endParaRPr lang="en-US" dirty="0"/>
          </a:p>
          <a:p>
            <a:r>
              <a:rPr lang="en-US" dirty="0"/>
              <a:t>Show plates may not be possible or practical for all meals or all choices at your school but this may be a great idea for special meals.</a:t>
            </a:r>
          </a:p>
          <a:p>
            <a:endParaRPr lang="en-US" dirty="0"/>
          </a:p>
          <a:p>
            <a:r>
              <a:rPr lang="en-US" dirty="0"/>
              <a:t>Photo of display courtesy of Pine Bush CSD</a:t>
            </a:r>
          </a:p>
        </p:txBody>
      </p:sp>
      <p:sp>
        <p:nvSpPr>
          <p:cNvPr id="4" name="Slide Number Placeholder 3"/>
          <p:cNvSpPr>
            <a:spLocks noGrp="1"/>
          </p:cNvSpPr>
          <p:nvPr>
            <p:ph type="sldNum" sz="quarter" idx="5"/>
          </p:nvPr>
        </p:nvSpPr>
        <p:spPr/>
        <p:txBody>
          <a:bodyPr/>
          <a:lstStyle/>
          <a:p>
            <a:fld id="{5913BBA7-4B09-4701-9EDD-9D79A70F26B7}" type="slidenum">
              <a:rPr lang="en-US" smtClean="0"/>
              <a:t>15</a:t>
            </a:fld>
            <a:endParaRPr lang="en-US"/>
          </a:p>
        </p:txBody>
      </p:sp>
    </p:spTree>
    <p:extLst>
      <p:ext uri="{BB962C8B-B14F-4D97-AF65-F5344CB8AC3E}">
        <p14:creationId xmlns:p14="http://schemas.microsoft.com/office/powerpoint/2010/main" val="3378841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Signage is a Program requirement but you can go beyond the basics and use it to your advantage.  Signage does not have to feel like a time consuming daily chore.  In addition to being a Program requirement; new, fun, and exciting signage can be a great advertising tool which can help boost reimbursable meals sales.</a:t>
            </a:r>
          </a:p>
          <a:p>
            <a:endParaRPr lang="en-US" dirty="0"/>
          </a:p>
          <a:p>
            <a:r>
              <a:rPr lang="en-US" dirty="0"/>
              <a:t>Involving students and enlisting their help gives them a feeling of Program ownership which assists in increasing Program participation.</a:t>
            </a:r>
          </a:p>
        </p:txBody>
      </p:sp>
      <p:sp>
        <p:nvSpPr>
          <p:cNvPr id="4" name="Slide Number Placeholder 3"/>
          <p:cNvSpPr>
            <a:spLocks noGrp="1"/>
          </p:cNvSpPr>
          <p:nvPr>
            <p:ph type="sldNum" sz="quarter" idx="5"/>
          </p:nvPr>
        </p:nvSpPr>
        <p:spPr/>
        <p:txBody>
          <a:bodyPr/>
          <a:lstStyle/>
          <a:p>
            <a:fld id="{5913BBA7-4B09-4701-9EDD-9D79A70F26B7}" type="slidenum">
              <a:rPr lang="en-US" smtClean="0"/>
              <a:t>16</a:t>
            </a:fld>
            <a:endParaRPr lang="en-US"/>
          </a:p>
        </p:txBody>
      </p:sp>
    </p:spTree>
    <p:extLst>
      <p:ext uri="{BB962C8B-B14F-4D97-AF65-F5344CB8AC3E}">
        <p14:creationId xmlns:p14="http://schemas.microsoft.com/office/powerpoint/2010/main" val="303642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This concludes Signage.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Remember to record completion of this training for Annual Professional Standards Training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If you have any additional questions, please do not hesitate to call or email us.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942330-F19B-49BB-AE37-1A9BB45B55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535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Students, servers and cashiers must be able to identify what constitutes a reimbursable meal.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Federal regulations require that all School Food Authorities(SFAs) must identify the food components of the reimbursable meal at or near the beginning of the serving line. </a:t>
            </a:r>
          </a:p>
          <a:p>
            <a:endParaRPr lang="en-US" sz="1200" b="0" i="0" u="none" strike="noStrike" kern="1200" baseline="0" dirty="0">
              <a:solidFill>
                <a:schemeClr val="tx1"/>
              </a:solidFill>
              <a:latin typeface="+mn-lt"/>
              <a:ea typeface="+mn-ea"/>
              <a:cs typeface="+mn-cs"/>
            </a:endParaRPr>
          </a:p>
          <a:p>
            <a:pPr marL="0" marR="0">
              <a:spcBef>
                <a:spcPts val="0"/>
              </a:spcBef>
              <a:spcAft>
                <a:spcPts val="0"/>
              </a:spcAft>
            </a:pPr>
            <a:r>
              <a:rPr lang="en-US" sz="1200" dirty="0">
                <a:effectLst/>
                <a:latin typeface="Times New Roman"/>
                <a:ea typeface="Calibri"/>
                <a:cs typeface="Times New Roman"/>
              </a:rPr>
              <a:t>Identifying the components of the reimbursable meal</a:t>
            </a:r>
            <a:r>
              <a:rPr lang="en-US" sz="1200" baseline="0" dirty="0">
                <a:effectLst/>
                <a:latin typeface="Times New Roman"/>
                <a:ea typeface="Calibri"/>
                <a:cs typeface="Times New Roman"/>
              </a:rPr>
              <a:t> </a:t>
            </a:r>
            <a:r>
              <a:rPr lang="en-US" sz="1200" dirty="0">
                <a:effectLst/>
                <a:latin typeface="Times New Roman"/>
                <a:ea typeface="Calibri"/>
                <a:cs typeface="Times New Roman"/>
              </a:rPr>
              <a:t>reinforces nutrition education</a:t>
            </a:r>
            <a:r>
              <a:rPr lang="en-US" sz="1200" baseline="0" dirty="0">
                <a:effectLst/>
                <a:latin typeface="Times New Roman"/>
                <a:ea typeface="Calibri"/>
                <a:cs typeface="Times New Roman"/>
              </a:rPr>
              <a:t> </a:t>
            </a:r>
            <a:r>
              <a:rPr lang="en-US" sz="1200" dirty="0">
                <a:effectLst/>
                <a:latin typeface="Times New Roman"/>
                <a:ea typeface="Calibri"/>
                <a:cs typeface="Times New Roman"/>
              </a:rPr>
              <a:t>messages that emphasize selecting</a:t>
            </a:r>
            <a:r>
              <a:rPr lang="en-US" sz="1200" baseline="0" dirty="0">
                <a:effectLst/>
                <a:latin typeface="Times New Roman"/>
                <a:ea typeface="Calibri"/>
                <a:cs typeface="Times New Roman"/>
              </a:rPr>
              <a:t> </a:t>
            </a:r>
            <a:r>
              <a:rPr lang="en-US" sz="1200" dirty="0">
                <a:effectLst/>
                <a:latin typeface="Times New Roman"/>
                <a:ea typeface="Calibri"/>
                <a:cs typeface="Times New Roman"/>
              </a:rPr>
              <a:t>healthy choices for a balanced meal.</a:t>
            </a:r>
          </a:p>
          <a:p>
            <a:endParaRPr lang="en-US" sz="1200" b="0" i="0" u="none" strike="noStrike" kern="1200" baseline="0" dirty="0">
              <a:solidFill>
                <a:schemeClr val="tx1"/>
              </a:solidFill>
              <a:latin typeface="+mn-lt"/>
              <a:ea typeface="+mn-ea"/>
              <a:cs typeface="+mn-cs"/>
            </a:endParaRPr>
          </a:p>
          <a:p>
            <a:r>
              <a:rPr lang="en-US" sz="1200" kern="1200" dirty="0">
                <a:solidFill>
                  <a:schemeClr val="tx1"/>
                </a:solidFill>
                <a:effectLst/>
                <a:latin typeface="+mn-lt"/>
                <a:ea typeface="+mn-ea"/>
                <a:cs typeface="+mn-cs"/>
              </a:rPr>
              <a:t>SFAs have the discretion to determine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best way to present this information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on the serving line. </a:t>
            </a:r>
          </a:p>
          <a:p>
            <a:endParaRPr lang="en-US" sz="120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913BBA7-4B09-4701-9EDD-9D79A70F26B7}" type="slidenum">
              <a:rPr lang="en-US" smtClean="0"/>
              <a:t>2</a:t>
            </a:fld>
            <a:endParaRPr lang="en-US"/>
          </a:p>
        </p:txBody>
      </p:sp>
    </p:spTree>
    <p:extLst>
      <p:ext uri="{BB962C8B-B14F-4D97-AF65-F5344CB8AC3E}">
        <p14:creationId xmlns:p14="http://schemas.microsoft.com/office/powerpoint/2010/main" val="52368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Signage should provide clear information about allowable choices for breakfast and lunch. This will help students easily build a reimbursable meal and is especially important to avoid problems at the point of service.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good practice is to provide sample meal displays at or near the beginning of the service line.  This will help students visualize reimbursable meals and also advertise the daily meal.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Photo courtesy of Pine Bush CSD</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3</a:t>
            </a:fld>
            <a:endParaRPr lang="en-US"/>
          </a:p>
        </p:txBody>
      </p:sp>
    </p:spTree>
    <p:extLst>
      <p:ext uri="{BB962C8B-B14F-4D97-AF65-F5344CB8AC3E}">
        <p14:creationId xmlns:p14="http://schemas.microsoft.com/office/powerpoint/2010/main" val="2144171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Signage</a:t>
            </a:r>
            <a:r>
              <a:rPr lang="en-US" baseline="0" dirty="0"/>
              <a:t> must clearly state that a reimbursable meal must include 3 out of the 4 items at breakfast and at least 3 out of the 5 components at lunch.  </a:t>
            </a:r>
          </a:p>
          <a:p>
            <a:endParaRPr lang="en-US" baseline="0" dirty="0"/>
          </a:p>
          <a:p>
            <a:r>
              <a:rPr lang="en-US" dirty="0"/>
              <a:t>Signage must also clearly state that a</a:t>
            </a:r>
            <a:r>
              <a:rPr lang="en-US" baseline="0" dirty="0"/>
              <a:t> reimbursable meal must include at least ½ cup fruit and/or vegetable at lunch and breakfast. </a:t>
            </a:r>
          </a:p>
          <a:p>
            <a:endParaRPr lang="en-US" baseline="0" dirty="0"/>
          </a:p>
          <a:p>
            <a:r>
              <a:rPr lang="en-US" baseline="0" dirty="0"/>
              <a:t>Signage must make allowable choices clear to students.  For example, if</a:t>
            </a:r>
            <a:r>
              <a:rPr lang="en-US" dirty="0"/>
              <a:t> fruits are portioned</a:t>
            </a:r>
            <a:r>
              <a:rPr lang="en-US" baseline="0" dirty="0"/>
              <a:t> in ½ cup sizes at a high school, the signage must state students may select 2 fruits in order to meet the food based menu requirements of 1 cup for the 9-12 age/grade group.</a:t>
            </a:r>
            <a:r>
              <a:rPr lang="en-US"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55545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signage</a:t>
            </a:r>
            <a:r>
              <a:rPr lang="en-US" baseline="0" dirty="0"/>
              <a:t> tools and resources available free of charge on the Child Nutrition Knowledge Center.</a:t>
            </a:r>
          </a:p>
          <a:p>
            <a:endParaRPr lang="en-US" baseline="0" dirty="0"/>
          </a:p>
          <a:p>
            <a:r>
              <a:rPr lang="en-US" baseline="0" dirty="0"/>
              <a:t>Locate the resource order form under the Forms tab on the Child Nutrition Knowledge Center to request posters, static clings, and other items available.</a:t>
            </a:r>
          </a:p>
          <a:p>
            <a:endParaRPr lang="en-US" baseline="0" dirty="0"/>
          </a:p>
          <a:p>
            <a:r>
              <a:rPr lang="en-US" dirty="0"/>
              <a:t>This is an</a:t>
            </a:r>
            <a:r>
              <a:rPr lang="en-US" baseline="0" dirty="0"/>
              <a:t> example of signage available on the Child Nutrition Knowledge Center that can be utilized to advertise the daily menu, identify the meal components, and specify the choices a student must make to build a reimbursable meal.</a:t>
            </a:r>
          </a:p>
          <a:p>
            <a:endParaRPr lang="en-US" baseline="0" dirty="0"/>
          </a:p>
          <a:p>
            <a:r>
              <a:rPr lang="en-US" baseline="0" dirty="0"/>
              <a:t>Posters </a:t>
            </a:r>
            <a:r>
              <a:rPr lang="en-US" dirty="0"/>
              <a:t>can be laminated so</a:t>
            </a:r>
            <a:r>
              <a:rPr lang="en-US" baseline="0" dirty="0"/>
              <a:t> dry erase markers can be used to change your menu</a:t>
            </a:r>
            <a:r>
              <a:rPr lang="en-US" dirty="0"/>
              <a:t> choices daily</a:t>
            </a:r>
            <a:r>
              <a:rPr lang="en-US" baseline="0" dirty="0"/>
              <a:t>.  Tripods are also available to display signage.</a:t>
            </a:r>
          </a:p>
          <a:p>
            <a:endParaRPr lang="en-US" baseline="0" dirty="0"/>
          </a:p>
          <a:p>
            <a:r>
              <a:rPr lang="en-US" baseline="0" dirty="0"/>
              <a:t>Be sure to include ALL menu meal options on signage not just the daily entrée.  If you have several entrees offered daily, post your signage in a permanent location to save time and energy.  </a:t>
            </a:r>
          </a:p>
          <a:p>
            <a:r>
              <a:rPr lang="en-US" baseline="0" dirty="0"/>
              <a:t> </a:t>
            </a:r>
          </a:p>
        </p:txBody>
      </p:sp>
      <p:sp>
        <p:nvSpPr>
          <p:cNvPr id="4" name="Slide Number Placeholder 3"/>
          <p:cNvSpPr>
            <a:spLocks noGrp="1"/>
          </p:cNvSpPr>
          <p:nvPr>
            <p:ph type="sldNum" sz="quarter" idx="10"/>
          </p:nvPr>
        </p:nvSpPr>
        <p:spPr/>
        <p:txBody>
          <a:bodyPr/>
          <a:lstStyle/>
          <a:p>
            <a:fld id="{5913BBA7-4B09-4701-9EDD-9D79A70F26B7}" type="slidenum">
              <a:rPr lang="en-US" smtClean="0"/>
              <a:t>5</a:t>
            </a:fld>
            <a:endParaRPr lang="en-US"/>
          </a:p>
        </p:txBody>
      </p:sp>
    </p:spTree>
    <p:extLst>
      <p:ext uri="{BB962C8B-B14F-4D97-AF65-F5344CB8AC3E}">
        <p14:creationId xmlns:p14="http://schemas.microsoft.com/office/powerpoint/2010/main" val="2857775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good</a:t>
            </a:r>
            <a:r>
              <a:rPr lang="en-US" baseline="0" dirty="0"/>
              <a:t> example of signage for breakfast.</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The menu should be very clear and explain the choices. </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For example, 1 cup of fruit must be offered to all grades at breakfast.  You can offer ½ cup portions of applesauce but on the sign tells students they can take 2 portions of fruit to meet the daily 1 cup minimum requirement. </a:t>
            </a:r>
          </a:p>
          <a:p>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r>
              <a:rPr kumimoji="0" lang="en-US" sz="1200" b="0" i="0" u="none" strike="noStrike" kern="1200" cap="none" spc="0" normalizeH="0" baseline="0" noProof="0" dirty="0">
                <a:ln>
                  <a:noFill/>
                </a:ln>
                <a:solidFill>
                  <a:prstClr val="black"/>
                </a:solidFill>
                <a:effectLst/>
                <a:uLnTx/>
                <a:uFillTx/>
                <a:latin typeface="+mn-lt"/>
                <a:ea typeface="+mn-ea"/>
                <a:cs typeface="+mn-cs"/>
              </a:rPr>
              <a:t>You also want to make sure that students know what options go together. For example, students can take scrambled eggs and an English muffin or two cereals along with the fruit and milk choices.  </a:t>
            </a:r>
          </a:p>
        </p:txBody>
      </p:sp>
      <p:sp>
        <p:nvSpPr>
          <p:cNvPr id="4" name="Slide Number Placeholder 3"/>
          <p:cNvSpPr>
            <a:spLocks noGrp="1"/>
          </p:cNvSpPr>
          <p:nvPr>
            <p:ph type="sldNum" sz="quarter" idx="10"/>
          </p:nvPr>
        </p:nvSpPr>
        <p:spPr/>
        <p:txBody>
          <a:bodyPr/>
          <a:lstStyle/>
          <a:p>
            <a:fld id="{5913BBA7-4B09-4701-9EDD-9D79A70F26B7}" type="slidenum">
              <a:rPr lang="en-US" smtClean="0"/>
              <a:t>6</a:t>
            </a:fld>
            <a:endParaRPr lang="en-US"/>
          </a:p>
        </p:txBody>
      </p:sp>
    </p:spTree>
    <p:extLst>
      <p:ext uri="{BB962C8B-B14F-4D97-AF65-F5344CB8AC3E}">
        <p14:creationId xmlns:p14="http://schemas.microsoft.com/office/powerpoint/2010/main" val="446376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4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Here is an example of good signage for lunch.</a:t>
            </a:r>
          </a:p>
          <a:p>
            <a:pPr marL="0" marR="0" lvl="0" indent="0" algn="l" defTabSz="92443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2443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Offer Versus Serve is implemented, the signage must also show that 3 of the 5 components are required for a reimbursable meal and that one of those 3 components must be a ½ cup of fruit or vegetable.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SFAs should make sure all information is clearly displayed on a sign.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Failure to implement clear signage can lead to findings on an Administrative Review.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7</a:t>
            </a:fld>
            <a:endParaRPr lang="en-US"/>
          </a:p>
        </p:txBody>
      </p:sp>
    </p:spTree>
    <p:extLst>
      <p:ext uri="{BB962C8B-B14F-4D97-AF65-F5344CB8AC3E}">
        <p14:creationId xmlns:p14="http://schemas.microsoft.com/office/powerpoint/2010/main" val="127454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SFAs that have menu options offered daily</a:t>
            </a:r>
            <a:r>
              <a:rPr lang="en-US" baseline="0" dirty="0"/>
              <a:t> may want to consider posting permanent signage </a:t>
            </a:r>
            <a:r>
              <a:rPr lang="en-US" dirty="0"/>
              <a:t>near the beginning</a:t>
            </a:r>
            <a:r>
              <a:rPr lang="en-US" baseline="0" dirty="0"/>
              <a:t> of the service lines to save time and energy.</a:t>
            </a:r>
          </a:p>
          <a:p>
            <a:endParaRPr lang="en-US" baseline="0" dirty="0"/>
          </a:p>
          <a:p>
            <a:r>
              <a:rPr lang="en-US" baseline="0" dirty="0"/>
              <a:t>Again be sure when implementing Offer vs. Serve,  students and staff are aware that students must choose 3 out of 4 items at breakfast, and, 3 out of 5 components at lunch.  Add a reminder that a ½ cup fruit or vegetable at both breakfast and lunch must be selected in order for the meal to be considered reimbursable.  </a:t>
            </a:r>
          </a:p>
          <a:p>
            <a:endParaRPr lang="en-US" baseline="0" dirty="0"/>
          </a:p>
          <a:p>
            <a:r>
              <a:rPr lang="en-US" baseline="0" dirty="0"/>
              <a:t>If we find incomplete meals are being offered, it will result in fiscal sanctions.</a:t>
            </a:r>
            <a:endParaRPr lang="en-US" dirty="0"/>
          </a:p>
        </p:txBody>
      </p:sp>
      <p:sp>
        <p:nvSpPr>
          <p:cNvPr id="4" name="Slide Number Placeholder 3"/>
          <p:cNvSpPr>
            <a:spLocks noGrp="1"/>
          </p:cNvSpPr>
          <p:nvPr>
            <p:ph type="sldNum" sz="quarter" idx="10"/>
          </p:nvPr>
        </p:nvSpPr>
        <p:spPr/>
        <p:txBody>
          <a:bodyPr/>
          <a:lstStyle/>
          <a:p>
            <a:fld id="{5913BBA7-4B09-4701-9EDD-9D79A70F26B7}" type="slidenum">
              <a:rPr lang="en-US" smtClean="0"/>
              <a:t>8</a:t>
            </a:fld>
            <a:endParaRPr lang="en-US"/>
          </a:p>
        </p:txBody>
      </p:sp>
    </p:spTree>
    <p:extLst>
      <p:ext uri="{BB962C8B-B14F-4D97-AF65-F5344CB8AC3E}">
        <p14:creationId xmlns:p14="http://schemas.microsoft.com/office/powerpoint/2010/main" val="2021087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Above,</a:t>
            </a:r>
            <a:r>
              <a:rPr lang="en-US" baseline="0" dirty="0"/>
              <a:t> are good examples of breakfast signage.</a:t>
            </a:r>
          </a:p>
          <a:p>
            <a:endParaRPr lang="en-US" baseline="0" dirty="0"/>
          </a:p>
          <a:p>
            <a:r>
              <a:rPr lang="en-US" baseline="0" dirty="0"/>
              <a:t>Keep in mind that signage does not need to be professionally made as long as it contains all required elements.</a:t>
            </a:r>
          </a:p>
        </p:txBody>
      </p:sp>
      <p:sp>
        <p:nvSpPr>
          <p:cNvPr id="4" name="Slide Number Placeholder 3"/>
          <p:cNvSpPr>
            <a:spLocks noGrp="1"/>
          </p:cNvSpPr>
          <p:nvPr>
            <p:ph type="sldNum" sz="quarter" idx="10"/>
          </p:nvPr>
        </p:nvSpPr>
        <p:spPr/>
        <p:txBody>
          <a:bodyPr/>
          <a:lstStyle/>
          <a:p>
            <a:fld id="{5913BBA7-4B09-4701-9EDD-9D79A70F26B7}" type="slidenum">
              <a:rPr lang="en-US" smtClean="0"/>
              <a:t>9</a:t>
            </a:fld>
            <a:endParaRPr lang="en-US"/>
          </a:p>
        </p:txBody>
      </p:sp>
    </p:spTree>
    <p:extLst>
      <p:ext uri="{BB962C8B-B14F-4D97-AF65-F5344CB8AC3E}">
        <p14:creationId xmlns:p14="http://schemas.microsoft.com/office/powerpoint/2010/main" val="52610769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5800" y="1346947"/>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85800" y="4282763"/>
            <a:ext cx="7772400" cy="80683"/>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a:grpSpLocks noChangeAspect="1"/>
          </p:cNvGrpSpPr>
          <p:nvPr/>
        </p:nvGrpSpPr>
        <p:grpSpPr>
          <a:xfrm>
            <a:off x="7234780" y="4107023"/>
            <a:ext cx="914400" cy="914400"/>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593330" cy="3035808"/>
          </a:xfrm>
        </p:spPr>
        <p:txBody>
          <a:bodyPr anchor="ctr">
            <a:noAutofit/>
          </a:bodyPr>
          <a:lstStyle>
            <a:lvl1pPr algn="l">
              <a:lnSpc>
                <a:spcPct val="80000"/>
              </a:lnSpc>
              <a:defRPr sz="6400" b="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0883DB-32F7-42C7-9425-D73F1FFFCBE9}" type="datetimeFigureOut">
              <a:rPr lang="en-US" smtClean="0"/>
              <a:t>5/10/2021</a:t>
            </a:fld>
            <a:endParaRPr lang="en-US"/>
          </a:p>
        </p:txBody>
      </p:sp>
      <p:sp>
        <p:nvSpPr>
          <p:cNvPr id="5" name="Footer Placeholder 4"/>
          <p:cNvSpPr>
            <a:spLocks noGrp="1"/>
          </p:cNvSpPr>
          <p:nvPr>
            <p:ph type="ftr" sz="quarter" idx="11"/>
          </p:nvPr>
        </p:nvSpPr>
        <p:spPr>
          <a:xfrm>
            <a:off x="812805" y="6272785"/>
            <a:ext cx="4745736" cy="365125"/>
          </a:xfrm>
        </p:spPr>
        <p:txBody>
          <a:bodyPr/>
          <a:lstStyle/>
          <a:p>
            <a:endParaRPr lang="en-US"/>
          </a:p>
        </p:txBody>
      </p:sp>
      <p:sp>
        <p:nvSpPr>
          <p:cNvPr id="6" name="Slide Number Placeholder 5"/>
          <p:cNvSpPr>
            <a:spLocks noGrp="1"/>
          </p:cNvSpPr>
          <p:nvPr>
            <p:ph type="sldNum" sz="quarter" idx="12"/>
          </p:nvPr>
        </p:nvSpPr>
        <p:spPr>
          <a:xfrm>
            <a:off x="7244280" y="4227195"/>
            <a:ext cx="895401" cy="640080"/>
          </a:xfrm>
        </p:spPr>
        <p:txBody>
          <a:bodyPr/>
          <a:lstStyle>
            <a:lvl1pPr>
              <a:defRPr sz="2800" b="1"/>
            </a:lvl1pPr>
          </a:lstStyle>
          <a:p>
            <a:fld id="{56D95518-796D-41ED-9F2C-877023A51630}" type="slidenum">
              <a:rPr lang="en-US" smtClean="0"/>
              <a:t>‹#›</a:t>
            </a:fld>
            <a:endParaRPr lang="en-US"/>
          </a:p>
        </p:txBody>
      </p:sp>
    </p:spTree>
    <p:extLst>
      <p:ext uri="{BB962C8B-B14F-4D97-AF65-F5344CB8AC3E}">
        <p14:creationId xmlns:p14="http://schemas.microsoft.com/office/powerpoint/2010/main" val="420211692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883DB-32F7-42C7-9425-D73F1FFFCBE9}"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127582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883DB-32F7-42C7-9425-D73F1FFFCBE9}"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177175114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0883DB-32F7-42C7-9425-D73F1FFFCBE9}"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2501525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883DB-32F7-42C7-9425-D73F1FFFCBE9}"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741762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400" b="0"/>
            </a:lvl1pPr>
          </a:lstStyle>
          <a:p>
            <a:r>
              <a:rPr lang="en-US"/>
              <a:t>Click to edit Master title style</a:t>
            </a:r>
            <a:endParaRPr lang="en-US" dirty="0"/>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fld id="{360883DB-32F7-42C7-9425-D73F1FFFCBE9}" type="datetimeFigureOut">
              <a:rPr lang="en-US" smtClean="0"/>
              <a:t>5/10/2021</a:t>
            </a:fld>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endParaRPr lang="en-US"/>
          </a:p>
        </p:txBody>
      </p:sp>
      <p:grpSp>
        <p:nvGrpSpPr>
          <p:cNvPr id="8" name="Group 7"/>
          <p:cNvGrpSpPr>
            <a:grpSpLocks noChangeAspect="1"/>
          </p:cNvGrpSpPr>
          <p:nvPr/>
        </p:nvGrpSpPr>
        <p:grpSpPr>
          <a:xfrm>
            <a:off x="633862" y="2430623"/>
            <a:ext cx="914400" cy="914400"/>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45450" y="2508607"/>
            <a:ext cx="891224" cy="720332"/>
          </a:xfrm>
        </p:spPr>
        <p:txBody>
          <a:bodyPr/>
          <a:lstStyle>
            <a:lvl1pPr>
              <a:defRPr sz="2800"/>
            </a:lvl1pPr>
          </a:lstStyle>
          <a:p>
            <a:fld id="{56D95518-796D-41ED-9F2C-877023A51630}" type="slidenum">
              <a:rPr lang="en-US" smtClean="0"/>
              <a:t>‹#›</a:t>
            </a:fld>
            <a:endParaRPr lang="en-US"/>
          </a:p>
        </p:txBody>
      </p:sp>
    </p:spTree>
    <p:extLst>
      <p:ext uri="{BB962C8B-B14F-4D97-AF65-F5344CB8AC3E}">
        <p14:creationId xmlns:p14="http://schemas.microsoft.com/office/powerpoint/2010/main" val="1130536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92218" y="2194560"/>
            <a:ext cx="36576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0883DB-32F7-42C7-9425-D73F1FFFCBE9}" type="datetimeFigureOut">
              <a:rPr lang="en-US" smtClean="0"/>
              <a:t>5/10/2021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938902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85800"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20793" y="2048256"/>
            <a:ext cx="36576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20793" y="2743200"/>
            <a:ext cx="36576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0883DB-32F7-42C7-9425-D73F1FFFCBE9}" type="datetimeFigureOut">
              <a:rPr lang="en-US" smtClean="0"/>
              <a:t>5/10/2021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3843476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fld id="{360883DB-32F7-42C7-9425-D73F1FFFCBE9}" type="datetimeFigureOut">
              <a:rPr lang="en-US" smtClean="0"/>
              <a:t>5/10/2021</a:t>
            </a:fld>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endParaRPr lang="en-US"/>
          </a:p>
        </p:txBody>
      </p:sp>
      <p:sp>
        <p:nvSpPr>
          <p:cNvPr id="5" name="Slide Number Placeholder 4"/>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150074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0883DB-32F7-42C7-9425-D73F1FFFCBE9}" type="datetimeFigureOut">
              <a:rPr lang="en-US" smtClean="0"/>
              <a:t>5/10/2021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272617637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fld id="{360883DB-32F7-42C7-9425-D73F1FFFCBE9}" type="datetimeFigureOut">
              <a:rPr lang="en-US" smtClean="0"/>
              <a:t>5/10/2021</a:t>
            </a:fld>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27827867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fld id="{360883DB-32F7-42C7-9425-D73F1FFFCBE9}" type="datetimeFigureOut">
              <a:rPr lang="en-US" smtClean="0"/>
              <a:t>5/10/2021</a:t>
            </a:fld>
            <a:endParaRPr lang="en-US"/>
          </a:p>
        </p:txBody>
      </p:sp>
      <p:sp>
        <p:nvSpPr>
          <p:cNvPr id="10" name="Slide Number Placeholder 9"/>
          <p:cNvSpPr>
            <a:spLocks noGrp="1"/>
          </p:cNvSpPr>
          <p:nvPr>
            <p:ph type="sldNum" sz="quarter" idx="12"/>
          </p:nvPr>
        </p:nvSpPr>
        <p:spPr/>
        <p:txBody>
          <a:bodyPr/>
          <a:lstStyle/>
          <a:p>
            <a:fld id="{56D95518-796D-41ED-9F2C-877023A51630}" type="slidenum">
              <a:rPr lang="en-US" smtClean="0"/>
              <a:t>‹#›</a:t>
            </a:fld>
            <a:endParaRPr lang="en-US"/>
          </a:p>
        </p:txBody>
      </p:sp>
    </p:spTree>
    <p:extLst>
      <p:ext uri="{BB962C8B-B14F-4D97-AF65-F5344CB8AC3E}">
        <p14:creationId xmlns:p14="http://schemas.microsoft.com/office/powerpoint/2010/main" val="543736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p:cNvGrpSpPr/>
          <p:nvPr/>
        </p:nvGrpSpPr>
        <p:grpSpPr>
          <a:xfrm>
            <a:off x="8522664" y="6255258"/>
            <a:ext cx="393192" cy="393192"/>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2" name="Title Placeholder 1"/>
          <p:cNvSpPr>
            <a:spLocks noGrp="1"/>
          </p:cNvSpPr>
          <p:nvPr>
            <p:ph type="title"/>
          </p:nvPr>
        </p:nvSpPr>
        <p:spPr>
          <a:xfrm>
            <a:off x="685800" y="484632"/>
            <a:ext cx="7772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21408"/>
            <a:ext cx="7772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fld id="{360883DB-32F7-42C7-9425-D73F1FFFCBE9}" type="datetimeFigureOut">
              <a:rPr lang="en-US" smtClean="0"/>
              <a:t>5/10/2021</a:t>
            </a:fld>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100" b="1" spc="-70" baseline="0">
                <a:solidFill>
                  <a:srgbClr val="FFFFFF"/>
                </a:solidFill>
                <a:latin typeface="+mn-lt"/>
              </a:defRPr>
            </a:lvl1pPr>
          </a:lstStyle>
          <a:p>
            <a:fld id="{56D95518-796D-41ED-9F2C-877023A51630}" type="slidenum">
              <a:rPr lang="en-US" smtClean="0"/>
              <a:t>‹#›</a:t>
            </a:fld>
            <a:endParaRPr lang="en-US"/>
          </a:p>
        </p:txBody>
      </p:sp>
    </p:spTree>
    <p:extLst>
      <p:ext uri="{BB962C8B-B14F-4D97-AF65-F5344CB8AC3E}">
        <p14:creationId xmlns:p14="http://schemas.microsoft.com/office/powerpoint/2010/main" val="360687769"/>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Lst>
  <p:txStyles>
    <p:titleStyle>
      <a:lvl1pPr algn="l" defTabSz="914400" rtl="0" eaLnBrk="1" latinLnBrk="0" hangingPunct="1">
        <a:lnSpc>
          <a:spcPct val="90000"/>
        </a:lnSpc>
        <a:spcBef>
          <a:spcPct val="0"/>
        </a:spcBef>
        <a:buNone/>
        <a:defRPr sz="4200" b="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hyperlink" Target="http://cronkitenewsonline.com/2014/09/more-students-in-arizonas-suburbs-qualify-for-free-or-reduced-price-lunch/"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8.jp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6.png"/><Relationship Id="rId5" Type="http://schemas.openxmlformats.org/officeDocument/2006/relationships/image" Target="../media/image15.emf"/><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B57ED5-941D-44E2-9320-56A0A026F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a:extLst>
              <a:ext uri="{FF2B5EF4-FFF2-40B4-BE49-F238E27FC236}">
                <a16:creationId xmlns:a16="http://schemas.microsoft.com/office/drawing/2014/main" id="{7A1BE9A9-6FBF-4CF1-8F0C-BFCFF1FD9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53241"/>
            <a:ext cx="8181594"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AE8163-578C-46A4-BF65-BD3AEEF2A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0" y="822325"/>
            <a:ext cx="3862197" cy="4846228"/>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034915" y="1054100"/>
            <a:ext cx="3461385" cy="3736099"/>
          </a:xfrm>
        </p:spPr>
        <p:txBody>
          <a:bodyPr anchor="ctr">
            <a:normAutofit/>
          </a:bodyPr>
          <a:lstStyle/>
          <a:p>
            <a:r>
              <a:rPr lang="en-US" sz="7000" dirty="0"/>
              <a:t>Signage</a:t>
            </a:r>
          </a:p>
        </p:txBody>
      </p:sp>
      <p:sp>
        <p:nvSpPr>
          <p:cNvPr id="15" name="Rectangle 14">
            <a:extLst>
              <a:ext uri="{FF2B5EF4-FFF2-40B4-BE49-F238E27FC236}">
                <a16:creationId xmlns:a16="http://schemas.microsoft.com/office/drawing/2014/main" id="{346F56CC-F97A-40DF-9A88-6D8BF7A6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756954"/>
            <a:ext cx="8181594"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694818F1-2ACF-4181-B8B6-7637EB92B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18" name="Oval 17">
              <a:extLst>
                <a:ext uri="{FF2B5EF4-FFF2-40B4-BE49-F238E27FC236}">
                  <a16:creationId xmlns:a16="http://schemas.microsoft.com/office/drawing/2014/main" id="{31BF4AB6-91C5-40DA-AFC8-BBDA46BB2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CA6D6306-ED75-4DC2-9BEF-160516C2F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FDF9B616-EAEE-43E2-AD11-119E75AE4E2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81203" y="822325"/>
            <a:ext cx="4224228" cy="2606675"/>
          </a:xfrm>
          <a:prstGeom prst="rect">
            <a:avLst/>
          </a:prstGeom>
        </p:spPr>
      </p:pic>
      <p:pic>
        <p:nvPicPr>
          <p:cNvPr id="7" name="Picture 6">
            <a:extLst>
              <a:ext uri="{FF2B5EF4-FFF2-40B4-BE49-F238E27FC236}">
                <a16:creationId xmlns:a16="http://schemas.microsoft.com/office/drawing/2014/main" id="{DBF9AA50-BD84-41FF-A8C2-5DC83180E04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81203" y="3517401"/>
            <a:ext cx="4224228" cy="2151153"/>
          </a:xfrm>
          <a:prstGeom prst="rect">
            <a:avLst/>
          </a:prstGeom>
        </p:spPr>
      </p:pic>
      <p:pic>
        <p:nvPicPr>
          <p:cNvPr id="4" name="Picture 3" descr="New York State Education Department Child Nutrition Knowledge Center">
            <a:extLst>
              <a:ext uri="{FF2B5EF4-FFF2-40B4-BE49-F238E27FC236}">
                <a16:creationId xmlns:a16="http://schemas.microsoft.com/office/drawing/2014/main" id="{F7DF954A-370B-43A7-8F23-2395B8DCFFF6}"/>
              </a:ext>
            </a:extLst>
          </p:cNvPr>
          <p:cNvPicPr>
            <a:picLocks noChangeAspect="1"/>
          </p:cNvPicPr>
          <p:nvPr/>
        </p:nvPicPr>
        <p:blipFill>
          <a:blip r:embed="rId7"/>
          <a:stretch>
            <a:fillRect/>
          </a:stretch>
        </p:blipFill>
        <p:spPr>
          <a:xfrm>
            <a:off x="3389757" y="6018212"/>
            <a:ext cx="2362200" cy="659213"/>
          </a:xfrm>
          <a:prstGeom prst="rect">
            <a:avLst/>
          </a:prstGeom>
        </p:spPr>
      </p:pic>
      <p:sp>
        <p:nvSpPr>
          <p:cNvPr id="5" name="TextBox 4">
            <a:extLst>
              <a:ext uri="{FF2B5EF4-FFF2-40B4-BE49-F238E27FC236}">
                <a16:creationId xmlns:a16="http://schemas.microsoft.com/office/drawing/2014/main" id="{97207771-81AA-469F-970C-C3E3E34A71BD}"/>
              </a:ext>
            </a:extLst>
          </p:cNvPr>
          <p:cNvSpPr txBox="1"/>
          <p:nvPr/>
        </p:nvSpPr>
        <p:spPr>
          <a:xfrm>
            <a:off x="4788877" y="4889823"/>
            <a:ext cx="3924299" cy="286232"/>
          </a:xfrm>
          <a:prstGeom prst="rect">
            <a:avLst/>
          </a:prstGeom>
          <a:noFill/>
        </p:spPr>
        <p:txBody>
          <a:bodyPr wrap="square" rtlCol="0">
            <a:spAutoFit/>
          </a:bodyPr>
          <a:lstStyle/>
          <a:p>
            <a:pPr lvl="0" algn="ctr" defTabSz="914400">
              <a:lnSpc>
                <a:spcPct val="90000"/>
              </a:lnSpc>
              <a:spcBef>
                <a:spcPts val="1000"/>
              </a:spcBef>
              <a:defRPr/>
            </a:pPr>
            <a:r>
              <a:rPr lang="en-US" sz="1400" b="1" dirty="0">
                <a:solidFill>
                  <a:srgbClr val="44546A"/>
                </a:solidFill>
                <a:latin typeface="Calibri" panose="020F0502020204030204"/>
              </a:rPr>
              <a:t>1 hour Professional Standards Training </a:t>
            </a:r>
          </a:p>
        </p:txBody>
      </p:sp>
    </p:spTree>
    <p:extLst>
      <p:ext uri="{BB962C8B-B14F-4D97-AF65-F5344CB8AC3E}">
        <p14:creationId xmlns:p14="http://schemas.microsoft.com/office/powerpoint/2010/main" val="1955169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Lunch Signage Examples</a:t>
            </a:r>
          </a:p>
        </p:txBody>
      </p:sp>
      <p:pic>
        <p:nvPicPr>
          <p:cNvPr id="3" name="Picture 2" descr="photo showing lunch menu and a visual plate display  showing the actual lunch meal">
            <a:extLst>
              <a:ext uri="{FF2B5EF4-FFF2-40B4-BE49-F238E27FC236}">
                <a16:creationId xmlns:a16="http://schemas.microsoft.com/office/drawing/2014/main" id="{6F61C390-C69F-4F6B-B08F-02899B0D3B0C}"/>
              </a:ext>
            </a:extLst>
          </p:cNvPr>
          <p:cNvPicPr>
            <a:picLocks noChangeAspect="1"/>
          </p:cNvPicPr>
          <p:nvPr/>
        </p:nvPicPr>
        <p:blipFill rotWithShape="1">
          <a:blip r:embed="rId3"/>
          <a:srcRect t="8499" b="12179"/>
          <a:stretch/>
        </p:blipFill>
        <p:spPr>
          <a:xfrm>
            <a:off x="361951" y="1676400"/>
            <a:ext cx="4117522" cy="4648200"/>
          </a:xfrm>
          <a:prstGeom prst="rect">
            <a:avLst/>
          </a:prstGeom>
        </p:spPr>
      </p:pic>
      <p:pic>
        <p:nvPicPr>
          <p:cNvPr id="8" name="Picture 7" descr="photo showing a five compartment lunch tray with each menu option written in the appropriate compartment">
            <a:extLst>
              <a:ext uri="{FF2B5EF4-FFF2-40B4-BE49-F238E27FC236}">
                <a16:creationId xmlns:a16="http://schemas.microsoft.com/office/drawing/2014/main" id="{433E001D-AE3C-4B87-80B9-E47133361F11}"/>
              </a:ext>
            </a:extLst>
          </p:cNvPr>
          <p:cNvPicPr>
            <a:picLocks noChangeAspect="1"/>
          </p:cNvPicPr>
          <p:nvPr/>
        </p:nvPicPr>
        <p:blipFill>
          <a:blip r:embed="rId4"/>
          <a:stretch>
            <a:fillRect/>
          </a:stretch>
        </p:blipFill>
        <p:spPr>
          <a:xfrm>
            <a:off x="4819650" y="2286000"/>
            <a:ext cx="3962400" cy="3352800"/>
          </a:xfrm>
          <a:prstGeom prst="rect">
            <a:avLst/>
          </a:prstGeom>
        </p:spPr>
      </p:pic>
    </p:spTree>
    <p:extLst>
      <p:ext uri="{BB962C8B-B14F-4D97-AF65-F5344CB8AC3E}">
        <p14:creationId xmlns:p14="http://schemas.microsoft.com/office/powerpoint/2010/main" val="1352788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799" y="700386"/>
            <a:ext cx="3810001" cy="2226955"/>
          </a:xfrm>
        </p:spPr>
        <p:txBody>
          <a:bodyPr/>
          <a:lstStyle/>
          <a:p>
            <a:r>
              <a:rPr lang="en-US" dirty="0"/>
              <a:t>Signage Examples</a:t>
            </a:r>
          </a:p>
        </p:txBody>
      </p:sp>
      <p:pic>
        <p:nvPicPr>
          <p:cNvPr id="6" name="Content Placeholder 5" descr=" Signage stating students can take one or two fruits"/>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462830" y="457200"/>
            <a:ext cx="4490170" cy="3413309"/>
          </a:xfrm>
          <a:prstGeom prst="rect">
            <a:avLst/>
          </a:prstGeom>
          <a:ln>
            <a:noFill/>
          </a:ln>
          <a:effectLst>
            <a:outerShdw blurRad="292100" dist="139700" dir="2700000" algn="tl" rotWithShape="0">
              <a:srgbClr val="333333">
                <a:alpha val="65000"/>
              </a:srgbClr>
            </a:outerShdw>
          </a:effectLst>
        </p:spPr>
      </p:pic>
      <p:pic>
        <p:nvPicPr>
          <p:cNvPr id="4" name="Picture 3" descr="picture of signage stating More Veggies Please!  Students can ask for additional vegetables if they wish.">
            <a:extLst>
              <a:ext uri="{FF2B5EF4-FFF2-40B4-BE49-F238E27FC236}">
                <a16:creationId xmlns:a16="http://schemas.microsoft.com/office/drawing/2014/main" id="{17B118C5-379D-4DEC-B488-940C385FE9D6}"/>
              </a:ext>
            </a:extLst>
          </p:cNvPr>
          <p:cNvPicPr>
            <a:picLocks noChangeAspect="1"/>
          </p:cNvPicPr>
          <p:nvPr/>
        </p:nvPicPr>
        <p:blipFill>
          <a:blip r:embed="rId4"/>
          <a:stretch>
            <a:fillRect/>
          </a:stretch>
        </p:blipFill>
        <p:spPr>
          <a:xfrm>
            <a:off x="5137731" y="3733801"/>
            <a:ext cx="3621258" cy="2423256"/>
          </a:xfrm>
          <a:prstGeom prst="rect">
            <a:avLst/>
          </a:prstGeom>
        </p:spPr>
      </p:pic>
      <p:pic>
        <p:nvPicPr>
          <p:cNvPr id="5" name="Picture 4">
            <a:extLst>
              <a:ext uri="{FF2B5EF4-FFF2-40B4-BE49-F238E27FC236}">
                <a16:creationId xmlns:a16="http://schemas.microsoft.com/office/drawing/2014/main" id="{54A6A7FF-F315-4417-91B6-27E546259F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44532" y="3870509"/>
            <a:ext cx="1580952" cy="1085714"/>
          </a:xfrm>
          <a:prstGeom prst="rect">
            <a:avLst/>
          </a:prstGeom>
        </p:spPr>
      </p:pic>
      <p:pic>
        <p:nvPicPr>
          <p:cNvPr id="9" name="Picture 8">
            <a:extLst>
              <a:ext uri="{FF2B5EF4-FFF2-40B4-BE49-F238E27FC236}">
                <a16:creationId xmlns:a16="http://schemas.microsoft.com/office/drawing/2014/main" id="{E19B1D76-C09E-434C-8D68-3526CE08028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57799" y="5021538"/>
            <a:ext cx="3354419" cy="963826"/>
          </a:xfrm>
          <a:prstGeom prst="rect">
            <a:avLst/>
          </a:prstGeom>
        </p:spPr>
      </p:pic>
    </p:spTree>
    <p:extLst>
      <p:ext uri="{BB962C8B-B14F-4D97-AF65-F5344CB8AC3E}">
        <p14:creationId xmlns:p14="http://schemas.microsoft.com/office/powerpoint/2010/main" val="27138027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68858-DC17-4830-93CB-BD3602FB8DC2}"/>
              </a:ext>
            </a:extLst>
          </p:cNvPr>
          <p:cNvSpPr>
            <a:spLocks noGrp="1"/>
          </p:cNvSpPr>
          <p:nvPr>
            <p:ph type="title"/>
          </p:nvPr>
        </p:nvSpPr>
        <p:spPr/>
        <p:txBody>
          <a:bodyPr>
            <a:normAutofit fontScale="90000"/>
          </a:bodyPr>
          <a:lstStyle/>
          <a:p>
            <a:r>
              <a:rPr lang="en-US" dirty="0"/>
              <a:t>Situations where Signage is especially important</a:t>
            </a:r>
          </a:p>
        </p:txBody>
      </p:sp>
      <p:pic>
        <p:nvPicPr>
          <p:cNvPr id="6" name="Content Placeholder 5" descr="A picture containing a child at a salad bar">
            <a:extLst>
              <a:ext uri="{FF2B5EF4-FFF2-40B4-BE49-F238E27FC236}">
                <a16:creationId xmlns:a16="http://schemas.microsoft.com/office/drawing/2014/main" id="{C70E2C49-122C-4535-8CBB-FA50828C3E3D}"/>
              </a:ext>
            </a:extLst>
          </p:cNvPr>
          <p:cNvPicPr>
            <a:picLocks noGrp="1" noChangeAspect="1"/>
          </p:cNvPicPr>
          <p:nvPr>
            <p:ph sz="quarter" idx="13"/>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4350" y="2647117"/>
            <a:ext cx="3816350" cy="2467953"/>
          </a:xfrm>
        </p:spPr>
      </p:pic>
      <p:sp>
        <p:nvSpPr>
          <p:cNvPr id="7" name="TextBox 6">
            <a:extLst>
              <a:ext uri="{FF2B5EF4-FFF2-40B4-BE49-F238E27FC236}">
                <a16:creationId xmlns:a16="http://schemas.microsoft.com/office/drawing/2014/main" id="{C74FD8CA-B4D7-4DC3-97C2-DADB1BB16B91}"/>
              </a:ext>
            </a:extLst>
          </p:cNvPr>
          <p:cNvSpPr txBox="1"/>
          <p:nvPr/>
        </p:nvSpPr>
        <p:spPr>
          <a:xfrm>
            <a:off x="514350" y="5115071"/>
            <a:ext cx="3816350" cy="400110"/>
          </a:xfrm>
          <a:prstGeom prst="rect">
            <a:avLst/>
          </a:prstGeom>
          <a:noFill/>
        </p:spPr>
        <p:txBody>
          <a:bodyPr wrap="square" rtlCol="0">
            <a:spAutoFit/>
          </a:bodyPr>
          <a:lstStyle/>
          <a:p>
            <a:r>
              <a:rPr lang="en-US" sz="2000" dirty="0"/>
              <a:t>Salad Bars</a:t>
            </a:r>
          </a:p>
        </p:txBody>
      </p:sp>
      <p:pic>
        <p:nvPicPr>
          <p:cNvPr id="3" name="Content Placeholder 2" descr="Photo of a deli bar">
            <a:extLst>
              <a:ext uri="{FF2B5EF4-FFF2-40B4-BE49-F238E27FC236}">
                <a16:creationId xmlns:a16="http://schemas.microsoft.com/office/drawing/2014/main" id="{0EA95314-DB3C-43B8-A083-2E532A0175D6}"/>
              </a:ext>
            </a:extLst>
          </p:cNvPr>
          <p:cNvPicPr>
            <a:picLocks noGrp="1" noChangeAspect="1"/>
          </p:cNvPicPr>
          <p:nvPr>
            <p:ph sz="quarter" idx="14"/>
          </p:nvPr>
        </p:nvPicPr>
        <p:blipFill rotWithShape="1">
          <a:blip r:embed="rId5"/>
          <a:srcRect b="16491"/>
          <a:stretch/>
        </p:blipFill>
        <p:spPr>
          <a:xfrm>
            <a:off x="5060952" y="2209799"/>
            <a:ext cx="3568698" cy="2804261"/>
          </a:xfrm>
          <a:prstGeom prst="rect">
            <a:avLst/>
          </a:prstGeom>
        </p:spPr>
      </p:pic>
      <p:sp>
        <p:nvSpPr>
          <p:cNvPr id="5" name="TextBox 4">
            <a:extLst>
              <a:ext uri="{FF2B5EF4-FFF2-40B4-BE49-F238E27FC236}">
                <a16:creationId xmlns:a16="http://schemas.microsoft.com/office/drawing/2014/main" id="{26F11367-0FAF-41A5-A0C8-E70B0EA1F58A}"/>
              </a:ext>
            </a:extLst>
          </p:cNvPr>
          <p:cNvSpPr txBox="1"/>
          <p:nvPr/>
        </p:nvSpPr>
        <p:spPr>
          <a:xfrm>
            <a:off x="5181600" y="5115071"/>
            <a:ext cx="3568698" cy="400110"/>
          </a:xfrm>
          <a:prstGeom prst="rect">
            <a:avLst/>
          </a:prstGeom>
          <a:noFill/>
        </p:spPr>
        <p:txBody>
          <a:bodyPr wrap="square" rtlCol="0">
            <a:spAutoFit/>
          </a:bodyPr>
          <a:lstStyle/>
          <a:p>
            <a:r>
              <a:rPr lang="en-US" sz="2000" dirty="0"/>
              <a:t>Deli Bars</a:t>
            </a:r>
          </a:p>
        </p:txBody>
      </p:sp>
    </p:spTree>
    <p:extLst>
      <p:ext uri="{BB962C8B-B14F-4D97-AF65-F5344CB8AC3E}">
        <p14:creationId xmlns:p14="http://schemas.microsoft.com/office/powerpoint/2010/main" val="393648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A7C17-A6FA-42F5-99AD-18AFB5CB0962}"/>
              </a:ext>
            </a:extLst>
          </p:cNvPr>
          <p:cNvSpPr>
            <a:spLocks noGrp="1"/>
          </p:cNvSpPr>
          <p:nvPr>
            <p:ph type="title"/>
          </p:nvPr>
        </p:nvSpPr>
        <p:spPr/>
        <p:txBody>
          <a:bodyPr/>
          <a:lstStyle/>
          <a:p>
            <a:r>
              <a:rPr lang="en-US" dirty="0"/>
              <a:t>Salad Bar Signage example</a:t>
            </a:r>
          </a:p>
        </p:txBody>
      </p:sp>
      <p:pic>
        <p:nvPicPr>
          <p:cNvPr id="5" name="Content Placeholder 4" descr="photo of  salad bar signage displaying container sizes">
            <a:extLst>
              <a:ext uri="{FF2B5EF4-FFF2-40B4-BE49-F238E27FC236}">
                <a16:creationId xmlns:a16="http://schemas.microsoft.com/office/drawing/2014/main" id="{0021479C-64B2-485F-89D1-5AC8B3F1F404}"/>
              </a:ext>
            </a:extLst>
          </p:cNvPr>
          <p:cNvPicPr>
            <a:picLocks noGrp="1" noChangeAspect="1"/>
          </p:cNvPicPr>
          <p:nvPr>
            <p:ph sz="quarter" idx="13"/>
          </p:nvPr>
        </p:nvPicPr>
        <p:blipFill>
          <a:blip r:embed="rId3"/>
          <a:stretch>
            <a:fillRect/>
          </a:stretch>
        </p:blipFill>
        <p:spPr>
          <a:xfrm>
            <a:off x="762000" y="1843940"/>
            <a:ext cx="2819400" cy="4023459"/>
          </a:xfrm>
          <a:prstGeom prst="rect">
            <a:avLst/>
          </a:prstGeom>
          <a:ln>
            <a:noFill/>
          </a:ln>
          <a:effectLst>
            <a:outerShdw blurRad="292100" dist="139700" dir="2700000" algn="tl" rotWithShape="0">
              <a:srgbClr val="333333">
                <a:alpha val="65000"/>
              </a:srgbClr>
            </a:outerShdw>
          </a:effectLst>
        </p:spPr>
      </p:pic>
      <p:pic>
        <p:nvPicPr>
          <p:cNvPr id="3" name="Content Placeholder 2" descr="Photo of salad bar options of the day">
            <a:extLst>
              <a:ext uri="{FF2B5EF4-FFF2-40B4-BE49-F238E27FC236}">
                <a16:creationId xmlns:a16="http://schemas.microsoft.com/office/drawing/2014/main" id="{1ADA11FD-0D34-4C0D-B309-9F75F3C46DB9}"/>
              </a:ext>
            </a:extLst>
          </p:cNvPr>
          <p:cNvPicPr>
            <a:picLocks noGrp="1" noChangeAspect="1"/>
          </p:cNvPicPr>
          <p:nvPr>
            <p:ph sz="quarter" idx="14"/>
          </p:nvPr>
        </p:nvPicPr>
        <p:blipFill>
          <a:blip r:embed="rId4"/>
          <a:stretch>
            <a:fillRect/>
          </a:stretch>
        </p:blipFill>
        <p:spPr>
          <a:xfrm>
            <a:off x="4442490" y="1843941"/>
            <a:ext cx="3869523" cy="40234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960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Important Reminders</a:t>
            </a:r>
          </a:p>
        </p:txBody>
      </p:sp>
      <p:sp>
        <p:nvSpPr>
          <p:cNvPr id="2" name="Content Placeholder 1"/>
          <p:cNvSpPr>
            <a:spLocks noGrp="1"/>
          </p:cNvSpPr>
          <p:nvPr>
            <p:ph idx="1"/>
          </p:nvPr>
        </p:nvSpPr>
        <p:spPr/>
        <p:txBody>
          <a:bodyPr>
            <a:normAutofit fontScale="85000" lnSpcReduction="20000"/>
          </a:bodyPr>
          <a:lstStyle/>
          <a:p>
            <a:r>
              <a:rPr lang="en-US" sz="2600" dirty="0"/>
              <a:t>Display ALL menu choices by ALL service lines</a:t>
            </a:r>
          </a:p>
          <a:p>
            <a:r>
              <a:rPr lang="en-US" sz="2600" dirty="0"/>
              <a:t>See Child Nutrition Knowledge Center for </a:t>
            </a:r>
            <a:r>
              <a:rPr lang="en-US" sz="2600" dirty="0">
                <a:solidFill>
                  <a:schemeClr val="accent4"/>
                </a:solidFill>
              </a:rPr>
              <a:t>FREE</a:t>
            </a:r>
            <a:r>
              <a:rPr lang="en-US" sz="2600" dirty="0"/>
              <a:t> resources</a:t>
            </a:r>
          </a:p>
          <a:p>
            <a:r>
              <a:rPr lang="en-US" sz="2600" dirty="0"/>
              <a:t>Change signage between meal services</a:t>
            </a:r>
          </a:p>
          <a:p>
            <a:r>
              <a:rPr lang="en-US" sz="2600" dirty="0"/>
              <a:t>Permanent signage for daily meals saves time and energy</a:t>
            </a:r>
          </a:p>
          <a:p>
            <a:r>
              <a:rPr lang="en-US" sz="2600" dirty="0"/>
              <a:t>If different age groups may select different quantities of food make sure to display adequate signage</a:t>
            </a:r>
          </a:p>
          <a:p>
            <a:r>
              <a:rPr lang="en-US" sz="2600" dirty="0"/>
              <a:t>There must be signage indicating reimbursable meals MUST contain:</a:t>
            </a:r>
          </a:p>
          <a:p>
            <a:pPr lvl="1"/>
            <a:r>
              <a:rPr lang="en-US" sz="2600" dirty="0">
                <a:solidFill>
                  <a:schemeClr val="accent2"/>
                </a:solidFill>
              </a:rPr>
              <a:t>½ Cup of Fruit or Vegetable</a:t>
            </a:r>
          </a:p>
          <a:p>
            <a:pPr lvl="1"/>
            <a:r>
              <a:rPr lang="en-US" sz="2600" dirty="0">
                <a:solidFill>
                  <a:schemeClr val="accent2"/>
                </a:solidFill>
              </a:rPr>
              <a:t>3 out of 4 items at Breakfast</a:t>
            </a:r>
          </a:p>
          <a:p>
            <a:pPr lvl="1"/>
            <a:r>
              <a:rPr lang="en-US" sz="2600" dirty="0">
                <a:solidFill>
                  <a:schemeClr val="accent2"/>
                </a:solidFill>
              </a:rPr>
              <a:t>3 out of 5 components at Lunch</a:t>
            </a:r>
          </a:p>
          <a:p>
            <a:pPr lvl="1"/>
            <a:endParaRPr lang="en-US" sz="2600" dirty="0">
              <a:solidFill>
                <a:schemeClr val="accent2"/>
              </a:solidFill>
            </a:endParaRPr>
          </a:p>
          <a:p>
            <a:endParaRPr lang="en-US" sz="2600" dirty="0">
              <a:solidFill>
                <a:schemeClr val="accent2"/>
              </a:solidFill>
            </a:endParaRP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520426" y="4953000"/>
            <a:ext cx="1924326" cy="1439933"/>
          </a:xfrm>
          <a:prstGeom prst="ellipse">
            <a:avLst/>
          </a:prstGeom>
          <a:ln>
            <a:noFill/>
          </a:ln>
          <a:effectLst>
            <a:softEdge rad="112500"/>
          </a:effectLst>
        </p:spPr>
      </p:pic>
    </p:spTree>
    <p:extLst>
      <p:ext uri="{BB962C8B-B14F-4D97-AF65-F5344CB8AC3E}">
        <p14:creationId xmlns:p14="http://schemas.microsoft.com/office/powerpoint/2010/main" val="3081624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27E3833-3856-4145-B8F4-5860F4E13F35}"/>
              </a:ext>
            </a:extLst>
          </p:cNvPr>
          <p:cNvSpPr>
            <a:spLocks noGrp="1"/>
          </p:cNvSpPr>
          <p:nvPr>
            <p:ph type="title"/>
          </p:nvPr>
        </p:nvSpPr>
        <p:spPr>
          <a:xfrm>
            <a:off x="286710" y="484632"/>
            <a:ext cx="5057883" cy="1609344"/>
          </a:xfrm>
        </p:spPr>
        <p:txBody>
          <a:bodyPr>
            <a:normAutofit/>
          </a:bodyPr>
          <a:lstStyle/>
          <a:p>
            <a:r>
              <a:rPr lang="en-US" dirty="0"/>
              <a:t>Show Plates</a:t>
            </a:r>
          </a:p>
        </p:txBody>
      </p:sp>
      <p:sp>
        <p:nvSpPr>
          <p:cNvPr id="12" name="Content Placeholder 11">
            <a:extLst>
              <a:ext uri="{FF2B5EF4-FFF2-40B4-BE49-F238E27FC236}">
                <a16:creationId xmlns:a16="http://schemas.microsoft.com/office/drawing/2014/main" id="{76C469C9-6C8D-4F57-BB21-B5610F1E7EFD}"/>
              </a:ext>
            </a:extLst>
          </p:cNvPr>
          <p:cNvSpPr>
            <a:spLocks noGrp="1"/>
          </p:cNvSpPr>
          <p:nvPr>
            <p:ph idx="1"/>
          </p:nvPr>
        </p:nvSpPr>
        <p:spPr>
          <a:xfrm>
            <a:off x="286709" y="2121408"/>
            <a:ext cx="5057884" cy="4050792"/>
          </a:xfrm>
        </p:spPr>
        <p:txBody>
          <a:bodyPr>
            <a:normAutofit/>
          </a:bodyPr>
          <a:lstStyle/>
          <a:p>
            <a:r>
              <a:rPr lang="en-US" dirty="0"/>
              <a:t>Demonstrate what a reimbursable meal contains</a:t>
            </a:r>
          </a:p>
          <a:p>
            <a:endParaRPr lang="en-US" sz="1600" dirty="0"/>
          </a:p>
          <a:p>
            <a:r>
              <a:rPr lang="en-US" dirty="0"/>
              <a:t>Commands the customer’s attention</a:t>
            </a:r>
          </a:p>
          <a:p>
            <a:endParaRPr lang="en-US" dirty="0"/>
          </a:p>
          <a:p>
            <a:r>
              <a:rPr lang="en-US" dirty="0"/>
              <a:t>Creates  excitement for featured meals</a:t>
            </a:r>
          </a:p>
          <a:p>
            <a:endParaRPr lang="en-US" dirty="0"/>
          </a:p>
          <a:p>
            <a:pPr marL="0" indent="0">
              <a:buNone/>
            </a:pPr>
            <a:r>
              <a:rPr lang="en-US" dirty="0"/>
              <a:t>Show plates may not be  practical for all meal choices but may be good to showcase “Specials” or “Featured Meals”</a:t>
            </a:r>
          </a:p>
        </p:txBody>
      </p:sp>
      <p:pic>
        <p:nvPicPr>
          <p:cNvPr id="8" name="Content Placeholder 7">
            <a:extLst>
              <a:ext uri="{FF2B5EF4-FFF2-40B4-BE49-F238E27FC236}">
                <a16:creationId xmlns:a16="http://schemas.microsoft.com/office/drawing/2014/main" id="{0C87ED4A-04A6-4199-8967-0A1730AF79E1}"/>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550" r="9143"/>
          <a:stretch/>
        </p:blipFill>
        <p:spPr>
          <a:xfrm>
            <a:off x="5658955" y="10"/>
            <a:ext cx="3485045" cy="6857990"/>
          </a:xfrm>
          <a:prstGeom prst="rect">
            <a:avLst/>
          </a:prstGeom>
        </p:spPr>
      </p:pic>
      <p:grpSp>
        <p:nvGrpSpPr>
          <p:cNvPr id="17" name="Group 16">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18" name="Oval 17">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62542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53241"/>
            <a:ext cx="818159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1" y="822324"/>
            <a:ext cx="3862197" cy="522827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06220B-8AE7-497D-8C34-EFE78A6BC006}"/>
              </a:ext>
            </a:extLst>
          </p:cNvPr>
          <p:cNvSpPr>
            <a:spLocks noGrp="1"/>
          </p:cNvSpPr>
          <p:nvPr>
            <p:ph type="title"/>
          </p:nvPr>
        </p:nvSpPr>
        <p:spPr>
          <a:xfrm>
            <a:off x="965200" y="1465790"/>
            <a:ext cx="2895599" cy="3941345"/>
          </a:xfrm>
        </p:spPr>
        <p:txBody>
          <a:bodyPr>
            <a:normAutofit/>
          </a:bodyPr>
          <a:lstStyle/>
          <a:p>
            <a:r>
              <a:rPr lang="en-US" sz="4400"/>
              <a:t>Some last thoughts and take aways regarding signage</a:t>
            </a:r>
          </a:p>
        </p:txBody>
      </p:sp>
      <p:sp>
        <p:nvSpPr>
          <p:cNvPr id="3" name="Content Placeholder 2">
            <a:extLst>
              <a:ext uri="{FF2B5EF4-FFF2-40B4-BE49-F238E27FC236}">
                <a16:creationId xmlns:a16="http://schemas.microsoft.com/office/drawing/2014/main" id="{AA1AC2B0-24CE-451F-AD89-B0CB6CDD2D7D}"/>
              </a:ext>
            </a:extLst>
          </p:cNvPr>
          <p:cNvSpPr>
            <a:spLocks noGrp="1"/>
          </p:cNvSpPr>
          <p:nvPr>
            <p:ph idx="1"/>
          </p:nvPr>
        </p:nvSpPr>
        <p:spPr>
          <a:xfrm>
            <a:off x="4572000" y="1068184"/>
            <a:ext cx="4419600" cy="5789816"/>
          </a:xfrm>
        </p:spPr>
        <p:txBody>
          <a:bodyPr anchor="ctr">
            <a:normAutofit/>
          </a:bodyPr>
          <a:lstStyle/>
          <a:p>
            <a:r>
              <a:rPr lang="en-US" sz="1400" b="1" dirty="0"/>
              <a:t>If signage is worn, torn, dirty, or looks old; replace it.</a:t>
            </a:r>
          </a:p>
          <a:p>
            <a:endParaRPr lang="en-US" sz="1400" b="1" dirty="0"/>
          </a:p>
          <a:p>
            <a:r>
              <a:rPr lang="en-US" sz="1400" b="1" dirty="0"/>
              <a:t>If your SFA utilizes a cycle menu, you may finding making flip chart menus or reusable menus to post for each day of the cycle helpful.</a:t>
            </a:r>
          </a:p>
          <a:p>
            <a:endParaRPr lang="en-US" sz="1400" b="1" dirty="0"/>
          </a:p>
          <a:p>
            <a:r>
              <a:rPr lang="en-US" sz="1400" b="1" dirty="0"/>
              <a:t>Signage does not have to be professionally done.  You can have students or art classes create unique menu display formats.</a:t>
            </a:r>
          </a:p>
          <a:p>
            <a:endParaRPr lang="en-US" sz="1400" b="1" dirty="0"/>
          </a:p>
          <a:p>
            <a:r>
              <a:rPr lang="en-US" sz="1400" b="1" dirty="0"/>
              <a:t>Be creative and build menu excitement utilizing signage.  Signage describing a specific menu combo as “FEATURED” can help boost reimbursable meal sales.</a:t>
            </a:r>
          </a:p>
          <a:p>
            <a:endParaRPr lang="en-US" sz="1400" b="1" dirty="0"/>
          </a:p>
          <a:p>
            <a:endParaRPr lang="en-US" sz="1300" dirty="0"/>
          </a:p>
          <a:p>
            <a:endParaRPr lang="en-US" sz="1300" dirty="0"/>
          </a:p>
        </p:txBody>
      </p:sp>
      <p:sp>
        <p:nvSpPr>
          <p:cNvPr id="25" name="Rectangle 24">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121662"/>
            <a:ext cx="818159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4653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AC64-74E0-497D-9479-2B3677CC7999}"/>
              </a:ext>
            </a:extLst>
          </p:cNvPr>
          <p:cNvSpPr txBox="1">
            <a:spLocks noGrp="1"/>
          </p:cNvSpPr>
          <p:nvPr>
            <p:ph type="title" idx="4294967295"/>
          </p:nvPr>
        </p:nvSpPr>
        <p:spPr>
          <a:xfrm>
            <a:off x="1676400" y="5334000"/>
            <a:ext cx="3662434" cy="1218908"/>
          </a:xfrm>
          <a:prstGeom prst="rect">
            <a:avLst/>
          </a:prstGeom>
          <a:noFill/>
          <a:ln>
            <a:noFill/>
            <a:prstDash/>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marR="0" lvl="0" indent="0" algn="r" defTabSz="685800" rtl="0" eaLnBrk="1" fontAlgn="auto" latinLnBrk="0" hangingPunct="1">
              <a:lnSpc>
                <a:spcPct val="90000"/>
              </a:lnSpc>
              <a:spcBef>
                <a:spcPct val="0"/>
              </a:spcBef>
              <a:spcAft>
                <a:spcPts val="450"/>
              </a:spcAft>
              <a:buClrTx/>
              <a:buSzTx/>
              <a:buFontTx/>
              <a:buNone/>
              <a:tabLst/>
              <a:defRPr/>
            </a:pPr>
            <a:r>
              <a:rPr kumimoji="0" lang="en-US" sz="2775" b="0" i="0" u="none" strike="noStrike" kern="1200" cap="none" spc="0" normalizeH="0" baseline="0" noProof="0" dirty="0">
                <a:ln>
                  <a:noFill/>
                </a:ln>
                <a:solidFill>
                  <a:schemeClr val="tx1"/>
                </a:solidFill>
                <a:effectLst/>
                <a:uLnTx/>
                <a:uFillTx/>
                <a:latin typeface="Calibri Light" panose="020F0302020204030204"/>
                <a:ea typeface="+mn-ea"/>
                <a:cs typeface="+mn-cs"/>
              </a:rPr>
              <a:t>This concludes Signage  </a:t>
            </a:r>
            <a:r>
              <a:rPr kumimoji="0" lang="en-US" sz="2775" b="0" i="0" u="none" strike="noStrike" kern="1200" cap="none" spc="0" normalizeH="0" baseline="0" noProof="0" dirty="0">
                <a:ln>
                  <a:noFill/>
                </a:ln>
                <a:solidFill>
                  <a:srgbClr val="FFFFFF"/>
                </a:solidFill>
                <a:effectLst/>
                <a:uLnTx/>
                <a:uFillTx/>
                <a:latin typeface="Calibri Light" panose="020F0302020204030204"/>
                <a:ea typeface="+mn-ea"/>
                <a:cs typeface="+mn-cs"/>
              </a:rPr>
              <a:t>Standardized Recipes </a:t>
            </a:r>
          </a:p>
        </p:txBody>
      </p:sp>
      <p:pic>
        <p:nvPicPr>
          <p:cNvPr id="3" name="Picture Placeholder 2">
            <a:extLst>
              <a:ext uri="{FF2B5EF4-FFF2-40B4-BE49-F238E27FC236}">
                <a16:creationId xmlns:a16="http://schemas.microsoft.com/office/drawing/2014/main" id="{8AB20C08-E421-449A-9D65-BC1AC55AFB6A}"/>
              </a:ext>
              <a:ext uri="{C183D7F6-B498-43B3-948B-1728B52AA6E4}">
                <adec:decorative xmlns:adec="http://schemas.microsoft.com/office/drawing/2017/decorative" val="1"/>
              </a:ext>
            </a:extLst>
          </p:cNvPr>
          <p:cNvPicPr>
            <a:picLocks noGrp="1" noChangeAspect="1"/>
          </p:cNvPicPr>
          <p:nvPr>
            <p:ph type="pic" idx="1"/>
          </p:nvPr>
        </p:nvPicPr>
        <p:blipFill rotWithShape="1">
          <a:blip r:embed="rId3"/>
          <a:srcRect t="16400" r="1" b="6012"/>
          <a:stretch/>
        </p:blipFill>
        <p:spPr>
          <a:xfrm>
            <a:off x="245660" y="1098550"/>
            <a:ext cx="5293730" cy="3244850"/>
          </a:xfrm>
          <a:prstGeom prst="rect">
            <a:avLst/>
          </a:prstGeom>
        </p:spPr>
      </p:pic>
      <p:sp>
        <p:nvSpPr>
          <p:cNvPr id="4" name="Text Placeholder 3">
            <a:extLst>
              <a:ext uri="{FF2B5EF4-FFF2-40B4-BE49-F238E27FC236}">
                <a16:creationId xmlns:a16="http://schemas.microsoft.com/office/drawing/2014/main" id="{176BBAAE-F121-477B-A082-61DB6135A766}"/>
              </a:ext>
            </a:extLst>
          </p:cNvPr>
          <p:cNvSpPr>
            <a:spLocks noGrp="1"/>
          </p:cNvSpPr>
          <p:nvPr>
            <p:ph type="body" sz="half" idx="2"/>
          </p:nvPr>
        </p:nvSpPr>
        <p:spPr>
          <a:xfrm>
            <a:off x="6324600" y="1545544"/>
            <a:ext cx="2819400" cy="3639272"/>
          </a:xfrm>
        </p:spPr>
        <p:txBody>
          <a:bodyPr vert="horz" lIns="68580" tIns="34290" rIns="68580" bIns="34290" rtlCol="0" anchor="ctr">
            <a:normAutofit/>
          </a:bodyPr>
          <a:lstStyle/>
          <a:p>
            <a:pPr>
              <a:buClr>
                <a:schemeClr val="bg1"/>
              </a:buClr>
            </a:pPr>
            <a:r>
              <a:rPr lang="en-US" sz="1800" dirty="0">
                <a:solidFill>
                  <a:schemeClr val="tx1"/>
                </a:solidFill>
              </a:rPr>
              <a:t>New York State Education Department</a:t>
            </a:r>
          </a:p>
          <a:p>
            <a:pPr indent="-171450">
              <a:buClr>
                <a:schemeClr val="bg1"/>
              </a:buClr>
              <a:buFont typeface="Arial" panose="020B0604020202020204" pitchFamily="34" charset="0"/>
              <a:buChar char="•"/>
            </a:pPr>
            <a:r>
              <a:rPr lang="en-US" sz="1500" b="1" dirty="0">
                <a:solidFill>
                  <a:schemeClr val="tx1"/>
                </a:solidFill>
              </a:rPr>
              <a:t>Child Nutrition Program Administration</a:t>
            </a:r>
          </a:p>
          <a:p>
            <a:pPr indent="-171450">
              <a:buClr>
                <a:schemeClr val="bg1"/>
              </a:buClr>
              <a:buFont typeface="Arial" panose="020B0604020202020204" pitchFamily="34" charset="0"/>
              <a:buChar char="•"/>
            </a:pPr>
            <a:endParaRPr lang="en-US" sz="1500" dirty="0">
              <a:solidFill>
                <a:schemeClr val="tx1"/>
              </a:solidFill>
            </a:endParaRPr>
          </a:p>
          <a:p>
            <a:pPr indent="-171450">
              <a:buClr>
                <a:schemeClr val="bg1"/>
              </a:buClr>
              <a:buFont typeface="Arial" panose="020B0604020202020204" pitchFamily="34" charset="0"/>
              <a:buChar char="•"/>
            </a:pPr>
            <a:r>
              <a:rPr lang="en-US" sz="1500" dirty="0">
                <a:solidFill>
                  <a:schemeClr val="tx1"/>
                </a:solidFill>
              </a:rPr>
              <a:t>(518)473-8781</a:t>
            </a:r>
          </a:p>
          <a:p>
            <a:pPr indent="-171450">
              <a:buClr>
                <a:schemeClr val="bg1"/>
              </a:buClr>
              <a:buFont typeface="Arial" panose="020B0604020202020204" pitchFamily="34" charset="0"/>
              <a:buChar char="•"/>
            </a:pPr>
            <a:r>
              <a:rPr lang="en-US" sz="1500" dirty="0">
                <a:solidFill>
                  <a:schemeClr val="tx1"/>
                </a:solidFill>
              </a:rPr>
              <a:t>CN@nysed.gov</a:t>
            </a:r>
          </a:p>
          <a:p>
            <a:pPr indent="-171450">
              <a:buFont typeface="Arial" panose="020B0604020202020204" pitchFamily="34" charset="0"/>
              <a:buChar char="•"/>
            </a:pPr>
            <a:endParaRPr lang="en-US" sz="1500" dirty="0">
              <a:solidFill>
                <a:srgbClr val="FFFFFF"/>
              </a:solidFill>
            </a:endParaRPr>
          </a:p>
        </p:txBody>
      </p:sp>
    </p:spTree>
    <p:extLst>
      <p:ext uri="{BB962C8B-B14F-4D97-AF65-F5344CB8AC3E}">
        <p14:creationId xmlns:p14="http://schemas.microsoft.com/office/powerpoint/2010/main" val="844573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987553" cy="1472006"/>
          </a:xfrm>
        </p:spPr>
        <p:txBody>
          <a:bodyPr>
            <a:noAutofit/>
          </a:bodyPr>
          <a:lstStyle/>
          <a:p>
            <a:r>
              <a:rPr lang="en-US" sz="4000" dirty="0"/>
              <a:t>Identifying a Reimbursable Meal</a:t>
            </a:r>
          </a:p>
        </p:txBody>
      </p:sp>
      <p:sp>
        <p:nvSpPr>
          <p:cNvPr id="3" name="Content Placeholder 2"/>
          <p:cNvSpPr>
            <a:spLocks noGrp="1"/>
          </p:cNvSpPr>
          <p:nvPr>
            <p:ph idx="1"/>
          </p:nvPr>
        </p:nvSpPr>
        <p:spPr>
          <a:xfrm>
            <a:off x="533400" y="1828800"/>
            <a:ext cx="7772400" cy="1581485"/>
          </a:xfrm>
        </p:spPr>
        <p:txBody>
          <a:bodyPr>
            <a:normAutofit/>
          </a:bodyPr>
          <a:lstStyle/>
          <a:p>
            <a:r>
              <a:rPr lang="en-US" dirty="0"/>
              <a:t>Federal regulation at 7 CFR 210.10(a)(2) requires schools to identify the components of the reimbursable meal at or near the beginning of serving lines</a:t>
            </a:r>
          </a:p>
        </p:txBody>
      </p:sp>
      <p:graphicFrame>
        <p:nvGraphicFramePr>
          <p:cNvPr id="8" name="Object 7" descr="  picture of poster showing how to choose a balanced meal"/>
          <p:cNvGraphicFramePr>
            <a:graphicFrameLocks noGrp="1" noChangeAspect="1"/>
          </p:cNvGraphicFramePr>
          <p:nvPr>
            <p:extLst>
              <p:ext uri="{D42A27DB-BD31-4B8C-83A1-F6EECF244321}">
                <p14:modId xmlns:p14="http://schemas.microsoft.com/office/powerpoint/2010/main" val="630231539"/>
              </p:ext>
            </p:extLst>
          </p:nvPr>
        </p:nvGraphicFramePr>
        <p:xfrm>
          <a:off x="1752600" y="2918985"/>
          <a:ext cx="5142234" cy="3456929"/>
        </p:xfrm>
        <a:graphic>
          <a:graphicData uri="http://schemas.openxmlformats.org/presentationml/2006/ole">
            <mc:AlternateContent xmlns:mc="http://schemas.openxmlformats.org/markup-compatibility/2006">
              <mc:Choice xmlns:v="urn:schemas-microsoft-com:vml" Requires="v">
                <p:oleObj spid="_x0000_s7240" name="Acrobat Document" r:id="rId4" imgW="33435000" imgH="22478760" progId="AcroExch.Document.11">
                  <p:embed/>
                </p:oleObj>
              </mc:Choice>
              <mc:Fallback>
                <p:oleObj name="Acrobat Document" r:id="rId4" imgW="33435000" imgH="22478760" progId="AcroExch.Document.11">
                  <p:embed/>
                  <p:pic>
                    <p:nvPicPr>
                      <p:cNvPr id="0" name="Content Placeholder 3"/>
                      <p:cNvPicPr>
                        <a:picLocks noGrp="1" noChangeAspect="1" noChangeArrowheads="1"/>
                      </p:cNvPicPr>
                      <p:nvPr/>
                    </p:nvPicPr>
                    <p:blipFill>
                      <a:blip r:embed="rId5">
                        <a:lum bright="-20000" contrast="20000"/>
                        <a:extLst>
                          <a:ext uri="{28A0092B-C50C-407E-A947-70E740481C1C}">
                            <a14:useLocalDpi xmlns:a14="http://schemas.microsoft.com/office/drawing/2010/main" val="0"/>
                          </a:ext>
                        </a:extLst>
                      </a:blip>
                      <a:srcRect/>
                      <a:stretch>
                        <a:fillRect/>
                      </a:stretch>
                    </p:blipFill>
                    <p:spPr bwMode="auto">
                      <a:xfrm>
                        <a:off x="1752600" y="2918985"/>
                        <a:ext cx="5142234" cy="3456929"/>
                      </a:xfrm>
                      <a:prstGeom prst="rect">
                        <a:avLst/>
                      </a:prstGeom>
                      <a:noFill/>
                      <a:ln>
                        <a:noFill/>
                      </a:ln>
                    </p:spPr>
                  </p:pic>
                </p:oleObj>
              </mc:Fallback>
            </mc:AlternateContent>
          </a:graphicData>
        </a:graphic>
      </p:graphicFrame>
      <p:sp>
        <p:nvSpPr>
          <p:cNvPr id="5" name="TextBox 4"/>
          <p:cNvSpPr txBox="1"/>
          <p:nvPr/>
        </p:nvSpPr>
        <p:spPr>
          <a:xfrm>
            <a:off x="3094464" y="3906845"/>
            <a:ext cx="1595051" cy="800219"/>
          </a:xfrm>
          <a:prstGeom prst="rect">
            <a:avLst/>
          </a:prstGeom>
          <a:noFill/>
        </p:spPr>
        <p:txBody>
          <a:bodyPr wrap="square" rtlCol="0">
            <a:spAutoFit/>
          </a:bodyPr>
          <a:lstStyle/>
          <a:p>
            <a:r>
              <a:rPr lang="en-US" sz="1000" b="1" dirty="0"/>
              <a:t>          </a:t>
            </a:r>
          </a:p>
          <a:p>
            <a:r>
              <a:rPr lang="en-US" sz="1000" b="1" dirty="0"/>
              <a:t>          Cheese Pizza</a:t>
            </a:r>
          </a:p>
          <a:p>
            <a:r>
              <a:rPr lang="en-US" sz="800" b="1" dirty="0"/>
              <a:t>              2 oz. eq. M/MA</a:t>
            </a:r>
          </a:p>
          <a:p>
            <a:r>
              <a:rPr lang="en-US" sz="800" b="1" dirty="0"/>
              <a:t>              2 oz. eq. Grain</a:t>
            </a:r>
          </a:p>
          <a:p>
            <a:endParaRPr lang="en-US" sz="1000" dirty="0">
              <a:solidFill>
                <a:srgbClr val="7030A0"/>
              </a:solidFill>
            </a:endParaRPr>
          </a:p>
        </p:txBody>
      </p:sp>
      <p:sp>
        <p:nvSpPr>
          <p:cNvPr id="4" name="TextBox 3"/>
          <p:cNvSpPr txBox="1"/>
          <p:nvPr/>
        </p:nvSpPr>
        <p:spPr>
          <a:xfrm>
            <a:off x="5038601" y="3814511"/>
            <a:ext cx="990601" cy="492443"/>
          </a:xfrm>
          <a:prstGeom prst="rect">
            <a:avLst/>
          </a:prstGeom>
          <a:noFill/>
        </p:spPr>
        <p:txBody>
          <a:bodyPr wrap="square" rtlCol="0">
            <a:spAutoFit/>
          </a:bodyPr>
          <a:lstStyle/>
          <a:p>
            <a:r>
              <a:rPr lang="en-US" sz="1000" b="1" dirty="0"/>
              <a:t>Milk-</a:t>
            </a:r>
            <a:r>
              <a:rPr lang="en-US" sz="800" b="1" dirty="0"/>
              <a:t>8 Fl. oz.</a:t>
            </a:r>
          </a:p>
          <a:p>
            <a:r>
              <a:rPr lang="en-US" sz="800" b="1" dirty="0"/>
              <a:t>1 % White</a:t>
            </a:r>
          </a:p>
          <a:p>
            <a:r>
              <a:rPr lang="en-US" sz="800" b="1" dirty="0"/>
              <a:t>Fat-Free flavored</a:t>
            </a:r>
          </a:p>
        </p:txBody>
      </p:sp>
      <p:sp>
        <p:nvSpPr>
          <p:cNvPr id="7" name="TextBox 6"/>
          <p:cNvSpPr txBox="1"/>
          <p:nvPr/>
        </p:nvSpPr>
        <p:spPr>
          <a:xfrm>
            <a:off x="3282389" y="5214050"/>
            <a:ext cx="1219200" cy="707886"/>
          </a:xfrm>
          <a:prstGeom prst="rect">
            <a:avLst/>
          </a:prstGeom>
          <a:noFill/>
        </p:spPr>
        <p:txBody>
          <a:bodyPr wrap="square" rtlCol="0">
            <a:spAutoFit/>
          </a:bodyPr>
          <a:lstStyle/>
          <a:p>
            <a:r>
              <a:rPr lang="en-US" sz="1000" b="1" dirty="0"/>
              <a:t>       Fruit</a:t>
            </a:r>
          </a:p>
          <a:p>
            <a:r>
              <a:rPr lang="en-US" sz="1000" b="1" dirty="0"/>
              <a:t>Peaches-</a:t>
            </a:r>
            <a:r>
              <a:rPr lang="en-US" sz="800" b="1" dirty="0"/>
              <a:t>1/2 cup</a:t>
            </a:r>
          </a:p>
          <a:p>
            <a:r>
              <a:rPr lang="en-US" sz="1000" b="1" dirty="0"/>
              <a:t>Pears-</a:t>
            </a:r>
            <a:r>
              <a:rPr lang="en-US" sz="800" b="1" dirty="0"/>
              <a:t>1/2 cup</a:t>
            </a:r>
          </a:p>
          <a:p>
            <a:r>
              <a:rPr lang="en-US" sz="1000" dirty="0"/>
              <a:t> </a:t>
            </a:r>
          </a:p>
        </p:txBody>
      </p:sp>
      <p:sp>
        <p:nvSpPr>
          <p:cNvPr id="6" name="TextBox 5"/>
          <p:cNvSpPr txBox="1"/>
          <p:nvPr/>
        </p:nvSpPr>
        <p:spPr>
          <a:xfrm>
            <a:off x="5257800" y="5035900"/>
            <a:ext cx="1295400" cy="707886"/>
          </a:xfrm>
          <a:prstGeom prst="rect">
            <a:avLst/>
          </a:prstGeom>
          <a:noFill/>
        </p:spPr>
        <p:txBody>
          <a:bodyPr wrap="square" rtlCol="0">
            <a:spAutoFit/>
          </a:bodyPr>
          <a:lstStyle/>
          <a:p>
            <a:r>
              <a:rPr lang="en-US" sz="1000" b="1" dirty="0"/>
              <a:t>Vegetable</a:t>
            </a:r>
          </a:p>
          <a:p>
            <a:r>
              <a:rPr lang="en-US" sz="1000" b="1" dirty="0"/>
              <a:t>Broccoli-</a:t>
            </a:r>
            <a:r>
              <a:rPr lang="en-US" sz="800" b="1" dirty="0"/>
              <a:t>1/2 cup </a:t>
            </a:r>
            <a:r>
              <a:rPr lang="en-US" sz="1000" b="1" dirty="0"/>
              <a:t>Corn-</a:t>
            </a:r>
            <a:r>
              <a:rPr lang="en-US" sz="800" b="1" dirty="0"/>
              <a:t>1/2 cup</a:t>
            </a:r>
          </a:p>
          <a:p>
            <a:endParaRPr lang="en-US" sz="1000" dirty="0">
              <a:solidFill>
                <a:srgbClr val="7030A0"/>
              </a:solidFill>
            </a:endParaRPr>
          </a:p>
        </p:txBody>
      </p:sp>
    </p:spTree>
    <p:extLst>
      <p:ext uri="{BB962C8B-B14F-4D97-AF65-F5344CB8AC3E}">
        <p14:creationId xmlns:p14="http://schemas.microsoft.com/office/powerpoint/2010/main" val="400091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4632"/>
            <a:ext cx="7772400" cy="1609344"/>
          </a:xfrm>
        </p:spPr>
        <p:txBody>
          <a:bodyPr/>
          <a:lstStyle/>
          <a:p>
            <a:r>
              <a:rPr lang="en-US" sz="4000" dirty="0"/>
              <a:t>Required Signage</a:t>
            </a:r>
          </a:p>
        </p:txBody>
      </p:sp>
      <p:sp>
        <p:nvSpPr>
          <p:cNvPr id="3" name="Content Placeholder 2"/>
          <p:cNvSpPr>
            <a:spLocks noGrp="1"/>
          </p:cNvSpPr>
          <p:nvPr>
            <p:ph idx="1"/>
          </p:nvPr>
        </p:nvSpPr>
        <p:spPr>
          <a:xfrm>
            <a:off x="1371600" y="1676400"/>
            <a:ext cx="6768351" cy="1371600"/>
          </a:xfrm>
        </p:spPr>
        <p:txBody>
          <a:bodyPr>
            <a:normAutofit/>
          </a:bodyPr>
          <a:lstStyle/>
          <a:p>
            <a:r>
              <a:rPr lang="en-US" dirty="0"/>
              <a:t>Signage and menus should provide clear information about allowable choices so students can easily determine what a reimbursable meal contains</a:t>
            </a:r>
          </a:p>
          <a:p>
            <a:pPr marL="0" indent="0">
              <a:buNone/>
            </a:pPr>
            <a:endParaRPr lang="en-US" dirty="0"/>
          </a:p>
          <a:p>
            <a:endParaRPr lang="en-US" dirty="0"/>
          </a:p>
          <a:p>
            <a:pPr marL="0" indent="0">
              <a:buNone/>
            </a:pPr>
            <a:endParaRPr lang="en-US" dirty="0"/>
          </a:p>
        </p:txBody>
      </p:sp>
      <p:pic>
        <p:nvPicPr>
          <p:cNvPr id="4" name="Picture 3" descr="picture of a visual signage display used in a school district">
            <a:extLst>
              <a:ext uri="{FF2B5EF4-FFF2-40B4-BE49-F238E27FC236}">
                <a16:creationId xmlns:a16="http://schemas.microsoft.com/office/drawing/2014/main" id="{E6ED0FB2-CEBD-4B92-9F9E-0696595A0653}"/>
              </a:ext>
            </a:extLst>
          </p:cNvPr>
          <p:cNvPicPr>
            <a:picLocks noChangeAspect="1"/>
          </p:cNvPicPr>
          <p:nvPr/>
        </p:nvPicPr>
        <p:blipFill>
          <a:blip r:embed="rId3"/>
          <a:stretch>
            <a:fillRect/>
          </a:stretch>
        </p:blipFill>
        <p:spPr>
          <a:xfrm>
            <a:off x="1676400" y="2743200"/>
            <a:ext cx="5791200" cy="3810000"/>
          </a:xfrm>
          <a:prstGeom prst="rect">
            <a:avLst/>
          </a:prstGeom>
        </p:spPr>
      </p:pic>
    </p:spTree>
    <p:extLst>
      <p:ext uri="{BB962C8B-B14F-4D97-AF65-F5344CB8AC3E}">
        <p14:creationId xmlns:p14="http://schemas.microsoft.com/office/powerpoint/2010/main" val="67522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37" y="-56615"/>
            <a:ext cx="4240579" cy="1609344"/>
          </a:xfrm>
        </p:spPr>
        <p:txBody>
          <a:bodyPr>
            <a:normAutofit/>
          </a:bodyPr>
          <a:lstStyle/>
          <a:p>
            <a:r>
              <a:rPr lang="en-US" sz="3600" dirty="0"/>
              <a:t>Offer vs. Serve Signage</a:t>
            </a:r>
          </a:p>
        </p:txBody>
      </p:sp>
      <p:sp>
        <p:nvSpPr>
          <p:cNvPr id="3" name="Content Placeholder 2"/>
          <p:cNvSpPr>
            <a:spLocks noGrp="1"/>
          </p:cNvSpPr>
          <p:nvPr>
            <p:ph idx="1"/>
          </p:nvPr>
        </p:nvSpPr>
        <p:spPr>
          <a:xfrm>
            <a:off x="317634" y="1517560"/>
            <a:ext cx="1892166" cy="4045040"/>
          </a:xfrm>
        </p:spPr>
        <p:txBody>
          <a:bodyPr>
            <a:normAutofit fontScale="85000" lnSpcReduction="20000"/>
          </a:bodyPr>
          <a:lstStyle/>
          <a:p>
            <a:endParaRPr lang="en-US" dirty="0"/>
          </a:p>
          <a:p>
            <a:r>
              <a:rPr lang="en-US" dirty="0"/>
              <a:t>When implementing Offer vs. Serve, students must be able to identify what constitutes a reimbursable meal and recognize the </a:t>
            </a:r>
            <a:r>
              <a:rPr lang="en-US" b="1" dirty="0">
                <a:solidFill>
                  <a:schemeClr val="accent2"/>
                </a:solidFill>
              </a:rPr>
              <a:t>components</a:t>
            </a:r>
            <a:r>
              <a:rPr lang="en-US" b="1" dirty="0">
                <a:solidFill>
                  <a:schemeClr val="tx1"/>
                </a:solidFill>
              </a:rPr>
              <a:t>, </a:t>
            </a:r>
            <a:r>
              <a:rPr lang="en-US" dirty="0"/>
              <a:t>which require selecting at least </a:t>
            </a:r>
            <a:r>
              <a:rPr lang="en-US" b="1" dirty="0">
                <a:solidFill>
                  <a:schemeClr val="accent2"/>
                </a:solidFill>
              </a:rPr>
              <a:t>½ cup of fruit or vegetable </a:t>
            </a:r>
            <a:r>
              <a:rPr lang="en-US" dirty="0"/>
              <a:t>for breakfast and lunch.</a:t>
            </a:r>
          </a:p>
          <a:p>
            <a:pPr marL="0" indent="0">
              <a:buNone/>
            </a:pPr>
            <a:endParaRPr lang="en-US" dirty="0"/>
          </a:p>
          <a:p>
            <a:pPr marL="0" indent="0">
              <a:buNone/>
            </a:pPr>
            <a:endParaRPr lang="en-US" dirty="0"/>
          </a:p>
        </p:txBody>
      </p:sp>
      <p:sp>
        <p:nvSpPr>
          <p:cNvPr id="8" name="AutoShape 12" descr="Image result for fruit and veggies more matters imag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7" name="Picture 6" descr="picture of signage that helps students identify what makes up a reimbursable meal">
            <a:extLst>
              <a:ext uri="{FF2B5EF4-FFF2-40B4-BE49-F238E27FC236}">
                <a16:creationId xmlns:a16="http://schemas.microsoft.com/office/drawing/2014/main" id="{63D731DD-EE63-491F-98D0-705E2964E771}"/>
              </a:ext>
            </a:extLst>
          </p:cNvPr>
          <p:cNvPicPr>
            <a:picLocks noChangeAspect="1"/>
          </p:cNvPicPr>
          <p:nvPr/>
        </p:nvPicPr>
        <p:blipFill>
          <a:blip r:embed="rId3"/>
          <a:stretch>
            <a:fillRect/>
          </a:stretch>
        </p:blipFill>
        <p:spPr>
          <a:xfrm>
            <a:off x="2438400" y="990599"/>
            <a:ext cx="6477000" cy="5257801"/>
          </a:xfrm>
          <a:prstGeom prst="rect">
            <a:avLst/>
          </a:prstGeom>
        </p:spPr>
      </p:pic>
    </p:spTree>
    <p:extLst>
      <p:ext uri="{BB962C8B-B14F-4D97-AF65-F5344CB8AC3E}">
        <p14:creationId xmlns:p14="http://schemas.microsoft.com/office/powerpoint/2010/main" val="3932020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Available Resources</a:t>
            </a:r>
          </a:p>
        </p:txBody>
      </p:sp>
      <p:pic>
        <p:nvPicPr>
          <p:cNvPr id="10" name="Content Placeholder 9" descr="picture of the tray poster available from CN as a free resource to schools">
            <a:extLst>
              <a:ext uri="{FF2B5EF4-FFF2-40B4-BE49-F238E27FC236}">
                <a16:creationId xmlns:a16="http://schemas.microsoft.com/office/drawing/2014/main" id="{C059C8DE-23C7-4C7A-8C99-1B6A1557DE48}"/>
              </a:ext>
            </a:extLst>
          </p:cNvPr>
          <p:cNvPicPr>
            <a:picLocks noGrp="1" noChangeAspect="1"/>
          </p:cNvPicPr>
          <p:nvPr>
            <p:ph sz="quarter" idx="13"/>
          </p:nvPr>
        </p:nvPicPr>
        <p:blipFill>
          <a:blip r:embed="rId3"/>
          <a:stretch>
            <a:fillRect/>
          </a:stretch>
        </p:blipFill>
        <p:spPr>
          <a:xfrm>
            <a:off x="609600" y="1790934"/>
            <a:ext cx="5334000" cy="3467951"/>
          </a:xfrm>
          <a:prstGeom prst="rect">
            <a:avLst/>
          </a:prstGeom>
        </p:spPr>
      </p:pic>
      <p:sp>
        <p:nvSpPr>
          <p:cNvPr id="4" name="Content Placeholder 3"/>
          <p:cNvSpPr>
            <a:spLocks noGrp="1"/>
          </p:cNvSpPr>
          <p:nvPr>
            <p:ph sz="quarter" idx="14"/>
          </p:nvPr>
        </p:nvSpPr>
        <p:spPr>
          <a:xfrm>
            <a:off x="6248400" y="1790934"/>
            <a:ext cx="2514600" cy="3343677"/>
          </a:xfrm>
        </p:spPr>
        <p:txBody>
          <a:bodyPr/>
          <a:lstStyle/>
          <a:p>
            <a:r>
              <a:rPr lang="en-US" dirty="0"/>
              <a:t>Signage and resources are available </a:t>
            </a:r>
            <a:r>
              <a:rPr lang="en-US" b="1" i="1" dirty="0">
                <a:solidFill>
                  <a:schemeClr val="accent4"/>
                </a:solidFill>
              </a:rPr>
              <a:t>free of charge </a:t>
            </a:r>
            <a:r>
              <a:rPr lang="en-US" dirty="0"/>
              <a:t>on the Child Nutrition Knowledge Center</a:t>
            </a:r>
          </a:p>
          <a:p>
            <a:pPr lvl="1"/>
            <a:r>
              <a:rPr lang="en-US" dirty="0">
                <a:solidFill>
                  <a:schemeClr val="accent2"/>
                </a:solidFill>
              </a:rPr>
              <a:t>Fill out resource order form under the Forms tab</a:t>
            </a:r>
          </a:p>
        </p:txBody>
      </p:sp>
    </p:spTree>
    <p:extLst>
      <p:ext uri="{BB962C8B-B14F-4D97-AF65-F5344CB8AC3E}">
        <p14:creationId xmlns:p14="http://schemas.microsoft.com/office/powerpoint/2010/main" val="845704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txBox="1">
            <a:spLocks noGrp="1"/>
          </p:cNvSpPr>
          <p:nvPr>
            <p:ph type="title" idx="4294967295"/>
          </p:nvPr>
        </p:nvSpPr>
        <p:spPr>
          <a:xfrm>
            <a:off x="3086100" y="234176"/>
            <a:ext cx="207645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Breakfast</a:t>
            </a:r>
          </a:p>
        </p:txBody>
      </p:sp>
      <p:pic>
        <p:nvPicPr>
          <p:cNvPr id="14" name="Content Placeholder 8">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98862" cy="5197279"/>
          </a:xfrm>
          <a:prstGeom prst="rect">
            <a:avLst/>
          </a:prstGeom>
        </p:spPr>
      </p:pic>
      <p:sp>
        <p:nvSpPr>
          <p:cNvPr id="15" name="Explosion: 8 Points 14">
            <a:extLst>
              <a:ext uri="{C183D7F6-B498-43B3-948B-1728B52AA6E4}">
                <adec:decorative xmlns:adec="http://schemas.microsoft.com/office/drawing/2017/decorative" val="1"/>
              </a:ext>
            </a:extLst>
          </p:cNvPr>
          <p:cNvSpPr/>
          <p:nvPr/>
        </p:nvSpPr>
        <p:spPr>
          <a:xfrm>
            <a:off x="5334000" y="2051873"/>
            <a:ext cx="1710690" cy="1149258"/>
          </a:xfrm>
          <a:prstGeom prst="irregularSeal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C183D7F6-B498-43B3-948B-1728B52AA6E4}">
                <adec:decorative xmlns:adec="http://schemas.microsoft.com/office/drawing/2017/decorative" val="1"/>
              </a:ext>
            </a:extLst>
          </p:cNvPr>
          <p:cNvSpPr txBox="1"/>
          <p:nvPr/>
        </p:nvSpPr>
        <p:spPr>
          <a:xfrm>
            <a:off x="5635181" y="2269866"/>
            <a:ext cx="1108328" cy="646331"/>
          </a:xfrm>
          <a:prstGeom prst="rect">
            <a:avLst/>
          </a:prstGeom>
          <a:noFill/>
        </p:spPr>
        <p:txBody>
          <a:bodyPr wrap="square" rtlCol="0">
            <a:spAutoFit/>
          </a:bodyPr>
          <a:lstStyle/>
          <a:p>
            <a:pPr algn="ctr"/>
            <a:r>
              <a:rPr lang="en-US" sz="1200" b="1" dirty="0"/>
              <a:t>    Choose 3 out of 4 items</a:t>
            </a:r>
          </a:p>
        </p:txBody>
      </p:sp>
      <p:sp>
        <p:nvSpPr>
          <p:cNvPr id="6" name="TextBox 5"/>
          <p:cNvSpPr txBox="1"/>
          <p:nvPr/>
        </p:nvSpPr>
        <p:spPr>
          <a:xfrm>
            <a:off x="1733550" y="2015720"/>
            <a:ext cx="1524000" cy="369332"/>
          </a:xfrm>
          <a:prstGeom prst="rect">
            <a:avLst/>
          </a:prstGeom>
          <a:noFill/>
        </p:spPr>
        <p:txBody>
          <a:bodyPr wrap="square" rtlCol="0">
            <a:spAutoFit/>
          </a:bodyPr>
          <a:lstStyle/>
          <a:p>
            <a:r>
              <a:rPr lang="en-US" dirty="0"/>
              <a:t>Applesauce</a:t>
            </a:r>
          </a:p>
        </p:txBody>
      </p:sp>
      <p:sp>
        <p:nvSpPr>
          <p:cNvPr id="7" name="TextBox 6"/>
          <p:cNvSpPr txBox="1"/>
          <p:nvPr/>
        </p:nvSpPr>
        <p:spPr>
          <a:xfrm>
            <a:off x="1885950" y="2408366"/>
            <a:ext cx="1371600" cy="369332"/>
          </a:xfrm>
          <a:prstGeom prst="rect">
            <a:avLst/>
          </a:prstGeom>
          <a:noFill/>
        </p:spPr>
        <p:txBody>
          <a:bodyPr wrap="square" rtlCol="0">
            <a:spAutoFit/>
          </a:bodyPr>
          <a:lstStyle/>
          <a:p>
            <a:r>
              <a:rPr lang="en-US" dirty="0"/>
              <a:t>Banana</a:t>
            </a:r>
          </a:p>
        </p:txBody>
      </p:sp>
      <p:pic>
        <p:nvPicPr>
          <p:cNvPr id="2" name="Picture 1" descr="  note stating students may take 2 fruit selections">
            <a:extLst>
              <a:ext uri="{FF2B5EF4-FFF2-40B4-BE49-F238E27FC236}">
                <a16:creationId xmlns:a16="http://schemas.microsoft.com/office/drawing/2014/main" id="{298785D9-35AF-4DEC-AAA7-975C13613BF4}"/>
              </a:ext>
            </a:extLst>
          </p:cNvPr>
          <p:cNvPicPr>
            <a:picLocks noChangeAspect="1"/>
          </p:cNvPicPr>
          <p:nvPr/>
        </p:nvPicPr>
        <p:blipFill>
          <a:blip r:embed="rId4"/>
          <a:stretch>
            <a:fillRect/>
          </a:stretch>
        </p:blipFill>
        <p:spPr>
          <a:xfrm>
            <a:off x="1663700" y="2810368"/>
            <a:ext cx="1422400" cy="457200"/>
          </a:xfrm>
          <a:prstGeom prst="rect">
            <a:avLst/>
          </a:prstGeom>
        </p:spPr>
      </p:pic>
      <p:sp>
        <p:nvSpPr>
          <p:cNvPr id="4" name="TextBox 3"/>
          <p:cNvSpPr txBox="1"/>
          <p:nvPr/>
        </p:nvSpPr>
        <p:spPr>
          <a:xfrm>
            <a:off x="1049655" y="4227693"/>
            <a:ext cx="1977390" cy="646331"/>
          </a:xfrm>
          <a:prstGeom prst="rect">
            <a:avLst/>
          </a:prstGeom>
          <a:noFill/>
        </p:spPr>
        <p:txBody>
          <a:bodyPr wrap="square" rtlCol="0">
            <a:spAutoFit/>
          </a:bodyPr>
          <a:lstStyle/>
          <a:p>
            <a:pPr algn="ctr"/>
            <a:r>
              <a:rPr lang="en-US" dirty="0"/>
              <a:t>Assorted Cereal (may take 2)</a:t>
            </a:r>
          </a:p>
        </p:txBody>
      </p:sp>
      <p:sp>
        <p:nvSpPr>
          <p:cNvPr id="3" name="TextBox 2"/>
          <p:cNvSpPr txBox="1"/>
          <p:nvPr/>
        </p:nvSpPr>
        <p:spPr>
          <a:xfrm>
            <a:off x="1177290" y="4922720"/>
            <a:ext cx="1718310" cy="646331"/>
          </a:xfrm>
          <a:prstGeom prst="rect">
            <a:avLst/>
          </a:prstGeom>
          <a:noFill/>
        </p:spPr>
        <p:txBody>
          <a:bodyPr wrap="square" rtlCol="0">
            <a:spAutoFit/>
          </a:bodyPr>
          <a:lstStyle/>
          <a:p>
            <a:pPr algn="ctr"/>
            <a:r>
              <a:rPr lang="en-US" dirty="0"/>
              <a:t>English Muffin (1 each)</a:t>
            </a:r>
          </a:p>
        </p:txBody>
      </p:sp>
      <p:sp>
        <p:nvSpPr>
          <p:cNvPr id="5" name="TextBox 4"/>
          <p:cNvSpPr txBox="1"/>
          <p:nvPr/>
        </p:nvSpPr>
        <p:spPr>
          <a:xfrm>
            <a:off x="3105959" y="4412359"/>
            <a:ext cx="1905000" cy="984885"/>
          </a:xfrm>
          <a:prstGeom prst="rect">
            <a:avLst/>
          </a:prstGeom>
          <a:noFill/>
        </p:spPr>
        <p:txBody>
          <a:bodyPr wrap="square" rtlCol="0">
            <a:spAutoFit/>
          </a:bodyPr>
          <a:lstStyle/>
          <a:p>
            <a:r>
              <a:rPr lang="en-US" dirty="0"/>
              <a:t>Scrambled Egg</a:t>
            </a:r>
          </a:p>
          <a:p>
            <a:pPr algn="ctr"/>
            <a:endParaRPr lang="en-US" sz="1200" dirty="0"/>
          </a:p>
          <a:p>
            <a:pPr algn="ctr"/>
            <a:r>
              <a:rPr lang="en-US" sz="1400" dirty="0"/>
              <a:t>(May take egg with      English muffin)</a:t>
            </a:r>
          </a:p>
        </p:txBody>
      </p:sp>
      <p:sp>
        <p:nvSpPr>
          <p:cNvPr id="8" name="TextBox 7"/>
          <p:cNvSpPr txBox="1"/>
          <p:nvPr/>
        </p:nvSpPr>
        <p:spPr>
          <a:xfrm>
            <a:off x="5334000" y="4186204"/>
            <a:ext cx="1219200" cy="1200329"/>
          </a:xfrm>
          <a:prstGeom prst="rect">
            <a:avLst/>
          </a:prstGeom>
          <a:noFill/>
        </p:spPr>
        <p:txBody>
          <a:bodyPr wrap="square" rtlCol="0">
            <a:spAutoFit/>
          </a:bodyPr>
          <a:lstStyle/>
          <a:p>
            <a:pPr algn="ctr"/>
            <a:r>
              <a:rPr lang="en-US" dirty="0"/>
              <a:t>Milk</a:t>
            </a:r>
          </a:p>
          <a:p>
            <a:pPr algn="ctr"/>
            <a:r>
              <a:rPr lang="en-US" dirty="0"/>
              <a:t>1% White Fat-free White</a:t>
            </a:r>
          </a:p>
        </p:txBody>
      </p:sp>
    </p:spTree>
    <p:extLst>
      <p:ext uri="{BB962C8B-B14F-4D97-AF65-F5344CB8AC3E}">
        <p14:creationId xmlns:p14="http://schemas.microsoft.com/office/powerpoint/2010/main" val="1198384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txBox="1">
            <a:spLocks noGrp="1"/>
          </p:cNvSpPr>
          <p:nvPr>
            <p:ph type="title" idx="4294967295"/>
          </p:nvPr>
        </p:nvSpPr>
        <p:spPr>
          <a:xfrm>
            <a:off x="2400300" y="304799"/>
            <a:ext cx="3895671"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mn-lt"/>
                <a:ea typeface="+mn-ea"/>
                <a:cs typeface="+mn-cs"/>
              </a:rPr>
              <a:t>LUNCH</a:t>
            </a:r>
          </a:p>
        </p:txBody>
      </p:sp>
      <p:pic>
        <p:nvPicPr>
          <p:cNvPr id="10" name="Picture 9" descr="   picture of CN tray poster filled in for lunch options"/>
          <p:cNvPicPr>
            <a:picLocks noChangeAspect="1"/>
          </p:cNvPicPr>
          <p:nvPr/>
        </p:nvPicPr>
        <p:blipFill>
          <a:blip r:embed="rId3"/>
          <a:stretch>
            <a:fillRect/>
          </a:stretch>
        </p:blipFill>
        <p:spPr>
          <a:xfrm>
            <a:off x="572677" y="1143000"/>
            <a:ext cx="7998645" cy="5194242"/>
          </a:xfrm>
          <a:prstGeom prst="rect">
            <a:avLst/>
          </a:prstGeom>
        </p:spPr>
      </p:pic>
      <p:sp>
        <p:nvSpPr>
          <p:cNvPr id="6" name="TextBox 5"/>
          <p:cNvSpPr txBox="1"/>
          <p:nvPr/>
        </p:nvSpPr>
        <p:spPr>
          <a:xfrm>
            <a:off x="1516336" y="2181322"/>
            <a:ext cx="1932877" cy="830997"/>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cs typeface="Arial" charset="0"/>
              </a:rPr>
              <a:t>Pears 1/2  cup</a:t>
            </a:r>
          </a:p>
          <a:p>
            <a:pPr algn="ctr" fontAlgn="base">
              <a:spcBef>
                <a:spcPct val="0"/>
              </a:spcBef>
              <a:spcAft>
                <a:spcPct val="0"/>
              </a:spcAft>
            </a:pPr>
            <a:endParaRPr lang="en-US" sz="1600" dirty="0">
              <a:solidFill>
                <a:prstClr val="black"/>
              </a:solidFill>
              <a:cs typeface="Arial" charset="0"/>
            </a:endParaRPr>
          </a:p>
          <a:p>
            <a:pPr algn="ctr" fontAlgn="base">
              <a:spcBef>
                <a:spcPct val="0"/>
              </a:spcBef>
              <a:spcAft>
                <a:spcPct val="0"/>
              </a:spcAft>
            </a:pPr>
            <a:r>
              <a:rPr lang="en-US" sz="1600" dirty="0">
                <a:solidFill>
                  <a:prstClr val="black"/>
                </a:solidFill>
                <a:cs typeface="Arial" charset="0"/>
              </a:rPr>
              <a:t>Orange-1/2 cup</a:t>
            </a:r>
          </a:p>
        </p:txBody>
      </p:sp>
      <p:sp>
        <p:nvSpPr>
          <p:cNvPr id="13" name="TextBox 12"/>
          <p:cNvSpPr txBox="1"/>
          <p:nvPr/>
        </p:nvSpPr>
        <p:spPr>
          <a:xfrm>
            <a:off x="5486400" y="2124235"/>
            <a:ext cx="990600" cy="584775"/>
          </a:xfrm>
          <a:prstGeom prst="rect">
            <a:avLst/>
          </a:prstGeom>
          <a:noFill/>
        </p:spPr>
        <p:txBody>
          <a:bodyPr wrap="square" rtlCol="0">
            <a:spAutoFit/>
          </a:bodyPr>
          <a:lstStyle/>
          <a:p>
            <a:r>
              <a:rPr lang="en-US" sz="1600" dirty="0"/>
              <a:t>Carrots-1/2 Cup</a:t>
            </a:r>
          </a:p>
        </p:txBody>
      </p:sp>
      <p:sp>
        <p:nvSpPr>
          <p:cNvPr id="7" name="TextBox 6"/>
          <p:cNvSpPr txBox="1"/>
          <p:nvPr/>
        </p:nvSpPr>
        <p:spPr>
          <a:xfrm>
            <a:off x="5397018" y="2987472"/>
            <a:ext cx="1079981" cy="584775"/>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cs typeface="Arial" charset="0"/>
              </a:rPr>
              <a:t>Broccoli-1/2 cup</a:t>
            </a:r>
          </a:p>
        </p:txBody>
      </p:sp>
      <p:sp>
        <p:nvSpPr>
          <p:cNvPr id="12" name="TextBox 11"/>
          <p:cNvSpPr txBox="1"/>
          <p:nvPr/>
        </p:nvSpPr>
        <p:spPr>
          <a:xfrm>
            <a:off x="1066800" y="4442566"/>
            <a:ext cx="1932878" cy="338554"/>
          </a:xfrm>
          <a:prstGeom prst="rect">
            <a:avLst/>
          </a:prstGeom>
          <a:noFill/>
        </p:spPr>
        <p:txBody>
          <a:bodyPr wrap="square" rtlCol="0">
            <a:spAutoFit/>
          </a:bodyPr>
          <a:lstStyle/>
          <a:p>
            <a:pPr algn="ctr"/>
            <a:r>
              <a:rPr lang="en-US" sz="1600" dirty="0"/>
              <a:t>WG Kaiser Roll</a:t>
            </a:r>
          </a:p>
        </p:txBody>
      </p:sp>
      <p:sp>
        <p:nvSpPr>
          <p:cNvPr id="4" name="TextBox 3"/>
          <p:cNvSpPr txBox="1"/>
          <p:nvPr/>
        </p:nvSpPr>
        <p:spPr>
          <a:xfrm>
            <a:off x="1077951" y="4792373"/>
            <a:ext cx="2057400" cy="584775"/>
          </a:xfrm>
          <a:prstGeom prst="rect">
            <a:avLst/>
          </a:prstGeom>
          <a:noFill/>
        </p:spPr>
        <p:txBody>
          <a:bodyPr wrap="square" rtlCol="0">
            <a:spAutoFit/>
          </a:bodyPr>
          <a:lstStyle/>
          <a:p>
            <a:pPr algn="ctr"/>
            <a:r>
              <a:rPr lang="en-US" sz="1600" dirty="0"/>
              <a:t>WG Spaghetti with Dinner Roll</a:t>
            </a:r>
          </a:p>
        </p:txBody>
      </p:sp>
      <p:sp>
        <p:nvSpPr>
          <p:cNvPr id="11" name="TextBox 10"/>
          <p:cNvSpPr txBox="1"/>
          <p:nvPr/>
        </p:nvSpPr>
        <p:spPr>
          <a:xfrm>
            <a:off x="3344316" y="4137574"/>
            <a:ext cx="1376335" cy="861774"/>
          </a:xfrm>
          <a:prstGeom prst="rect">
            <a:avLst/>
          </a:prstGeom>
          <a:noFill/>
        </p:spPr>
        <p:txBody>
          <a:bodyPr wrap="square" rtlCol="0">
            <a:spAutoFit/>
          </a:bodyPr>
          <a:lstStyle/>
          <a:p>
            <a:pPr algn="ctr"/>
            <a:r>
              <a:rPr lang="en-US" dirty="0"/>
              <a:t>  </a:t>
            </a:r>
            <a:r>
              <a:rPr lang="en-US" sz="1600" dirty="0"/>
              <a:t>Ham </a:t>
            </a:r>
          </a:p>
          <a:p>
            <a:pPr algn="ctr"/>
            <a:r>
              <a:rPr lang="en-US" sz="1600" dirty="0"/>
              <a:t>  </a:t>
            </a:r>
          </a:p>
          <a:p>
            <a:pPr algn="ctr"/>
            <a:r>
              <a:rPr lang="en-US" sz="1600" dirty="0"/>
              <a:t>Cheese</a:t>
            </a:r>
          </a:p>
        </p:txBody>
      </p:sp>
      <p:sp>
        <p:nvSpPr>
          <p:cNvPr id="5" name="TextBox 4"/>
          <p:cNvSpPr txBox="1"/>
          <p:nvPr/>
        </p:nvSpPr>
        <p:spPr>
          <a:xfrm>
            <a:off x="3449213" y="5038594"/>
            <a:ext cx="1219200" cy="338554"/>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cs typeface="Arial" charset="0"/>
              </a:rPr>
              <a:t>Meatballs</a:t>
            </a:r>
          </a:p>
        </p:txBody>
      </p:sp>
      <p:sp>
        <p:nvSpPr>
          <p:cNvPr id="2" name="Rectangle 1"/>
          <p:cNvSpPr/>
          <p:nvPr/>
        </p:nvSpPr>
        <p:spPr>
          <a:xfrm>
            <a:off x="5405334" y="4337628"/>
            <a:ext cx="1266771" cy="1323439"/>
          </a:xfrm>
          <a:prstGeom prst="rect">
            <a:avLst/>
          </a:prstGeom>
        </p:spPr>
        <p:txBody>
          <a:bodyPr wrap="square">
            <a:spAutoFit/>
          </a:bodyPr>
          <a:lstStyle/>
          <a:p>
            <a:pPr lvl="0" algn="ctr" fontAlgn="base">
              <a:spcBef>
                <a:spcPct val="0"/>
              </a:spcBef>
              <a:spcAft>
                <a:spcPct val="0"/>
              </a:spcAft>
            </a:pPr>
            <a:r>
              <a:rPr lang="en-US" sz="1600" dirty="0">
                <a:solidFill>
                  <a:prstClr val="black"/>
                </a:solidFill>
                <a:cs typeface="Arial" charset="0"/>
              </a:rPr>
              <a:t>1% Milk</a:t>
            </a:r>
          </a:p>
          <a:p>
            <a:pPr lvl="0" algn="ctr" fontAlgn="base">
              <a:spcBef>
                <a:spcPct val="0"/>
              </a:spcBef>
              <a:spcAft>
                <a:spcPct val="0"/>
              </a:spcAft>
            </a:pPr>
            <a:r>
              <a:rPr lang="en-US" sz="1600" dirty="0">
                <a:solidFill>
                  <a:prstClr val="black"/>
                </a:solidFill>
                <a:cs typeface="Arial" charset="0"/>
              </a:rPr>
              <a:t>Nonfat Choc </a:t>
            </a:r>
          </a:p>
          <a:p>
            <a:pPr lvl="0" algn="ctr" fontAlgn="base">
              <a:spcBef>
                <a:spcPct val="0"/>
              </a:spcBef>
              <a:spcAft>
                <a:spcPct val="0"/>
              </a:spcAft>
            </a:pPr>
            <a:r>
              <a:rPr lang="en-US" sz="1600" dirty="0">
                <a:solidFill>
                  <a:prstClr val="black"/>
                </a:solidFill>
                <a:cs typeface="Arial" charset="0"/>
              </a:rPr>
              <a:t>Nonfat Strawberry</a:t>
            </a:r>
          </a:p>
        </p:txBody>
      </p:sp>
      <p:sp>
        <p:nvSpPr>
          <p:cNvPr id="18" name="Explosion: 8 Points 17">
            <a:extLst>
              <a:ext uri="{C183D7F6-B498-43B3-948B-1728B52AA6E4}">
                <adec:decorative xmlns:adec="http://schemas.microsoft.com/office/drawing/2017/decorative" val="1"/>
              </a:ext>
            </a:extLst>
          </p:cNvPr>
          <p:cNvSpPr/>
          <p:nvPr/>
        </p:nvSpPr>
        <p:spPr>
          <a:xfrm>
            <a:off x="6753170" y="1524000"/>
            <a:ext cx="1476429" cy="1185010"/>
          </a:xfrm>
          <a:prstGeom prst="irregularSeal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C183D7F6-B498-43B3-948B-1728B52AA6E4}">
                <adec:decorative xmlns:adec="http://schemas.microsoft.com/office/drawing/2017/decorative" val="1"/>
              </a:ext>
            </a:extLst>
          </p:cNvPr>
          <p:cNvSpPr txBox="1"/>
          <p:nvPr/>
        </p:nvSpPr>
        <p:spPr>
          <a:xfrm>
            <a:off x="6847405" y="1893402"/>
            <a:ext cx="1264952" cy="461665"/>
          </a:xfrm>
          <a:prstGeom prst="rect">
            <a:avLst/>
          </a:prstGeom>
          <a:noFill/>
        </p:spPr>
        <p:txBody>
          <a:bodyPr wrap="square" rtlCol="0">
            <a:spAutoFit/>
          </a:bodyPr>
          <a:lstStyle/>
          <a:p>
            <a:pPr algn="ctr"/>
            <a:r>
              <a:rPr lang="en-US" sz="1200" b="1" dirty="0"/>
              <a:t>Choose 3 of 5 components</a:t>
            </a:r>
          </a:p>
        </p:txBody>
      </p:sp>
    </p:spTree>
    <p:extLst>
      <p:ext uri="{BB962C8B-B14F-4D97-AF65-F5344CB8AC3E}">
        <p14:creationId xmlns:p14="http://schemas.microsoft.com/office/powerpoint/2010/main" val="3597494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Daily Signage</a:t>
            </a:r>
          </a:p>
        </p:txBody>
      </p:sp>
      <p:sp>
        <p:nvSpPr>
          <p:cNvPr id="10" name="Rounded Rectangle 7" descr="  text box showing the daily breakfast offerings"/>
          <p:cNvSpPr/>
          <p:nvPr/>
        </p:nvSpPr>
        <p:spPr>
          <a:xfrm>
            <a:off x="304800" y="1752600"/>
            <a:ext cx="4038600" cy="41148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2500" y="1902354"/>
            <a:ext cx="2743200" cy="381000"/>
          </a:xfrm>
          <a:prstGeom prst="rect">
            <a:avLst/>
          </a:prstGeom>
          <a:noFill/>
        </p:spPr>
        <p:txBody>
          <a:bodyPr wrap="square" rtlCol="0">
            <a:spAutoFit/>
          </a:bodyPr>
          <a:lstStyle/>
          <a:p>
            <a:pPr algn="ctr"/>
            <a:r>
              <a:rPr lang="en-US" b="1" i="1" u="sng" dirty="0"/>
              <a:t>Daily Breakfast Entrees</a:t>
            </a:r>
          </a:p>
        </p:txBody>
      </p:sp>
      <p:sp>
        <p:nvSpPr>
          <p:cNvPr id="11" name="TextBox 10"/>
          <p:cNvSpPr txBox="1"/>
          <p:nvPr/>
        </p:nvSpPr>
        <p:spPr>
          <a:xfrm>
            <a:off x="200079" y="2378258"/>
            <a:ext cx="4297680" cy="3077766"/>
          </a:xfrm>
          <a:prstGeom prst="rect">
            <a:avLst/>
          </a:prstGeom>
          <a:noFill/>
        </p:spPr>
        <p:txBody>
          <a:bodyPr wrap="square" rtlCol="0">
            <a:spAutoFit/>
          </a:bodyPr>
          <a:lstStyle/>
          <a:p>
            <a:pPr algn="ctr"/>
            <a:r>
              <a:rPr lang="en-US" b="1" dirty="0"/>
              <a:t>Cereal Meal</a:t>
            </a:r>
          </a:p>
          <a:p>
            <a:pPr algn="ctr"/>
            <a:r>
              <a:rPr lang="en-US" dirty="0"/>
              <a:t>** May always take 2!</a:t>
            </a:r>
          </a:p>
          <a:p>
            <a:pPr algn="ctr"/>
            <a:r>
              <a:rPr lang="en-US" dirty="0"/>
              <a:t>Fruit/Juice Choice, Milk</a:t>
            </a:r>
          </a:p>
          <a:p>
            <a:pPr algn="ctr"/>
            <a:endParaRPr lang="en-US" dirty="0"/>
          </a:p>
          <a:p>
            <a:pPr algn="ctr"/>
            <a:r>
              <a:rPr lang="en-US" b="1" dirty="0"/>
              <a:t>Yogurt Meal</a:t>
            </a:r>
          </a:p>
          <a:p>
            <a:pPr algn="ctr"/>
            <a:r>
              <a:rPr lang="en-US" dirty="0"/>
              <a:t>Yogurt, ½ Bagel, </a:t>
            </a:r>
          </a:p>
          <a:p>
            <a:pPr algn="ctr"/>
            <a:r>
              <a:rPr lang="en-US" dirty="0"/>
              <a:t>Fruit/Juice Choice, Milk</a:t>
            </a:r>
          </a:p>
          <a:p>
            <a:pPr algn="ctr"/>
            <a:endParaRPr lang="en-US" dirty="0"/>
          </a:p>
          <a:p>
            <a:pPr algn="ctr"/>
            <a:r>
              <a:rPr lang="en-US" sz="1600" b="1" dirty="0"/>
              <a:t>Always Choose 3 out of 4 items</a:t>
            </a:r>
          </a:p>
          <a:p>
            <a:pPr algn="ctr"/>
            <a:r>
              <a:rPr lang="en-US" sz="1600" b="1" dirty="0"/>
              <a:t>Always choose ½ cup Fruit or Vegetable</a:t>
            </a:r>
          </a:p>
          <a:p>
            <a:pPr algn="ctr"/>
            <a:endParaRPr lang="en-US" b="1" dirty="0"/>
          </a:p>
        </p:txBody>
      </p:sp>
      <p:sp>
        <p:nvSpPr>
          <p:cNvPr id="8" name="Rounded Rectangle 7" descr="  text box describing the daily lunch menu"/>
          <p:cNvSpPr/>
          <p:nvPr/>
        </p:nvSpPr>
        <p:spPr>
          <a:xfrm>
            <a:off x="4754934" y="1752599"/>
            <a:ext cx="4038600" cy="411479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64534" y="1928176"/>
            <a:ext cx="2819400" cy="646331"/>
          </a:xfrm>
          <a:prstGeom prst="rect">
            <a:avLst/>
          </a:prstGeom>
          <a:noFill/>
        </p:spPr>
        <p:txBody>
          <a:bodyPr wrap="square" rtlCol="0">
            <a:spAutoFit/>
          </a:bodyPr>
          <a:lstStyle/>
          <a:p>
            <a:pPr algn="ctr"/>
            <a:r>
              <a:rPr lang="en-US" b="1" i="1" u="sng" dirty="0"/>
              <a:t>Daily Lunch Entrees</a:t>
            </a:r>
          </a:p>
          <a:p>
            <a:pPr algn="ctr"/>
            <a:endParaRPr lang="en-US" dirty="0"/>
          </a:p>
        </p:txBody>
      </p:sp>
      <p:sp>
        <p:nvSpPr>
          <p:cNvPr id="5" name="TextBox 4"/>
          <p:cNvSpPr txBox="1"/>
          <p:nvPr/>
        </p:nvSpPr>
        <p:spPr>
          <a:xfrm>
            <a:off x="4802559" y="2283354"/>
            <a:ext cx="3943350" cy="4739759"/>
          </a:xfrm>
          <a:prstGeom prst="rect">
            <a:avLst/>
          </a:prstGeom>
          <a:noFill/>
        </p:spPr>
        <p:txBody>
          <a:bodyPr wrap="square" rtlCol="0">
            <a:spAutoFit/>
          </a:bodyPr>
          <a:lstStyle/>
          <a:p>
            <a:pPr algn="ctr"/>
            <a:r>
              <a:rPr lang="en-US" b="1" dirty="0"/>
              <a:t>Chef Salad Meal</a:t>
            </a:r>
          </a:p>
          <a:p>
            <a:pPr algn="ctr"/>
            <a:r>
              <a:rPr lang="en-US" dirty="0"/>
              <a:t>Romaine Lettuce, Roasted Turkey, Ham, American Cheese **Fruit, Vegetable, Milk, and Dinner Roll offered</a:t>
            </a:r>
          </a:p>
          <a:p>
            <a:endParaRPr lang="en-US" dirty="0"/>
          </a:p>
          <a:p>
            <a:pPr algn="ctr"/>
            <a:r>
              <a:rPr lang="en-US" b="1" dirty="0"/>
              <a:t>“Make your Own” PB&amp;J</a:t>
            </a:r>
          </a:p>
          <a:p>
            <a:pPr algn="ctr"/>
            <a:r>
              <a:rPr lang="en-US" dirty="0"/>
              <a:t>** Fruit, Vegetable, Milk offered</a:t>
            </a:r>
          </a:p>
          <a:p>
            <a:pPr algn="ctr"/>
            <a:endParaRPr lang="en-US" dirty="0"/>
          </a:p>
          <a:p>
            <a:pPr algn="ctr"/>
            <a:r>
              <a:rPr lang="en-US" sz="1600" b="1" dirty="0"/>
              <a:t>Always Choose 3 out of 5 components</a:t>
            </a:r>
          </a:p>
          <a:p>
            <a:pPr algn="ctr"/>
            <a:r>
              <a:rPr lang="en-US" sz="1600" b="1" dirty="0"/>
              <a:t>Always choose ½ cup Fruit or Vegetable</a:t>
            </a:r>
          </a:p>
          <a:p>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p:txBody>
      </p:sp>
      <p:sp>
        <p:nvSpPr>
          <p:cNvPr id="12" name="TextBox 11"/>
          <p:cNvSpPr txBox="1"/>
          <p:nvPr/>
        </p:nvSpPr>
        <p:spPr>
          <a:xfrm>
            <a:off x="194901" y="6213487"/>
            <a:ext cx="8534400" cy="369332"/>
          </a:xfrm>
          <a:prstGeom prst="rect">
            <a:avLst/>
          </a:prstGeom>
          <a:noFill/>
        </p:spPr>
        <p:txBody>
          <a:bodyPr wrap="square" rtlCol="0">
            <a:spAutoFit/>
          </a:bodyPr>
          <a:lstStyle/>
          <a:p>
            <a:pPr algn="ctr"/>
            <a:r>
              <a:rPr lang="en-US" b="1" dirty="0">
                <a:solidFill>
                  <a:schemeClr val="accent2"/>
                </a:solidFill>
              </a:rPr>
              <a:t>Permanent Signage for daily meal choices can save time and energy!</a:t>
            </a:r>
          </a:p>
        </p:txBody>
      </p:sp>
    </p:spTree>
    <p:extLst>
      <p:ext uri="{BB962C8B-B14F-4D97-AF65-F5344CB8AC3E}">
        <p14:creationId xmlns:p14="http://schemas.microsoft.com/office/powerpoint/2010/main" val="2550045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90" y="0"/>
            <a:ext cx="7756263" cy="1624406"/>
          </a:xfrm>
        </p:spPr>
        <p:txBody>
          <a:bodyPr>
            <a:normAutofit fontScale="90000"/>
          </a:bodyPr>
          <a:lstStyle/>
          <a:p>
            <a:br>
              <a:rPr lang="en-US" dirty="0"/>
            </a:br>
            <a:r>
              <a:rPr lang="en-US" sz="4400" dirty="0"/>
              <a:t>Breakfast Signage Examples</a:t>
            </a:r>
            <a:br>
              <a:rPr lang="en-US" sz="4400" dirty="0"/>
            </a:br>
            <a:endParaRPr lang="en-US" sz="4400" dirty="0"/>
          </a:p>
        </p:txBody>
      </p:sp>
      <p:graphicFrame>
        <p:nvGraphicFramePr>
          <p:cNvPr id="3" name="Object 2" descr="photo of a breakfast sign asking students if they have taken items from each required food offering">
            <a:extLst>
              <a:ext uri="{FF2B5EF4-FFF2-40B4-BE49-F238E27FC236}">
                <a16:creationId xmlns:a16="http://schemas.microsoft.com/office/drawing/2014/main" id="{F0A001B3-B74D-46EF-8783-94C528A1E96A}"/>
              </a:ext>
            </a:extLst>
          </p:cNvPr>
          <p:cNvGraphicFramePr>
            <a:graphicFrameLocks noChangeAspect="1"/>
          </p:cNvGraphicFramePr>
          <p:nvPr>
            <p:extLst>
              <p:ext uri="{D42A27DB-BD31-4B8C-83A1-F6EECF244321}">
                <p14:modId xmlns:p14="http://schemas.microsoft.com/office/powerpoint/2010/main" val="2589728116"/>
              </p:ext>
            </p:extLst>
          </p:nvPr>
        </p:nvGraphicFramePr>
        <p:xfrm>
          <a:off x="152400" y="1371600"/>
          <a:ext cx="4674122" cy="4436110"/>
        </p:xfrm>
        <a:graphic>
          <a:graphicData uri="http://schemas.openxmlformats.org/presentationml/2006/ole">
            <mc:AlternateContent xmlns:mc="http://schemas.openxmlformats.org/markup-compatibility/2006">
              <mc:Choice xmlns:v="urn:schemas-microsoft-com:vml" Requires="v">
                <p:oleObj spid="_x0000_s9242" name="Acrobat Document" r:id="rId4" imgW="3771742" imgH="2914346" progId="AcroExch.Document.DC">
                  <p:embed/>
                </p:oleObj>
              </mc:Choice>
              <mc:Fallback>
                <p:oleObj name="Acrobat Document" r:id="rId4" imgW="3771742" imgH="2914346" progId="AcroExch.Document.DC">
                  <p:embed/>
                  <p:pic>
                    <p:nvPicPr>
                      <p:cNvPr id="0" name=""/>
                      <p:cNvPicPr/>
                      <p:nvPr/>
                    </p:nvPicPr>
                    <p:blipFill>
                      <a:blip r:embed="rId5"/>
                      <a:stretch>
                        <a:fillRect/>
                      </a:stretch>
                    </p:blipFill>
                    <p:spPr>
                      <a:xfrm>
                        <a:off x="152400" y="1371600"/>
                        <a:ext cx="4674122" cy="4436110"/>
                      </a:xfrm>
                      <a:prstGeom prst="rect">
                        <a:avLst/>
                      </a:prstGeom>
                    </p:spPr>
                  </p:pic>
                </p:oleObj>
              </mc:Fallback>
            </mc:AlternateContent>
          </a:graphicData>
        </a:graphic>
      </p:graphicFrame>
      <p:pic>
        <p:nvPicPr>
          <p:cNvPr id="5" name="Picture 2" descr="   photo of a menu board used at a NY school district"/>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312" t="10188" r="13583" b="13401"/>
          <a:stretch/>
        </p:blipFill>
        <p:spPr bwMode="auto">
          <a:xfrm>
            <a:off x="5105400" y="1524000"/>
            <a:ext cx="3514428" cy="40551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507132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892D5C2E4D3A4B9EE97E4CFDD73167" ma:contentTypeVersion="13" ma:contentTypeDescription="Create a new document." ma:contentTypeScope="" ma:versionID="fa36c40b7b162a0e1e3fa948fd0ee82f">
  <xsd:schema xmlns:xsd="http://www.w3.org/2001/XMLSchema" xmlns:xs="http://www.w3.org/2001/XMLSchema" xmlns:p="http://schemas.microsoft.com/office/2006/metadata/properties" xmlns:ns3="8bcd0183-ea54-4a4e-b44c-3c73e343144e" xmlns:ns4="454f0188-911f-41ba-8fe7-b4a6a374eb08" targetNamespace="http://schemas.microsoft.com/office/2006/metadata/properties" ma:root="true" ma:fieldsID="760c7438cf0fb21e93519092fff8ebe7" ns3:_="" ns4:_="">
    <xsd:import namespace="8bcd0183-ea54-4a4e-b44c-3c73e343144e"/>
    <xsd:import namespace="454f0188-911f-41ba-8fe7-b4a6a374eb0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cd0183-ea54-4a4e-b44c-3c73e343144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4f0188-911f-41ba-8fe7-b4a6a374eb0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17371A-6283-4282-9143-7370185520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cd0183-ea54-4a4e-b44c-3c73e343144e"/>
    <ds:schemaRef ds:uri="454f0188-911f-41ba-8fe7-b4a6a374eb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6FA548-FA12-47A6-96DA-15492400BAF8}">
  <ds:schemaRefs>
    <ds:schemaRef ds:uri="http://schemas.microsoft.com/sharepoint/v3/contenttype/forms"/>
  </ds:schemaRefs>
</ds:datastoreItem>
</file>

<file path=customXml/itemProps3.xml><?xml version="1.0" encoding="utf-8"?>
<ds:datastoreItem xmlns:ds="http://schemas.openxmlformats.org/officeDocument/2006/customXml" ds:itemID="{0544ACF3-8CA1-407E-B37C-9E9AA607F2FF}">
  <ds:schemaRef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8bcd0183-ea54-4a4e-b44c-3c73e343144e"/>
    <ds:schemaRef ds:uri="http://purl.org/dc/terms/"/>
    <ds:schemaRef ds:uri="454f0188-911f-41ba-8fe7-b4a6a374eb08"/>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621</TotalTime>
  <Words>2107</Words>
  <Application>Microsoft Office PowerPoint</Application>
  <PresentationFormat>On-screen Show (4:3)</PresentationFormat>
  <Paragraphs>231</Paragraphs>
  <Slides>17</Slides>
  <Notes>17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7" baseType="lpstr">
      <vt:lpstr>Arial</vt:lpstr>
      <vt:lpstr>Calibri</vt:lpstr>
      <vt:lpstr>Calibri Light</vt:lpstr>
      <vt:lpstr>Rockwell</vt:lpstr>
      <vt:lpstr>Rockwell Condensed</vt:lpstr>
      <vt:lpstr>Rockwell Extra Bold</vt:lpstr>
      <vt:lpstr>Times New Roman</vt:lpstr>
      <vt:lpstr>Wingdings</vt:lpstr>
      <vt:lpstr>Wood Type</vt:lpstr>
      <vt:lpstr>Acrobat Document</vt:lpstr>
      <vt:lpstr>Signage</vt:lpstr>
      <vt:lpstr>Identifying a Reimbursable Meal</vt:lpstr>
      <vt:lpstr>Required Signage</vt:lpstr>
      <vt:lpstr>Offer vs. Serve Signage</vt:lpstr>
      <vt:lpstr>Available Resources</vt:lpstr>
      <vt:lpstr>Breakfast</vt:lpstr>
      <vt:lpstr>LUNCH</vt:lpstr>
      <vt:lpstr>Daily Signage</vt:lpstr>
      <vt:lpstr> Breakfast Signage Examples </vt:lpstr>
      <vt:lpstr>Lunch Signage Examples</vt:lpstr>
      <vt:lpstr>Signage Examples</vt:lpstr>
      <vt:lpstr>Situations where Signage is especially important</vt:lpstr>
      <vt:lpstr>Salad Bar Signage example</vt:lpstr>
      <vt:lpstr>Important Reminders</vt:lpstr>
      <vt:lpstr>Show Plates</vt:lpstr>
      <vt:lpstr>Some last thoughts and take aways regarding signage</vt:lpstr>
      <vt:lpstr>This concludes Signage  Standardized Recipes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Signage</dc:title>
  <dc:creator>Karen</dc:creator>
  <cp:lastModifiedBy>Laura Matturro</cp:lastModifiedBy>
  <cp:revision>49</cp:revision>
  <dcterms:created xsi:type="dcterms:W3CDTF">2020-07-07T18:31:24Z</dcterms:created>
  <dcterms:modified xsi:type="dcterms:W3CDTF">2021-05-10T16:45:54Z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0x01010083892D5C2E4D3A4B9EE97E4CFDD73167</vt:lpwstr>
  </property>
</Properties>
</file>