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57"/>
  </p:notesMasterIdLst>
  <p:sldIdLst>
    <p:sldId id="256" r:id="rId2"/>
    <p:sldId id="361" r:id="rId3"/>
    <p:sldId id="323" r:id="rId4"/>
    <p:sldId id="358" r:id="rId5"/>
    <p:sldId id="324" r:id="rId6"/>
    <p:sldId id="369" r:id="rId7"/>
    <p:sldId id="370" r:id="rId8"/>
    <p:sldId id="330" r:id="rId9"/>
    <p:sldId id="331" r:id="rId10"/>
    <p:sldId id="329" r:id="rId11"/>
    <p:sldId id="371" r:id="rId12"/>
    <p:sldId id="364" r:id="rId13"/>
    <p:sldId id="372" r:id="rId14"/>
    <p:sldId id="279" r:id="rId15"/>
    <p:sldId id="373" r:id="rId16"/>
    <p:sldId id="286" r:id="rId17"/>
    <p:sldId id="362" r:id="rId18"/>
    <p:sldId id="363" r:id="rId19"/>
    <p:sldId id="288" r:id="rId20"/>
    <p:sldId id="374" r:id="rId21"/>
    <p:sldId id="428" r:id="rId22"/>
    <p:sldId id="292" r:id="rId23"/>
    <p:sldId id="293" r:id="rId24"/>
    <p:sldId id="294" r:id="rId25"/>
    <p:sldId id="297" r:id="rId26"/>
    <p:sldId id="296" r:id="rId27"/>
    <p:sldId id="295" r:id="rId28"/>
    <p:sldId id="348" r:id="rId29"/>
    <p:sldId id="365" r:id="rId30"/>
    <p:sldId id="418" r:id="rId31"/>
    <p:sldId id="384" r:id="rId32"/>
    <p:sldId id="385" r:id="rId33"/>
    <p:sldId id="386" r:id="rId34"/>
    <p:sldId id="388" r:id="rId35"/>
    <p:sldId id="419" r:id="rId36"/>
    <p:sldId id="426" r:id="rId37"/>
    <p:sldId id="394" r:id="rId38"/>
    <p:sldId id="335" r:id="rId39"/>
    <p:sldId id="1465" r:id="rId40"/>
    <p:sldId id="338" r:id="rId41"/>
    <p:sldId id="339" r:id="rId42"/>
    <p:sldId id="340" r:id="rId43"/>
    <p:sldId id="341" r:id="rId44"/>
    <p:sldId id="395" r:id="rId45"/>
    <p:sldId id="376" r:id="rId46"/>
    <p:sldId id="377" r:id="rId47"/>
    <p:sldId id="378" r:id="rId48"/>
    <p:sldId id="342" r:id="rId49"/>
    <p:sldId id="343" r:id="rId50"/>
    <p:sldId id="347" r:id="rId51"/>
    <p:sldId id="367" r:id="rId52"/>
    <p:sldId id="355" r:id="rId53"/>
    <p:sldId id="356" r:id="rId54"/>
    <p:sldId id="357" r:id="rId55"/>
    <p:sldId id="375"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42" autoAdjust="0"/>
    <p:restoredTop sz="47995" autoAdjust="0"/>
  </p:normalViewPr>
  <p:slideViewPr>
    <p:cSldViewPr>
      <p:cViewPr varScale="1">
        <p:scale>
          <a:sx n="55" d="100"/>
          <a:sy n="55" d="100"/>
        </p:scale>
        <p:origin x="1276" y="40"/>
      </p:cViewPr>
      <p:guideLst>
        <p:guide orient="horz" pos="2160"/>
        <p:guide pos="2880"/>
      </p:guideLst>
    </p:cSldViewPr>
  </p:slideViewPr>
  <p:notesTextViewPr>
    <p:cViewPr>
      <p:scale>
        <a:sx n="1" d="1"/>
        <a:sy n="1" d="1"/>
      </p:scale>
      <p:origin x="0" y="0"/>
    </p:cViewPr>
  </p:notesTextViewPr>
  <p:sorterViewPr>
    <p:cViewPr>
      <p:scale>
        <a:sx n="100" d="100"/>
        <a:sy n="100" d="100"/>
      </p:scale>
      <p:origin x="0" y="-13428"/>
    </p:cViewPr>
  </p:sorterViewPr>
  <p:notesViewPr>
    <p:cSldViewPr>
      <p:cViewPr varScale="1">
        <p:scale>
          <a:sx n="87" d="100"/>
          <a:sy n="87" d="100"/>
        </p:scale>
        <p:origin x="628"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3861AD-924C-4FA1-9FDA-6013517F669B}" type="datetimeFigureOut">
              <a:rPr lang="en-US" smtClean="0"/>
              <a:t>9/17/2018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D2F24C-C951-45B7-A6FB-B6FD60563BE4}" type="slidenum">
              <a:rPr lang="en-US" smtClean="0"/>
              <a:t>‹#›</a:t>
            </a:fld>
            <a:endParaRPr lang="en-US" dirty="0"/>
          </a:p>
        </p:txBody>
      </p:sp>
    </p:spTree>
    <p:extLst>
      <p:ext uri="{BB962C8B-B14F-4D97-AF65-F5344CB8AC3E}">
        <p14:creationId xmlns:p14="http://schemas.microsoft.com/office/powerpoint/2010/main" val="284182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This training is geared for Residential Child Care Institutions (RCCI’s) and Jails that are participating in the National School Lunch Program and/or School Breakfast Program.</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b="0" i="0" u="none" strike="noStrike" kern="1200" baseline="0" dirty="0">
              <a:solidFill>
                <a:schemeClr val="tx1"/>
              </a:solidFill>
              <a:latin typeface="+mn-lt"/>
              <a:ea typeface="+mn-ea"/>
              <a:cs typeface="+mn-cs"/>
            </a:endParaRPr>
          </a:p>
          <a:p>
            <a:pPr lvl="0" fontAlgn="base">
              <a:spcBef>
                <a:spcPct val="0"/>
              </a:spcBef>
              <a:spcAft>
                <a:spcPct val="0"/>
              </a:spcAft>
            </a:pPr>
            <a:endParaRPr lang="en-US" dirty="0"/>
          </a:p>
        </p:txBody>
      </p:sp>
      <p:sp>
        <p:nvSpPr>
          <p:cNvPr id="4" name="Slide Number Placeholder 3"/>
          <p:cNvSpPr>
            <a:spLocks noGrp="1"/>
          </p:cNvSpPr>
          <p:nvPr>
            <p:ph type="sldNum" sz="quarter" idx="10"/>
          </p:nvPr>
        </p:nvSpPr>
        <p:spPr/>
        <p:txBody>
          <a:bodyPr/>
          <a:lstStyle/>
          <a:p>
            <a:fld id="{7ED2F24C-C951-45B7-A6FB-B6FD60563BE4}" type="slidenum">
              <a:rPr lang="en-US" smtClean="0"/>
              <a:t>1</a:t>
            </a:fld>
            <a:endParaRPr lang="en-US" dirty="0"/>
          </a:p>
        </p:txBody>
      </p:sp>
    </p:spTree>
    <p:extLst>
      <p:ext uri="{BB962C8B-B14F-4D97-AF65-F5344CB8AC3E}">
        <p14:creationId xmlns:p14="http://schemas.microsoft.com/office/powerpoint/2010/main" val="550856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point of service or POS refers to the location and time that a student receives a reimbursable meal – usually at the end of the serving line where the meal count is recorded by category.</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dirty="0">
              <a:solidFill>
                <a:prstClr val="black"/>
              </a:solidFill>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order to claim a meal for reimbursement, the meal must contain all the required components in the minimum required quantities.  Staff must be trained to identify the components of a reimbursable meal, especially in schools that utilize Offer Versus Serve.  Staff training on Offer Versus Serve should occur, at a minimum, once a year or as often as necessary and when new staff is hired.  This applies to cashiers and all staff that record meals on rosters.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RCCIs may utilize different types of meal service in addition to the traditional cafeteria lines.  Other types of service include: family style meals in cottages as well as grab and go meals in the classroom.  It is essential that meals are counted after a student receives a reimbursable meal.  Under Family-Style Service, meals are counted after all components are offered and served to students.  When teachers/aides take meals to classrooms, staff cannot record the meal when the food is picked up from the line or kitchen.  Rather, the count should be taken when the student is served.  Staff should then bring the marked rosters to food service staff to consolidate the classroom meals with cafeteria counts.</a:t>
            </a:r>
          </a:p>
        </p:txBody>
      </p:sp>
      <p:sp>
        <p:nvSpPr>
          <p:cNvPr id="4" name="Slide Number Placeholder 3"/>
          <p:cNvSpPr>
            <a:spLocks noGrp="1"/>
          </p:cNvSpPr>
          <p:nvPr>
            <p:ph type="sldNum" sz="quarter" idx="10"/>
          </p:nvPr>
        </p:nvSpPr>
        <p:spPr/>
        <p:txBody>
          <a:bodyPr/>
          <a:lstStyle/>
          <a:p>
            <a:fld id="{7ED2F24C-C951-45B7-A6FB-B6FD60563BE4}" type="slidenum">
              <a:rPr lang="en-US" smtClean="0"/>
              <a:t>10</a:t>
            </a:fld>
            <a:endParaRPr lang="en-US" dirty="0"/>
          </a:p>
        </p:txBody>
      </p:sp>
    </p:spTree>
    <p:extLst>
      <p:ext uri="{BB962C8B-B14F-4D97-AF65-F5344CB8AC3E}">
        <p14:creationId xmlns:p14="http://schemas.microsoft.com/office/powerpoint/2010/main" val="1536187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 are many methods</a:t>
            </a:r>
            <a:r>
              <a:rPr lang="en-US" baseline="0" dirty="0"/>
              <a:t> of meal service that SFAs may utilize, however the most common are tray line, buffet style, and family style.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For tray</a:t>
            </a:r>
            <a:r>
              <a:rPr lang="en-US" baseline="0" dirty="0"/>
              <a:t> line, meal counts should be recorded after all the required components are offered and served to a student and the student has all required items on his/her tray. For buffet style, meal counts should be taken after all the required components are offered and served.</a:t>
            </a:r>
          </a:p>
          <a:p>
            <a:endParaRPr lang="en-US" dirty="0"/>
          </a:p>
          <a:p>
            <a:r>
              <a:rPr lang="en-US" dirty="0"/>
              <a:t>Family style is common in RCCIs especially in cottages where students live and consume the majority of their meals.  </a:t>
            </a:r>
            <a:r>
              <a:rPr lang="en-US" baseline="0" dirty="0"/>
              <a:t>M</a:t>
            </a:r>
            <a:r>
              <a:rPr lang="en-US" dirty="0"/>
              <a:t>eal counts should be recorded by staff once all the required components are offered and served to students. </a:t>
            </a:r>
          </a:p>
          <a:p>
            <a:endParaRPr lang="en-US" dirty="0"/>
          </a:p>
          <a:p>
            <a:r>
              <a:rPr lang="en-US" dirty="0"/>
              <a:t>A good accountability system produces an accurate claim for reimbursement.  In order to maintain a reliable accountability system, RCCIs must:</a:t>
            </a:r>
          </a:p>
          <a:p>
            <a:endParaRPr lang="en-US" dirty="0"/>
          </a:p>
          <a:p>
            <a:r>
              <a:rPr lang="en-US" dirty="0"/>
              <a:t>Establish fixed points of service to ensure that all items that are part of the reimbursable meal are provided prior to the point of service. Establishing fixed points will enable cashiers/staff to observe and document correct meal counts.  Claim only one breakfast and/or lunch per day per child.  If a student selects a second meal or less than the minimum required components</a:t>
            </a:r>
            <a:r>
              <a:rPr lang="en-US" baseline="0" dirty="0"/>
              <a:t>, that selection cannot be claimed for reimbursement</a:t>
            </a:r>
            <a:r>
              <a:rPr lang="en-US" dirty="0"/>
              <a:t>.  Ensure that cashiers/meal counters are counting eligible children by their appropriate eligibility category in RCCIs with day students.</a:t>
            </a:r>
          </a:p>
          <a:p>
            <a:endParaRPr lang="en-US" dirty="0"/>
          </a:p>
          <a:p>
            <a:r>
              <a:rPr lang="en-US" dirty="0"/>
              <a:t>For RCCIs with day students:</a:t>
            </a:r>
          </a:p>
          <a:p>
            <a:r>
              <a:rPr lang="en-US" dirty="0"/>
              <a:t>We suggest that you notify families upon admission where and how to pay for meals. If a meal is charged, it must be counted on the day it is served; not when it is paid for.  Likewise, pre-paid meals are not recorded until the meal is in the student’s possession. </a:t>
            </a:r>
          </a:p>
        </p:txBody>
      </p:sp>
      <p:sp>
        <p:nvSpPr>
          <p:cNvPr id="4" name="Slide Number Placeholder 3"/>
          <p:cNvSpPr>
            <a:spLocks noGrp="1"/>
          </p:cNvSpPr>
          <p:nvPr>
            <p:ph type="sldNum" sz="quarter" idx="10"/>
          </p:nvPr>
        </p:nvSpPr>
        <p:spPr/>
        <p:txBody>
          <a:bodyPr/>
          <a:lstStyle/>
          <a:p>
            <a:fld id="{7ED2F24C-C951-45B7-A6FB-B6FD60563BE4}" type="slidenum">
              <a:rPr lang="en-US" smtClean="0"/>
              <a:t>11</a:t>
            </a:fld>
            <a:endParaRPr lang="en-US" dirty="0"/>
          </a:p>
        </p:txBody>
      </p:sp>
    </p:spTree>
    <p:extLst>
      <p:ext uri="{BB962C8B-B14F-4D97-AF65-F5344CB8AC3E}">
        <p14:creationId xmlns:p14="http://schemas.microsoft.com/office/powerpoint/2010/main" val="1536187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Regulations require that all RCCIs and Jails perform monthly edit checks of claims for each Recipient Agency or RA under an SFA’s jurisdiction prior to submitting the monthly claim for reimbursement.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Daily and monthly edit checks ensure that the daily meal count does not exceed the number of eligible students. The edit check enables the SFA to verify that the meal count is accurate and ensures that the meal counting and claiming system works properly.  The SFA is required to verify the meal count is accurate by comparing the daily meal counts for each building to the daily attendance before submitting a claim.</a:t>
            </a:r>
          </a:p>
        </p:txBody>
      </p:sp>
      <p:sp>
        <p:nvSpPr>
          <p:cNvPr id="4" name="Slide Number Placeholder 3"/>
          <p:cNvSpPr>
            <a:spLocks noGrp="1"/>
          </p:cNvSpPr>
          <p:nvPr>
            <p:ph type="sldNum" sz="quarter" idx="10"/>
          </p:nvPr>
        </p:nvSpPr>
        <p:spPr/>
        <p:txBody>
          <a:bodyPr/>
          <a:lstStyle/>
          <a:p>
            <a:fld id="{BEC23D2F-3F6E-45D6-AEDB-C295526557D0}" type="slidenum">
              <a:rPr lang="en-US" smtClean="0"/>
              <a:t>12</a:t>
            </a:fld>
            <a:endParaRPr lang="en-US" dirty="0"/>
          </a:p>
        </p:txBody>
      </p:sp>
    </p:spTree>
    <p:extLst>
      <p:ext uri="{BB962C8B-B14F-4D97-AF65-F5344CB8AC3E}">
        <p14:creationId xmlns:p14="http://schemas.microsoft.com/office/powerpoint/2010/main" val="2801031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Some</a:t>
            </a:r>
            <a:r>
              <a:rPr lang="en-US" baseline="0" dirty="0"/>
              <a:t> RCCIs have a number of RAs, many of which share the same physical address or are located within close proximity to each other.  </a:t>
            </a:r>
            <a:r>
              <a:rPr lang="en-US" dirty="0"/>
              <a:t>NYSED will restructure RCCIs with multiple</a:t>
            </a:r>
            <a:r>
              <a:rPr lang="en-US" baseline="0" dirty="0"/>
              <a:t> RAs that share the same address or campus, or RAs that are located within close proximity to each other.  These RAs will be combined into one RA for claiming purposes only.</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Meals will continue to be served at these RAs but instead of claiming them separately, they will be considered points of service.  Consolidation is beneficial because it will simplify the administrative review process and reduce administrative paperwork.  Instead of having to submit claims for multiple RAs, consolidation will allow certain RCCIs to submit one claim for reimbursement.  As noted, consolidation will not affect meal service.</a:t>
            </a:r>
          </a:p>
        </p:txBody>
      </p:sp>
      <p:sp>
        <p:nvSpPr>
          <p:cNvPr id="4" name="Slide Number Placeholder 3"/>
          <p:cNvSpPr>
            <a:spLocks noGrp="1"/>
          </p:cNvSpPr>
          <p:nvPr>
            <p:ph type="sldNum" sz="quarter" idx="10"/>
          </p:nvPr>
        </p:nvSpPr>
        <p:spPr/>
        <p:txBody>
          <a:bodyPr/>
          <a:lstStyle/>
          <a:p>
            <a:fld id="{BEC23D2F-3F6E-45D6-AEDB-C295526557D0}" type="slidenum">
              <a:rPr lang="en-US" smtClean="0"/>
              <a:t>13</a:t>
            </a:fld>
            <a:endParaRPr lang="en-US" dirty="0"/>
          </a:p>
        </p:txBody>
      </p:sp>
    </p:spTree>
    <p:extLst>
      <p:ext uri="{BB962C8B-B14F-4D97-AF65-F5344CB8AC3E}">
        <p14:creationId xmlns:p14="http://schemas.microsoft.com/office/powerpoint/2010/main" val="2801031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topic we will be covering</a:t>
            </a:r>
            <a:r>
              <a:rPr lang="en-US" baseline="0" dirty="0"/>
              <a:t> is Meal Pattern and Nutritional Quality, which includes Meal Components and Quantities, Offer versus Serve, Dietary Specification and Nutrient Analysis.</a:t>
            </a:r>
            <a:endParaRPr lang="en-US" dirty="0"/>
          </a:p>
        </p:txBody>
      </p:sp>
      <p:sp>
        <p:nvSpPr>
          <p:cNvPr id="4" name="Slide Number Placeholder 3"/>
          <p:cNvSpPr>
            <a:spLocks noGrp="1"/>
          </p:cNvSpPr>
          <p:nvPr>
            <p:ph type="sldNum" sz="quarter" idx="10"/>
          </p:nvPr>
        </p:nvSpPr>
        <p:spPr/>
        <p:txBody>
          <a:bodyPr/>
          <a:lstStyle/>
          <a:p>
            <a:fld id="{7ED2F24C-C951-45B7-A6FB-B6FD60563BE4}" type="slidenum">
              <a:rPr lang="en-US" smtClean="0"/>
              <a:t>14</a:t>
            </a:fld>
            <a:endParaRPr lang="en-US" dirty="0"/>
          </a:p>
        </p:txBody>
      </p:sp>
    </p:spTree>
    <p:extLst>
      <p:ext uri="{BB962C8B-B14F-4D97-AF65-F5344CB8AC3E}">
        <p14:creationId xmlns:p14="http://schemas.microsoft.com/office/powerpoint/2010/main" val="1252154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Slide Image Placeholder 1"/>
          <p:cNvSpPr>
            <a:spLocks noGrp="1" noRot="1" noChangeAspect="1"/>
          </p:cNvSpPr>
          <p:nvPr>
            <p:ph type="sldImg"/>
          </p:nvPr>
        </p:nvSpPr>
        <p:spPr bwMode="auto">
          <a:xfrm>
            <a:off x="427038" y="300038"/>
            <a:ext cx="6003925" cy="4503737"/>
          </a:xfrm>
          <a:noFill/>
          <a:ln>
            <a:solidFill>
              <a:srgbClr val="000000"/>
            </a:solidFill>
            <a:miter lim="800000"/>
            <a:headEnd/>
            <a:tailEnd/>
          </a:ln>
        </p:spPr>
      </p:sp>
      <p:sp>
        <p:nvSpPr>
          <p:cNvPr id="3" name="Notes Placeholder 2"/>
          <p:cNvSpPr>
            <a:spLocks noGrp="1"/>
          </p:cNvSpPr>
          <p:nvPr>
            <p:ph type="body" idx="1"/>
          </p:nvPr>
        </p:nvSpPr>
        <p:spPr>
          <a:xfrm>
            <a:off x="381000" y="4946754"/>
            <a:ext cx="6096000" cy="3897443"/>
          </a:xfrm>
        </p:spPr>
        <p:txBody>
          <a:bodyPr wrap="square" numCol="1" anchor="t" anchorCtr="0" compatLnSpc="1">
            <a:prstTxWarp prst="textNoShape">
              <a:avLst/>
            </a:prstTxWarp>
          </a:bodyPr>
          <a:lstStyle/>
          <a:p>
            <a:pPr>
              <a:spcBef>
                <a:spcPct val="0"/>
              </a:spcBef>
            </a:pPr>
            <a:r>
              <a:rPr lang="en-US" sz="1400" dirty="0"/>
              <a:t>There</a:t>
            </a:r>
            <a:r>
              <a:rPr lang="en-US" sz="1400" baseline="0" dirty="0"/>
              <a:t> are three meal components for breakfast and five meal components for lunch.</a:t>
            </a:r>
          </a:p>
          <a:p>
            <a:pPr>
              <a:spcBef>
                <a:spcPct val="0"/>
              </a:spcBef>
            </a:pPr>
            <a:endParaRPr lang="en-US" sz="1400" baseline="0" dirty="0"/>
          </a:p>
          <a:p>
            <a:pPr>
              <a:spcBef>
                <a:spcPct val="0"/>
              </a:spcBef>
            </a:pPr>
            <a:r>
              <a:rPr lang="en-US" sz="1400" baseline="0" dirty="0"/>
              <a:t>For breakfast, the three meal components are: fruits and vegetables, grains and meat/meat alternates, and fluid milk.</a:t>
            </a:r>
          </a:p>
          <a:p>
            <a:pPr>
              <a:spcBef>
                <a:spcPct val="0"/>
              </a:spcBef>
            </a:pPr>
            <a:endParaRPr lang="en-US" sz="1400" baseline="0" dirty="0"/>
          </a:p>
          <a:p>
            <a:pPr>
              <a:spcBef>
                <a:spcPct val="0"/>
              </a:spcBef>
            </a:pPr>
            <a:r>
              <a:rPr lang="en-US" sz="1400" baseline="0" dirty="0"/>
              <a:t>For lunch, the five meal components are: fruits, vegetables (including the five vegetable subgroups listed on the slide), grains, meat/meat alternates, and fluid milk.</a:t>
            </a:r>
            <a:endParaRPr lang="en-US" dirty="0"/>
          </a:p>
        </p:txBody>
      </p:sp>
      <p:sp>
        <p:nvSpPr>
          <p:cNvPr id="3573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27A6A4-D34B-45CF-BF83-C62EB6A5E876}" type="slidenum">
              <a:rPr lang="en-US">
                <a:cs typeface="Arial" charset="0"/>
              </a:rPr>
              <a:pPr fontAlgn="base">
                <a:spcBef>
                  <a:spcPct val="0"/>
                </a:spcBef>
                <a:spcAft>
                  <a:spcPct val="0"/>
                </a:spcAft>
              </a:pPr>
              <a:t>15</a:t>
            </a:fld>
            <a:endParaRPr lang="en-US" dirty="0">
              <a:cs typeface="Arial" charset="0"/>
            </a:endParaRPr>
          </a:p>
        </p:txBody>
      </p:sp>
      <p:sp>
        <p:nvSpPr>
          <p:cNvPr id="357380"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8CB2B72E-F50A-4DD8-8CC3-67B492DB53BA}" type="datetime7">
              <a:rPr lang="en-US">
                <a:cs typeface="Arial" charset="0"/>
              </a:rPr>
              <a:pPr fontAlgn="base">
                <a:spcBef>
                  <a:spcPct val="0"/>
                </a:spcBef>
                <a:spcAft>
                  <a:spcPct val="0"/>
                </a:spcAft>
              </a:pPr>
              <a:t>Sep-18</a:t>
            </a:fld>
            <a:endParaRPr lang="en-US" dirty="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280988"/>
            <a:ext cx="5921375" cy="4440237"/>
          </a:xfrm>
        </p:spPr>
      </p:sp>
      <p:sp>
        <p:nvSpPr>
          <p:cNvPr id="3" name="Notes Placeholder 2"/>
          <p:cNvSpPr>
            <a:spLocks noGrp="1"/>
          </p:cNvSpPr>
          <p:nvPr>
            <p:ph type="body" idx="1"/>
          </p:nvPr>
        </p:nvSpPr>
        <p:spPr>
          <a:xfrm>
            <a:off x="381000" y="4946754"/>
            <a:ext cx="6019800" cy="3511446"/>
          </a:xfrm>
        </p:spPr>
        <p:txBody>
          <a:bodyPr/>
          <a:lstStyle/>
          <a:p>
            <a:r>
              <a:rPr lang="en-US" sz="1400" dirty="0"/>
              <a:t>This is the meal pattern chart which is included in the resource download.  We will now break down</a:t>
            </a:r>
            <a:r>
              <a:rPr lang="en-US" sz="1400" baseline="0" dirty="0"/>
              <a:t> each requirement in greater detail.</a:t>
            </a:r>
            <a:endParaRPr lang="en-US" sz="1400" dirty="0"/>
          </a:p>
        </p:txBody>
      </p:sp>
      <p:sp>
        <p:nvSpPr>
          <p:cNvPr id="4" name="Slide Number Placeholder 3"/>
          <p:cNvSpPr>
            <a:spLocks noGrp="1"/>
          </p:cNvSpPr>
          <p:nvPr>
            <p:ph type="sldNum" sz="quarter" idx="10"/>
          </p:nvPr>
        </p:nvSpPr>
        <p:spPr/>
        <p:txBody>
          <a:bodyPr/>
          <a:lstStyle/>
          <a:p>
            <a:fld id="{CC5B8953-CEC1-4BE3-B96C-CEFD1AFE75E8}" type="slidenum">
              <a:rPr lang="en-US" smtClean="0"/>
              <a:t>16</a:t>
            </a:fld>
            <a:endParaRPr lang="en-US" dirty="0"/>
          </a:p>
        </p:txBody>
      </p:sp>
    </p:spTree>
    <p:extLst>
      <p:ext uri="{BB962C8B-B14F-4D97-AF65-F5344CB8AC3E}">
        <p14:creationId xmlns:p14="http://schemas.microsoft.com/office/powerpoint/2010/main" val="2670123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Meal component adjustments are available on the Child Nutrition Knowledge Center for 3, 4, 6 and 7 day schedules.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minimum requirements range given the number of days of service in a given week.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Since most RCCIs and Jails serve every day of the week, this is an example of a 7 day school week meal component adjustment chart for lunch.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fat,</a:t>
            </a:r>
            <a:r>
              <a:rPr lang="en-US" baseline="0" dirty="0"/>
              <a:t> calorie and sodium limits are daily averages, so those are the same regardless of the number of days of service.</a:t>
            </a:r>
            <a:r>
              <a:rPr lang="en-US" dirty="0"/>
              <a:t>  Please note that the requirements are the same for all</a:t>
            </a:r>
            <a:r>
              <a:rPr lang="en-US" baseline="0" dirty="0"/>
              <a:t> days of service</a:t>
            </a:r>
            <a:r>
              <a:rPr lang="en-US" dirty="0"/>
              <a:t>.</a:t>
            </a:r>
          </a:p>
          <a:p>
            <a:endParaRPr lang="en-US" dirty="0"/>
          </a:p>
        </p:txBody>
      </p:sp>
      <p:sp>
        <p:nvSpPr>
          <p:cNvPr id="4" name="Slide Number Placeholder 3"/>
          <p:cNvSpPr>
            <a:spLocks noGrp="1"/>
          </p:cNvSpPr>
          <p:nvPr>
            <p:ph type="sldNum" sz="quarter" idx="10"/>
          </p:nvPr>
        </p:nvSpPr>
        <p:spPr/>
        <p:txBody>
          <a:bodyPr/>
          <a:lstStyle/>
          <a:p>
            <a:fld id="{7ED2F24C-C951-45B7-A6FB-B6FD60563BE4}" type="slidenum">
              <a:rPr lang="en-US" smtClean="0"/>
              <a:t>17</a:t>
            </a:fld>
            <a:endParaRPr lang="en-US" dirty="0"/>
          </a:p>
        </p:txBody>
      </p:sp>
    </p:spTree>
    <p:extLst>
      <p:ext uri="{BB962C8B-B14F-4D97-AF65-F5344CB8AC3E}">
        <p14:creationId xmlns:p14="http://schemas.microsoft.com/office/powerpoint/2010/main" val="4050019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t>
            </a:r>
            <a:r>
              <a:rPr lang="en-US" baseline="0" dirty="0"/>
              <a:t> the 7 day school week meal component adjustment chart for breakfast.</a:t>
            </a:r>
            <a:endParaRPr lang="en-US" dirty="0"/>
          </a:p>
        </p:txBody>
      </p:sp>
      <p:sp>
        <p:nvSpPr>
          <p:cNvPr id="4" name="Slide Number Placeholder 3"/>
          <p:cNvSpPr>
            <a:spLocks noGrp="1"/>
          </p:cNvSpPr>
          <p:nvPr>
            <p:ph type="sldNum" sz="quarter" idx="10"/>
          </p:nvPr>
        </p:nvSpPr>
        <p:spPr/>
        <p:txBody>
          <a:bodyPr/>
          <a:lstStyle/>
          <a:p>
            <a:fld id="{7ED2F24C-C951-45B7-A6FB-B6FD60563BE4}" type="slidenum">
              <a:rPr lang="en-US" smtClean="0"/>
              <a:t>18</a:t>
            </a:fld>
            <a:endParaRPr lang="en-US" dirty="0"/>
          </a:p>
        </p:txBody>
      </p:sp>
    </p:spTree>
    <p:extLst>
      <p:ext uri="{BB962C8B-B14F-4D97-AF65-F5344CB8AC3E}">
        <p14:creationId xmlns:p14="http://schemas.microsoft.com/office/powerpoint/2010/main" val="3099617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300038"/>
            <a:ext cx="6081713" cy="4560887"/>
          </a:xfrm>
        </p:spPr>
      </p:sp>
      <p:sp>
        <p:nvSpPr>
          <p:cNvPr id="3" name="Notes Placeholder 2"/>
          <p:cNvSpPr>
            <a:spLocks noGrp="1"/>
          </p:cNvSpPr>
          <p:nvPr>
            <p:ph type="body" idx="1"/>
          </p:nvPr>
        </p:nvSpPr>
        <p:spPr>
          <a:xfrm>
            <a:off x="381000" y="4946754"/>
            <a:ext cx="6248400" cy="3511446"/>
          </a:xfrm>
        </p:spPr>
        <p:txBody>
          <a:bodyPr/>
          <a:lstStyle/>
          <a:p>
            <a:r>
              <a:rPr lang="en-US" sz="1400" dirty="0"/>
              <a:t>Offer Versus Serve is optional at</a:t>
            </a:r>
            <a:r>
              <a:rPr lang="en-US" sz="1400" baseline="0" dirty="0"/>
              <a:t> breakfast for all age/grade groups.</a:t>
            </a:r>
          </a:p>
          <a:p>
            <a:endParaRPr lang="en-US" sz="1400" baseline="0" dirty="0"/>
          </a:p>
          <a:p>
            <a:r>
              <a:rPr lang="en-US" sz="1400" baseline="0" dirty="0"/>
              <a:t>If you are going to participate in Offer Versus Serve, you must offer at least 4 food items from the three required breakfast components.  Students must then select 3 of the items, with one being a ½ cup of fruit and/or vegetable.</a:t>
            </a:r>
          </a:p>
          <a:p>
            <a:endParaRPr lang="en-US" sz="1400" baseline="0" dirty="0"/>
          </a:p>
          <a:p>
            <a:endParaRPr lang="en-US" sz="1400" baseline="0" dirty="0"/>
          </a:p>
        </p:txBody>
      </p:sp>
      <p:sp>
        <p:nvSpPr>
          <p:cNvPr id="4" name="Slide Number Placeholder 3"/>
          <p:cNvSpPr>
            <a:spLocks noGrp="1"/>
          </p:cNvSpPr>
          <p:nvPr>
            <p:ph type="sldNum" sz="quarter" idx="10"/>
          </p:nvPr>
        </p:nvSpPr>
        <p:spPr/>
        <p:txBody>
          <a:bodyPr/>
          <a:lstStyle/>
          <a:p>
            <a:fld id="{CC5B8953-CEC1-4BE3-B96C-CEFD1AFE75E8}" type="slidenum">
              <a:rPr lang="en-US" smtClean="0"/>
              <a:t>19</a:t>
            </a:fld>
            <a:endParaRPr lang="en-US" dirty="0"/>
          </a:p>
        </p:txBody>
      </p:sp>
    </p:spTree>
    <p:extLst>
      <p:ext uri="{BB962C8B-B14F-4D97-AF65-F5344CB8AC3E}">
        <p14:creationId xmlns:p14="http://schemas.microsoft.com/office/powerpoint/2010/main" val="2693182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sz="1200" dirty="0"/>
              <a:t>Professional Standards became effective on July 1, 2015 and requires all school food service personnel to complete annual continuing</a:t>
            </a:r>
            <a:r>
              <a:rPr lang="en-US" sz="1200" baseline="0" dirty="0"/>
              <a:t> </a:t>
            </a:r>
            <a:r>
              <a:rPr lang="en-US" sz="1200" dirty="0"/>
              <a:t>education and training requirements. </a:t>
            </a:r>
          </a:p>
          <a:p>
            <a:endParaRPr lang="en-US" sz="1200" dirty="0"/>
          </a:p>
          <a:p>
            <a:r>
              <a:rPr lang="en-US" sz="1200" dirty="0"/>
              <a:t>This webinar will contribute up to 1.5</a:t>
            </a:r>
            <a:r>
              <a:rPr lang="en-US" sz="1200" baseline="0" dirty="0"/>
              <a:t> </a:t>
            </a:r>
            <a:r>
              <a:rPr lang="en-US" sz="1200" dirty="0"/>
              <a:t>training hours towards the training requirements. </a:t>
            </a:r>
          </a:p>
          <a:p>
            <a:endParaRPr lang="en-US" sz="1200" dirty="0"/>
          </a:p>
          <a:p>
            <a:r>
              <a:rPr lang="en-US" sz="1200" dirty="0"/>
              <a:t>You are required to track the number of training hours you earn each year and maintain documentation of the trainings that you have attended. </a:t>
            </a:r>
          </a:p>
        </p:txBody>
      </p:sp>
      <p:sp>
        <p:nvSpPr>
          <p:cNvPr id="4" name="Slide Number Placeholder 3"/>
          <p:cNvSpPr>
            <a:spLocks noGrp="1"/>
          </p:cNvSpPr>
          <p:nvPr>
            <p:ph type="sldNum" sz="quarter" idx="10"/>
          </p:nvPr>
        </p:nvSpPr>
        <p:spPr/>
        <p:txBody>
          <a:bodyPr/>
          <a:lstStyle/>
          <a:p>
            <a:fld id="{7ED2F24C-C951-45B7-A6FB-B6FD60563BE4}" type="slidenum">
              <a:rPr lang="en-US" smtClean="0"/>
              <a:t>2</a:t>
            </a:fld>
            <a:endParaRPr lang="en-US" dirty="0"/>
          </a:p>
        </p:txBody>
      </p:sp>
    </p:spTree>
    <p:extLst>
      <p:ext uri="{BB962C8B-B14F-4D97-AF65-F5344CB8AC3E}">
        <p14:creationId xmlns:p14="http://schemas.microsoft.com/office/powerpoint/2010/main" val="184480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Offer Versus Serve is required for the 9-12 age/grade group and is optional for all other age/grade groups at lunch.</a:t>
            </a:r>
          </a:p>
          <a:p>
            <a:endParaRPr lang="en-US" dirty="0"/>
          </a:p>
          <a:p>
            <a:r>
              <a:rPr lang="en-US" dirty="0"/>
              <a:t>If you are going to participate in OVS, you must offer all 5 lunch components in at least the minimum required amounts for each age/grade group.  Students must then select 3 of the components, with one being a ½ cup of fruit and/or vegetable.</a:t>
            </a:r>
          </a:p>
          <a:p>
            <a:endParaRPr lang="en-US" dirty="0"/>
          </a:p>
          <a:p>
            <a:r>
              <a:rPr lang="en-US" dirty="0"/>
              <a:t>If a student chooses ½ cup of fruit and/or vegetable, the other two components selected must be in the minimum required quantities to be considered reimbursable</a:t>
            </a:r>
          </a:p>
          <a:p>
            <a:endParaRPr lang="en-US" dirty="0"/>
          </a:p>
          <a:p>
            <a:r>
              <a:rPr lang="en-US" dirty="0"/>
              <a:t>For example:</a:t>
            </a:r>
          </a:p>
          <a:p>
            <a:endParaRPr lang="en-US" dirty="0"/>
          </a:p>
          <a:p>
            <a:r>
              <a:rPr lang="en-US" dirty="0"/>
              <a:t>A student in the K-5 age/grade group selects ½ cup carrots and a  2 oz. eq. hamburger on a 1.5 oz. eq. whole wheat bun. This would be considered reimbursable.</a:t>
            </a:r>
          </a:p>
          <a:p>
            <a:endParaRPr lang="en-US" dirty="0"/>
          </a:p>
          <a:p>
            <a:r>
              <a:rPr lang="en-US" dirty="0"/>
              <a:t>If a student in the 9-12 age/grade group selects the same meal, it would not be considered reimbursable.  The minimum grain requirement for 9-12 age/grade group is 2 oz. eq.</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7ED2F24C-C951-45B7-A6FB-B6FD60563BE4}" type="slidenum">
              <a:rPr lang="en-US" smtClean="0"/>
              <a:t>20</a:t>
            </a:fld>
            <a:endParaRPr lang="en-US" dirty="0"/>
          </a:p>
        </p:txBody>
      </p:sp>
    </p:spTree>
    <p:extLst>
      <p:ext uri="{BB962C8B-B14F-4D97-AF65-F5344CB8AC3E}">
        <p14:creationId xmlns:p14="http://schemas.microsoft.com/office/powerpoint/2010/main" val="516546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4925" y="257175"/>
            <a:ext cx="4114800" cy="3086100"/>
          </a:xfrm>
        </p:spPr>
      </p:sp>
      <p:sp>
        <p:nvSpPr>
          <p:cNvPr id="3" name="Notes Placeholder 2"/>
          <p:cNvSpPr>
            <a:spLocks noGrp="1"/>
          </p:cNvSpPr>
          <p:nvPr>
            <p:ph type="body" idx="1"/>
          </p:nvPr>
        </p:nvSpPr>
        <p:spPr>
          <a:xfrm>
            <a:off x="685800" y="3580598"/>
            <a:ext cx="5486400" cy="4966636"/>
          </a:xfrm>
        </p:spPr>
        <p:txBody>
          <a:bodyPr/>
          <a:lstStyle/>
          <a:p>
            <a:pPr marL="231775" indent="-231775" eaLnBrk="1" hangingPunct="1">
              <a:buFontTx/>
              <a:buAutoNum type="arabicPeriod"/>
              <a:defRPr/>
            </a:pPr>
            <a:r>
              <a:rPr lang="en-US" altLang="en-US" u="sng" dirty="0"/>
              <a:t>Tray line</a:t>
            </a:r>
            <a:r>
              <a:rPr lang="en-US" altLang="en-US" dirty="0"/>
              <a:t>  - children go through the line and receive all required meal components by the time they reach the end of the line. This style works well in the SFSP because: EASY TO GET AN ACCURATE MEAL COUNT AT POS-the point at which a child receives a complete meal; The serving line is ready to go @ your approved meal service time</a:t>
            </a:r>
          </a:p>
          <a:p>
            <a:pPr marL="231775" indent="-231775" eaLnBrk="1" hangingPunct="1">
              <a:buFontTx/>
              <a:buAutoNum type="arabicPeriod"/>
              <a:defRPr/>
            </a:pPr>
            <a:endParaRPr lang="en-US" altLang="en-US" dirty="0"/>
          </a:p>
          <a:p>
            <a:pPr marL="231775" indent="-231775" eaLnBrk="1" hangingPunct="1">
              <a:buFontTx/>
              <a:buAutoNum type="arabicPeriod"/>
              <a:defRPr/>
            </a:pPr>
            <a:r>
              <a:rPr lang="en-US" altLang="en-US" u="sng" dirty="0"/>
              <a:t>Pre set-table setting</a:t>
            </a:r>
            <a:r>
              <a:rPr lang="en-US" altLang="en-US" dirty="0"/>
              <a:t> -  all components on a plate at each place setting at the start of your approved meal svc.  For this style to work,</a:t>
            </a:r>
          </a:p>
          <a:p>
            <a:pPr marL="231775" indent="-231775" eaLnBrk="1" hangingPunct="1">
              <a:defRPr/>
            </a:pPr>
            <a:r>
              <a:rPr lang="en-US" altLang="en-US" dirty="0"/>
              <a:t>	sponsors would have to know ahead of time how many kids were expected &amp; how many would be at each table . You would take your meal count when the child is seated at a complete meal.</a:t>
            </a:r>
          </a:p>
          <a:p>
            <a:pPr marL="231775" indent="-231775" eaLnBrk="1" hangingPunct="1">
              <a:defRPr/>
            </a:pPr>
            <a:endParaRPr lang="en-US" altLang="en-US" dirty="0"/>
          </a:p>
          <a:p>
            <a:pPr marL="231775" indent="-231775" eaLnBrk="1" hangingPunct="1">
              <a:buAutoNum type="arabicPeriod" startAt="3"/>
              <a:defRPr/>
            </a:pPr>
            <a:r>
              <a:rPr lang="en-US" altLang="en-US" u="sng" dirty="0"/>
              <a:t>Pre plating</a:t>
            </a:r>
            <a:r>
              <a:rPr lang="en-US" altLang="en-US" dirty="0"/>
              <a:t> means the required components are on plates which are then served to the children. Children sit down at the approved meal service time and plates are immediately served to them.  You would take the meal count once a complete meal is in front of the child.</a:t>
            </a:r>
          </a:p>
          <a:p>
            <a:pPr marL="231775" indent="-231775" eaLnBrk="1" hangingPunct="1">
              <a:buAutoNum type="arabicPeriod" startAt="3"/>
              <a:defRPr/>
            </a:pPr>
            <a:endParaRPr lang="en-US" altLang="en-US" dirty="0"/>
          </a:p>
          <a:p>
            <a:pPr marL="231775" indent="-231775" eaLnBrk="1" hangingPunct="1">
              <a:buFontTx/>
              <a:buAutoNum type="arabicPeriod" startAt="4"/>
              <a:defRPr/>
            </a:pPr>
            <a:r>
              <a:rPr lang="en-US" altLang="en-US" u="sng" dirty="0"/>
              <a:t>Family Style</a:t>
            </a:r>
            <a:r>
              <a:rPr lang="en-US" altLang="en-US" dirty="0"/>
              <a:t> can be used to help young children learn good eating habits.  Family style means you are having the children eat like they would at home.  Enough food is placed on the table for all children to have the required portion size of each component</a:t>
            </a:r>
            <a:r>
              <a:rPr lang="en-US" altLang="en-US" sz="1100" dirty="0"/>
              <a:t>; </a:t>
            </a:r>
            <a:r>
              <a:rPr lang="en-US" altLang="en-US" dirty="0"/>
              <a:t>some amount of each component is on each child’s plate.  When full portion is not initially served to the child, a supervising adult actively encourages the child to take the full portion. Appropriate serving utensils should be used to portion described prior to services. </a:t>
            </a:r>
          </a:p>
          <a:p>
            <a:pPr marL="231775" indent="-231775" eaLnBrk="1" hangingPunct="1">
              <a:buFontTx/>
              <a:buAutoNum type="arabicPeriod" startAt="4"/>
              <a:defRPr/>
            </a:pPr>
            <a:endParaRPr lang="en-US" altLang="en-US" dirty="0"/>
          </a:p>
          <a:p>
            <a:endParaRPr lang="en-US" baseline="0" dirty="0"/>
          </a:p>
          <a:p>
            <a:r>
              <a:rPr lang="en-US" dirty="0"/>
              <a:t>Offer vs Serve in the National School Lunch and School Breakfast Programs</a:t>
            </a:r>
            <a:r>
              <a:rPr lang="en-US" baseline="0" dirty="0"/>
              <a:t> requires </a:t>
            </a:r>
            <a:r>
              <a:rPr lang="en-US" dirty="0"/>
              <a:t>each student to select at least ½ cup of a fruit and/or vegetable.</a:t>
            </a:r>
            <a:r>
              <a:rPr lang="en-US" baseline="0" dirty="0"/>
              <a:t> Therefore</a:t>
            </a:r>
            <a:r>
              <a:rPr lang="en-US" dirty="0"/>
              <a:t> the adult supervisor must ensure that each student selects at least a ½ cup of fruit and/or vegetable during the course of a family style meal service. </a:t>
            </a:r>
          </a:p>
          <a:p>
            <a:endParaRPr lang="en-US" dirty="0"/>
          </a:p>
          <a:p>
            <a:r>
              <a:rPr lang="en-US" dirty="0"/>
              <a:t>The supervising</a:t>
            </a:r>
            <a:r>
              <a:rPr lang="en-US" baseline="0" dirty="0"/>
              <a:t> adult must also be present to ensure that the full planned serving of each food component or food items is available to students throughout the entire meal service.  </a:t>
            </a:r>
          </a:p>
          <a:p>
            <a:endParaRPr lang="en-US" baseline="0" dirty="0"/>
          </a:p>
          <a:p>
            <a:r>
              <a:rPr lang="en-US" baseline="0" dirty="0"/>
              <a:t>SFAs that use family style meal service, often pre-plate the required ½ c fruit and/or vegetable to help ensure a reimbursable meal is chosen.</a:t>
            </a:r>
            <a:endParaRPr lang="en-US" dirty="0"/>
          </a:p>
          <a:p>
            <a:pPr marL="0" indent="0" eaLnBrk="1" hangingPunct="1">
              <a:buFontTx/>
              <a:buNone/>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617596C2-275B-4EA4-B9F8-6BB7170CECF2}" type="slidenum">
              <a:rPr lang="en-US" smtClean="0"/>
              <a:t>21</a:t>
            </a:fld>
            <a:endParaRPr lang="en-US"/>
          </a:p>
        </p:txBody>
      </p:sp>
    </p:spTree>
    <p:extLst>
      <p:ext uri="{BB962C8B-B14F-4D97-AF65-F5344CB8AC3E}">
        <p14:creationId xmlns:p14="http://schemas.microsoft.com/office/powerpoint/2010/main" val="1011102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July 16, 2012, the Food and Nutrition Service issued memorandum SP 38-2012, which allows RCCIs and jails, with State agency approval, to serve the National School Lunch Program meal pattern of the highest age/grade group in attendance</a:t>
            </a:r>
            <a:r>
              <a:rPr lang="en-US" baseline="0" dirty="0"/>
              <a:t> to all students.</a:t>
            </a:r>
            <a:endParaRPr lang="en-US" dirty="0"/>
          </a:p>
        </p:txBody>
      </p:sp>
      <p:sp>
        <p:nvSpPr>
          <p:cNvPr id="4" name="Slide Number Placeholder 3"/>
          <p:cNvSpPr>
            <a:spLocks noGrp="1"/>
          </p:cNvSpPr>
          <p:nvPr>
            <p:ph type="sldNum" sz="quarter" idx="10"/>
          </p:nvPr>
        </p:nvSpPr>
        <p:spPr/>
        <p:txBody>
          <a:bodyPr/>
          <a:lstStyle/>
          <a:p>
            <a:fld id="{5E5788F2-F76B-4F62-BD25-1EBAD8D7D57F}" type="slidenum">
              <a:rPr lang="en-US" smtClean="0"/>
              <a:t>22</a:t>
            </a:fld>
            <a:endParaRPr lang="en-US" dirty="0"/>
          </a:p>
        </p:txBody>
      </p:sp>
    </p:spTree>
    <p:extLst>
      <p:ext uri="{BB962C8B-B14F-4D97-AF65-F5344CB8AC3E}">
        <p14:creationId xmlns:p14="http://schemas.microsoft.com/office/powerpoint/2010/main" val="809209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utilize this flexibility, the RCCI or jail must meet all three of the following criteria: 1) be a juvenile detention or correctional facility; 2) serve children in different age/grade groups; and 3) have legitimate safety concerns, or State juvenile justice laws or regulations related to offering meals with varying amounts of food within the same meal period</a:t>
            </a:r>
          </a:p>
          <a:p>
            <a:endParaRPr lang="en-US" dirty="0"/>
          </a:p>
        </p:txBody>
      </p:sp>
      <p:sp>
        <p:nvSpPr>
          <p:cNvPr id="4" name="Slide Number Placeholder 3"/>
          <p:cNvSpPr>
            <a:spLocks noGrp="1"/>
          </p:cNvSpPr>
          <p:nvPr>
            <p:ph type="sldNum" sz="quarter" idx="10"/>
          </p:nvPr>
        </p:nvSpPr>
        <p:spPr/>
        <p:txBody>
          <a:bodyPr/>
          <a:lstStyle/>
          <a:p>
            <a:fld id="{5E5788F2-F76B-4F62-BD25-1EBAD8D7D57F}" type="slidenum">
              <a:rPr lang="en-US" smtClean="0"/>
              <a:t>23</a:t>
            </a:fld>
            <a:endParaRPr lang="en-US" dirty="0"/>
          </a:p>
        </p:txBody>
      </p:sp>
    </p:spTree>
    <p:extLst>
      <p:ext uri="{BB962C8B-B14F-4D97-AF65-F5344CB8AC3E}">
        <p14:creationId xmlns:p14="http://schemas.microsoft.com/office/powerpoint/2010/main" val="1691666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for SFAs </a:t>
            </a:r>
            <a:r>
              <a:rPr lang="en-US" baseline="0" dirty="0"/>
              <a:t>to show compliance regarding meal patterns, they must maintain records that show how each food served corresponds to the meal pattern requirements. These records include Child Nutrition or CN Labels, product formulation statements, standardized recipes and production records. </a:t>
            </a:r>
          </a:p>
          <a:p>
            <a:endParaRPr lang="en-US" b="0" dirty="0"/>
          </a:p>
          <a:p>
            <a:r>
              <a:rPr lang="en-US" b="0" dirty="0"/>
              <a:t>A CN label statement clearly identifies the contribution of a product toward the meal pattern requirements. A CN labeled product will always contain the following: </a:t>
            </a:r>
            <a:br>
              <a:rPr lang="en-US" dirty="0"/>
            </a:br>
            <a:endParaRPr lang="en-US" dirty="0"/>
          </a:p>
          <a:p>
            <a:pPr marL="171450" indent="-171450">
              <a:buFont typeface="Arial" panose="020B0604020202020204" pitchFamily="34" charset="0"/>
              <a:buChar char="•"/>
            </a:pPr>
            <a:r>
              <a:rPr lang="en-US" dirty="0"/>
              <a:t>The CN logo, which is a distinct border;</a:t>
            </a:r>
          </a:p>
          <a:p>
            <a:pPr marL="171450" indent="-171450">
              <a:buFont typeface="Arial" panose="020B0604020202020204" pitchFamily="34" charset="0"/>
              <a:buChar char="•"/>
            </a:pPr>
            <a:r>
              <a:rPr lang="en-US" dirty="0"/>
              <a:t>The meal pattern contribution statement;</a:t>
            </a:r>
          </a:p>
          <a:p>
            <a:pPr marL="171450" indent="-171450">
              <a:buFont typeface="Arial" panose="020B0604020202020204" pitchFamily="34" charset="0"/>
              <a:buChar char="•"/>
            </a:pPr>
            <a:r>
              <a:rPr lang="en-US" dirty="0"/>
              <a:t>A unique 6-digit product identification number, which is assigned by FNS, appearing in the upper right hand corner of the CN logo;</a:t>
            </a:r>
          </a:p>
          <a:p>
            <a:pPr marL="171450" indent="-171450">
              <a:buFont typeface="Arial" panose="020B0604020202020204" pitchFamily="34" charset="0"/>
              <a:buChar char="•"/>
            </a:pPr>
            <a:r>
              <a:rPr lang="en-US" dirty="0"/>
              <a:t>The USDA/FNS authorization statement; and</a:t>
            </a:r>
          </a:p>
          <a:p>
            <a:pPr marL="171450" indent="-171450">
              <a:buFont typeface="Arial" panose="020B0604020202020204" pitchFamily="34" charset="0"/>
              <a:buChar char="•"/>
            </a:pPr>
            <a:r>
              <a:rPr lang="en-US" dirty="0"/>
              <a:t>The month and year of final FNS approval appearing at the end of the authorization statement.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remaining required label features are the product name, inspection legend, ingredient statement, signature/address line, and net weight.</a:t>
            </a:r>
          </a:p>
          <a:p>
            <a:endParaRPr lang="en-US" dirty="0"/>
          </a:p>
          <a:p>
            <a:r>
              <a:rPr lang="en-US" dirty="0"/>
              <a:t>A Product Formulation Statement will provide specific information about how the product credits to meet the meal patterns.</a:t>
            </a:r>
            <a:r>
              <a:rPr lang="en-US" baseline="0" dirty="0"/>
              <a:t> </a:t>
            </a:r>
            <a:r>
              <a:rPr lang="en-US" dirty="0"/>
              <a:t>We strongly encourage SFAs when purchasing a processed product without a CN label, that they have a completed, signed and dated Product Formulation Statement</a:t>
            </a:r>
            <a:r>
              <a:rPr lang="en-US" baseline="0" dirty="0"/>
              <a:t> </a:t>
            </a:r>
            <a:r>
              <a:rPr lang="en-US" dirty="0"/>
              <a:t>from the manufacturer for accurate crediting purposes.</a:t>
            </a:r>
          </a:p>
        </p:txBody>
      </p:sp>
      <p:sp>
        <p:nvSpPr>
          <p:cNvPr id="4" name="Slide Number Placeholder 3"/>
          <p:cNvSpPr>
            <a:spLocks noGrp="1"/>
          </p:cNvSpPr>
          <p:nvPr>
            <p:ph type="sldNum" sz="quarter" idx="10"/>
          </p:nvPr>
        </p:nvSpPr>
        <p:spPr/>
        <p:txBody>
          <a:bodyPr/>
          <a:lstStyle/>
          <a:p>
            <a:fld id="{7ED2F24C-C951-45B7-A6FB-B6FD60563BE4}" type="slidenum">
              <a:rPr lang="en-US" smtClean="0"/>
              <a:t>24</a:t>
            </a:fld>
            <a:endParaRPr lang="en-US" dirty="0"/>
          </a:p>
        </p:txBody>
      </p:sp>
    </p:spTree>
    <p:extLst>
      <p:ext uri="{BB962C8B-B14F-4D97-AF65-F5344CB8AC3E}">
        <p14:creationId xmlns:p14="http://schemas.microsoft.com/office/powerpoint/2010/main" val="744754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Exhibit A can be used to</a:t>
            </a:r>
            <a:r>
              <a:rPr lang="en-US" baseline="0" dirty="0"/>
              <a:t> determine the grain ounce equivalent per serving.  </a:t>
            </a:r>
          </a:p>
          <a:p>
            <a:endParaRPr lang="en-US" baseline="0" dirty="0"/>
          </a:p>
          <a:p>
            <a:r>
              <a:rPr lang="en-US" baseline="0" dirty="0"/>
              <a:t>To use this chart, locate the correct category for the grain item.  </a:t>
            </a:r>
          </a:p>
          <a:p>
            <a:endParaRPr lang="en-US" baseline="0" dirty="0"/>
          </a:p>
          <a:p>
            <a:r>
              <a:rPr lang="en-US" baseline="0" dirty="0"/>
              <a:t>For our example, bread is found in group B.  Then look at the nutrition fact label and determine the weight of the product per serving. </a:t>
            </a:r>
          </a:p>
          <a:p>
            <a:endParaRPr lang="en-US" baseline="0" dirty="0"/>
          </a:p>
          <a:p>
            <a:r>
              <a:rPr lang="en-US" baseline="0" dirty="0"/>
              <a:t> In our example, one slice of bread weighs 29 grams.  Next we divide the product weight by the number found in the ounce equivalent column of Exhibit A. </a:t>
            </a:r>
          </a:p>
          <a:p>
            <a:endParaRPr lang="en-US" baseline="0" dirty="0"/>
          </a:p>
          <a:p>
            <a:r>
              <a:rPr lang="en-US" baseline="0" dirty="0"/>
              <a:t> For our example, in group B, a 1 ounce equivalent weighs 28 grams, so we divide 29 by 28 and get 1.036.  Always rounding down to the nearest quarter ounce equivalent, our product is a 1 ounce equivalent.</a:t>
            </a:r>
            <a:endParaRPr lang="en-US" dirty="0"/>
          </a:p>
        </p:txBody>
      </p:sp>
      <p:sp>
        <p:nvSpPr>
          <p:cNvPr id="4" name="Slide Number Placeholder 3"/>
          <p:cNvSpPr>
            <a:spLocks noGrp="1"/>
          </p:cNvSpPr>
          <p:nvPr>
            <p:ph type="sldNum" sz="quarter" idx="10"/>
          </p:nvPr>
        </p:nvSpPr>
        <p:spPr/>
        <p:txBody>
          <a:bodyPr/>
          <a:lstStyle/>
          <a:p>
            <a:fld id="{7ED2F24C-C951-45B7-A6FB-B6FD60563BE4}" type="slidenum">
              <a:rPr lang="en-US" smtClean="0"/>
              <a:t>25</a:t>
            </a:fld>
            <a:endParaRPr lang="en-US" dirty="0"/>
          </a:p>
        </p:txBody>
      </p:sp>
    </p:spTree>
    <p:extLst>
      <p:ext uri="{BB962C8B-B14F-4D97-AF65-F5344CB8AC3E}">
        <p14:creationId xmlns:p14="http://schemas.microsoft.com/office/powerpoint/2010/main" val="37024785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0200" y="228600"/>
            <a:ext cx="3413125" cy="2560638"/>
          </a:xfrm>
        </p:spPr>
      </p:sp>
      <p:sp>
        <p:nvSpPr>
          <p:cNvPr id="3" name="Notes Placeholder 2"/>
          <p:cNvSpPr>
            <a:spLocks noGrp="1"/>
          </p:cNvSpPr>
          <p:nvPr>
            <p:ph type="body" idx="1"/>
          </p:nvPr>
        </p:nvSpPr>
        <p:spPr>
          <a:xfrm>
            <a:off x="685800" y="2895599"/>
            <a:ext cx="5486400" cy="5713141"/>
          </a:xfrm>
        </p:spPr>
        <p:txBody>
          <a:bodyPr/>
          <a:lstStyle/>
          <a:p>
            <a:r>
              <a:rPr lang="en-US" dirty="0"/>
              <a:t>Standardized recipes are used to provide</a:t>
            </a:r>
            <a:r>
              <a:rPr lang="en-US" baseline="0" dirty="0"/>
              <a:t> </a:t>
            </a:r>
            <a:r>
              <a:rPr lang="en-US" dirty="0"/>
              <a:t>a consistent product</a:t>
            </a:r>
            <a:r>
              <a:rPr lang="en-US" baseline="0" dirty="0"/>
              <a:t> each time. The </a:t>
            </a:r>
            <a:r>
              <a:rPr kumimoji="0" lang="en-US" sz="1200" b="0" i="0" u="none" strike="noStrike" kern="1200" cap="none" spc="0" normalizeH="0" baseline="0" noProof="0" dirty="0">
                <a:ln>
                  <a:noFill/>
                </a:ln>
                <a:solidFill>
                  <a:prstClr val="black"/>
                </a:solidFill>
                <a:effectLst/>
                <a:uLnTx/>
                <a:uFillTx/>
                <a:latin typeface="+mn-lt"/>
                <a:ea typeface="+mn-ea"/>
                <a:cs typeface="+mn-cs"/>
              </a:rPr>
              <a:t>standardized recipe form that is shown on the slide is available on the Child Nutrition Knowledge Center for you to use as a template.  You may use your own template but all required elements must be included.</a:t>
            </a:r>
          </a:p>
          <a:p>
            <a:pPr marL="0" marR="0" lvl="0" indent="0" algn="just" defTabSz="914400" rtl="0" eaLnBrk="1" fontAlgn="auto" latinLnBrk="0" hangingPunct="1">
              <a:lnSpc>
                <a:spcPct val="100000"/>
              </a:lnSpc>
              <a:spcBef>
                <a:spcPts val="0"/>
              </a:spcBef>
              <a:spcAft>
                <a:spcPts val="0"/>
              </a:spcAft>
              <a:buClr>
                <a:srgbClr val="1F497D"/>
              </a:buClr>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
                <a:srgbClr val="1F497D"/>
              </a:buClr>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following items must be included on standardized recipes.</a:t>
            </a:r>
          </a:p>
          <a:p>
            <a:pPr marL="0" marR="0" lvl="0" indent="0" algn="just" defTabSz="914400" rtl="0" eaLnBrk="1" fontAlgn="auto" latinLnBrk="0" hangingPunct="1">
              <a:lnSpc>
                <a:spcPct val="100000"/>
              </a:lnSpc>
              <a:spcBef>
                <a:spcPts val="0"/>
              </a:spcBef>
              <a:spcAft>
                <a:spcPts val="0"/>
              </a:spcAft>
              <a:buClr>
                <a:srgbClr val="1F497D"/>
              </a:buClr>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
                <a:srgbClr val="1F497D"/>
              </a:buClr>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Recipe Name/Number -</a:t>
            </a:r>
            <a:r>
              <a:rPr kumimoji="0" lang="en-US" sz="1200" b="0" i="0" u="none" strike="noStrike" kern="1200" cap="none" spc="0" normalizeH="0" baseline="0" noProof="0" dirty="0">
                <a:ln>
                  <a:noFill/>
                </a:ln>
                <a:solidFill>
                  <a:prstClr val="black"/>
                </a:solidFill>
                <a:effectLst/>
                <a:uLnTx/>
                <a:uFillTx/>
                <a:latin typeface="+mn-lt"/>
                <a:ea typeface="+mn-ea"/>
                <a:cs typeface="+mn-cs"/>
              </a:rPr>
              <a:t> List the recipe name.  Numbering recipes is not required but may be helpful for organization and recording the standardized recipe on production records.</a:t>
            </a:r>
          </a:p>
          <a:p>
            <a:pPr marL="0" marR="0" lvl="0" indent="0" algn="just" defTabSz="914400" rtl="0" eaLnBrk="1" fontAlgn="auto" latinLnBrk="0" hangingPunct="1">
              <a:lnSpc>
                <a:spcPct val="100000"/>
              </a:lnSpc>
              <a:spcBef>
                <a:spcPts val="0"/>
              </a:spcBef>
              <a:spcAft>
                <a:spcPts val="0"/>
              </a:spcAft>
              <a:buClr>
                <a:srgbClr val="1F497D"/>
              </a:buClr>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
                <a:srgbClr val="1F497D"/>
              </a:buClr>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Ingredients</a:t>
            </a:r>
            <a:r>
              <a:rPr kumimoji="0" lang="en-US" sz="1200" b="0" i="0" u="none" strike="noStrike" kern="1200" cap="none" spc="0" normalizeH="0" baseline="0" noProof="0" dirty="0">
                <a:ln>
                  <a:noFill/>
                </a:ln>
                <a:solidFill>
                  <a:prstClr val="black"/>
                </a:solidFill>
                <a:effectLst/>
                <a:uLnTx/>
                <a:uFillTx/>
                <a:latin typeface="+mn-lt"/>
                <a:ea typeface="+mn-ea"/>
                <a:cs typeface="+mn-cs"/>
              </a:rPr>
              <a:t> - The ingredients are listed in the first column. Provide as much information as possible for each ingredient. Include form (such as fresh, frozen, or canned); packing medium (such as canned in juice or light syrup, frozen with added sugar, or plain); fat content (such as 20 percent fat ground beef or ground pork, no more than 30 percent fat); or brand (Tyson® Cooked Diced Chicken Meat, Pierre® Pork Sausage Patty).  You should specify alternative ingredients when necessary. </a:t>
            </a:r>
          </a:p>
          <a:p>
            <a:pPr marL="0" marR="0" lvl="0" indent="0" algn="just" defTabSz="914400" rtl="0" eaLnBrk="1" fontAlgn="auto" latinLnBrk="0" hangingPunct="1">
              <a:lnSpc>
                <a:spcPct val="100000"/>
              </a:lnSpc>
              <a:spcBef>
                <a:spcPts val="0"/>
              </a:spcBef>
              <a:spcAft>
                <a:spcPts val="0"/>
              </a:spcAft>
              <a:buClr>
                <a:srgbClr val="1F497D"/>
              </a:buClr>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
                <a:srgbClr val="1F497D"/>
              </a:buClr>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Alternative ingredients</a:t>
            </a:r>
            <a:r>
              <a:rPr kumimoji="0" lang="en-US" sz="1200" b="0" i="0" u="none" strike="noStrike" kern="1200" cap="none" spc="0" normalizeH="0" baseline="0" noProof="0" dirty="0">
                <a:ln>
                  <a:noFill/>
                </a:ln>
                <a:solidFill>
                  <a:prstClr val="black"/>
                </a:solidFill>
                <a:effectLst/>
                <a:uLnTx/>
                <a:uFillTx/>
                <a:latin typeface="+mn-lt"/>
                <a:ea typeface="+mn-ea"/>
                <a:cs typeface="+mn-cs"/>
              </a:rPr>
              <a:t>  are sometimes given for use in place of a similar ingredient in the recipe; for example, dehydrated onions instead of fresh onions. </a:t>
            </a:r>
          </a:p>
          <a:p>
            <a:pPr marL="0" marR="0" lvl="0" indent="0" algn="just" defTabSz="914400" rtl="0" eaLnBrk="1" fontAlgn="auto" latinLnBrk="0" hangingPunct="1">
              <a:lnSpc>
                <a:spcPct val="100000"/>
              </a:lnSpc>
              <a:spcBef>
                <a:spcPts val="0"/>
              </a:spcBef>
              <a:spcAft>
                <a:spcPts val="0"/>
              </a:spcAft>
              <a:buClr>
                <a:srgbClr val="1F497D"/>
              </a:buClr>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
                <a:srgbClr val="1F497D"/>
              </a:buClr>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Weights and/or Measures</a:t>
            </a:r>
            <a:r>
              <a:rPr kumimoji="0" lang="en-US" sz="1200" b="0" i="0" u="none" strike="noStrike" kern="1200" cap="none" spc="0" normalizeH="0" baseline="0" noProof="0" dirty="0">
                <a:ln>
                  <a:noFill/>
                </a:ln>
                <a:solidFill>
                  <a:prstClr val="black"/>
                </a:solidFill>
                <a:effectLst/>
                <a:uLnTx/>
                <a:uFillTx/>
                <a:latin typeface="+mn-lt"/>
                <a:ea typeface="+mn-ea"/>
                <a:cs typeface="+mn-cs"/>
              </a:rPr>
              <a:t> – This is the amount of the ingredients used in the recipe.  For instance, 1 pint of milk or 2 cups chopped onions or 30 pounds of raw ground beef.  Also, there is a standard set of columns for a yield of 50 servings.  The second set of columns is for other yields.  If you typically make 325 servings with this recipe, 325 would be entered in the blank and the quantities below would be adjusted to reflect that yield.</a:t>
            </a:r>
          </a:p>
          <a:p>
            <a:pPr marL="0" marR="0" lvl="0" indent="0" algn="just" defTabSz="914400" rtl="0" eaLnBrk="1" fontAlgn="auto" latinLnBrk="0" hangingPunct="1">
              <a:lnSpc>
                <a:spcPct val="100000"/>
              </a:lnSpc>
              <a:spcBef>
                <a:spcPts val="0"/>
              </a:spcBef>
              <a:spcAft>
                <a:spcPts val="0"/>
              </a:spcAft>
              <a:buClr>
                <a:srgbClr val="1F497D"/>
              </a:buClr>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
                <a:srgbClr val="1F497D"/>
              </a:buClr>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Directions</a:t>
            </a:r>
            <a:r>
              <a:rPr kumimoji="0" lang="en-US" sz="1200" b="0" i="0" u="none" strike="noStrike" kern="1200" cap="none" spc="0" normalizeH="0" baseline="0" noProof="0" dirty="0">
                <a:ln>
                  <a:noFill/>
                </a:ln>
                <a:solidFill>
                  <a:prstClr val="black"/>
                </a:solidFill>
                <a:effectLst/>
                <a:uLnTx/>
                <a:uFillTx/>
                <a:latin typeface="+mn-lt"/>
                <a:ea typeface="+mn-ea"/>
                <a:cs typeface="+mn-cs"/>
              </a:rPr>
              <a:t> - This column tells how to prepare the recipe.  Where appropriate, times and temperatures are given for the type of food service equipment being used.  The food safety process approach should also be included.</a:t>
            </a:r>
          </a:p>
          <a:p>
            <a:pPr marL="0" marR="0" lvl="0" indent="0" algn="just" defTabSz="914400" rtl="0" eaLnBrk="1" fontAlgn="auto" latinLnBrk="0" hangingPunct="1">
              <a:lnSpc>
                <a:spcPct val="100000"/>
              </a:lnSpc>
              <a:spcBef>
                <a:spcPts val="0"/>
              </a:spcBef>
              <a:spcAft>
                <a:spcPts val="0"/>
              </a:spcAft>
              <a:buClr>
                <a:srgbClr val="1F497D"/>
              </a:buClr>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
                <a:srgbClr val="1F497D"/>
              </a:buClr>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Yield</a:t>
            </a:r>
            <a:r>
              <a:rPr kumimoji="0" lang="en-US" sz="1200" b="0" i="0" u="none" strike="noStrike" kern="1200" cap="none" spc="0" normalizeH="0" baseline="0" noProof="0" dirty="0">
                <a:ln>
                  <a:noFill/>
                </a:ln>
                <a:solidFill>
                  <a:prstClr val="black"/>
                </a:solidFill>
                <a:effectLst/>
                <a:uLnTx/>
                <a:uFillTx/>
                <a:latin typeface="+mn-lt"/>
                <a:ea typeface="+mn-ea"/>
                <a:cs typeface="+mn-cs"/>
              </a:rPr>
              <a:t>- This gives the approximate total yield (or total number of servings) of the recipe.  *The yield is often forgotten but very important for menu planning!  With OVS, describe the full portion size you are planning, regardless of what you believe the students will take.</a:t>
            </a:r>
            <a:endParaRPr lang="en-US" dirty="0"/>
          </a:p>
        </p:txBody>
      </p:sp>
      <p:sp>
        <p:nvSpPr>
          <p:cNvPr id="4" name="Slide Number Placeholder 3"/>
          <p:cNvSpPr>
            <a:spLocks noGrp="1"/>
          </p:cNvSpPr>
          <p:nvPr>
            <p:ph type="sldNum" sz="quarter" idx="10"/>
          </p:nvPr>
        </p:nvSpPr>
        <p:spPr/>
        <p:txBody>
          <a:bodyPr/>
          <a:lstStyle/>
          <a:p>
            <a:fld id="{7ED2F24C-C951-45B7-A6FB-B6FD60563BE4}" type="slidenum">
              <a:rPr lang="en-US" smtClean="0"/>
              <a:t>26</a:t>
            </a:fld>
            <a:endParaRPr lang="en-US" dirty="0"/>
          </a:p>
        </p:txBody>
      </p:sp>
    </p:spTree>
    <p:extLst>
      <p:ext uri="{BB962C8B-B14F-4D97-AF65-F5344CB8AC3E}">
        <p14:creationId xmlns:p14="http://schemas.microsoft.com/office/powerpoint/2010/main" val="681183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152400"/>
            <a:ext cx="4572000" cy="3429000"/>
          </a:xfrm>
        </p:spPr>
      </p:sp>
      <p:sp>
        <p:nvSpPr>
          <p:cNvPr id="3" name="Notes Placeholder 2"/>
          <p:cNvSpPr>
            <a:spLocks noGrp="1"/>
          </p:cNvSpPr>
          <p:nvPr>
            <p:ph type="body" idx="1"/>
          </p:nvPr>
        </p:nvSpPr>
        <p:spPr>
          <a:xfrm>
            <a:off x="762000" y="3733800"/>
            <a:ext cx="5486400" cy="5181600"/>
          </a:xfrm>
        </p:spPr>
        <p:txBody>
          <a:bodyPr/>
          <a:lstStyle/>
          <a:p>
            <a:r>
              <a:rPr lang="en-US" dirty="0"/>
              <a:t>Production records are the main documentation to demonstrate that each meal was in full compliance with the food based menu plan.  They are required for breakfast, lunch and snack and are necessary to support the claim. </a:t>
            </a:r>
            <a:r>
              <a:rPr lang="en-US" baseline="0" dirty="0"/>
              <a:t> Production records can also serve as </a:t>
            </a:r>
            <a:r>
              <a:rPr lang="en-US" dirty="0"/>
              <a:t>a helpful tool to Food Service Director</a:t>
            </a:r>
            <a:r>
              <a:rPr lang="en-US" baseline="0" dirty="0"/>
              <a:t>s as they can help manage costs by </a:t>
            </a:r>
            <a:r>
              <a:rPr lang="en-US" dirty="0"/>
              <a:t>forecasting future meals,</a:t>
            </a:r>
            <a:r>
              <a:rPr lang="en-US" baseline="0" dirty="0"/>
              <a:t> </a:t>
            </a:r>
            <a:r>
              <a:rPr lang="en-US" dirty="0"/>
              <a:t>minimizing leftover food/waste, and predict student acceptability</a:t>
            </a:r>
            <a:r>
              <a:rPr lang="en-US" baseline="0" dirty="0"/>
              <a:t> of meals.</a:t>
            </a:r>
            <a:endParaRPr lang="en-US" dirty="0"/>
          </a:p>
          <a:p>
            <a:endParaRPr lang="en-US" dirty="0"/>
          </a:p>
          <a:p>
            <a:r>
              <a:rPr lang="en-US" dirty="0"/>
              <a:t>Production</a:t>
            </a:r>
            <a:r>
              <a:rPr lang="en-US" baseline="0" dirty="0"/>
              <a:t> records must contain:</a:t>
            </a:r>
          </a:p>
          <a:p>
            <a:r>
              <a:rPr lang="en-US" baseline="0" dirty="0"/>
              <a:t>the date;</a:t>
            </a:r>
          </a:p>
          <a:p>
            <a:r>
              <a:rPr lang="en-US" baseline="0" dirty="0"/>
              <a:t>the age/grade group;</a:t>
            </a:r>
          </a:p>
          <a:p>
            <a:r>
              <a:rPr lang="en-US" dirty="0"/>
              <a:t>the school or site name;</a:t>
            </a:r>
          </a:p>
          <a:p>
            <a:r>
              <a:rPr lang="en-US" dirty="0"/>
              <a:t>all planned menu items, which includes main entrées,</a:t>
            </a:r>
            <a:r>
              <a:rPr lang="en-US" baseline="0" dirty="0"/>
              <a:t> alternate meals, fruit, vegetables, </a:t>
            </a:r>
            <a:r>
              <a:rPr lang="en-US" dirty="0"/>
              <a:t>milk, condiments, and substitutions;</a:t>
            </a:r>
          </a:p>
          <a:p>
            <a:r>
              <a:rPr lang="en-US" dirty="0"/>
              <a:t>recipe number</a:t>
            </a:r>
            <a:r>
              <a:rPr lang="en-US" baseline="0" dirty="0"/>
              <a:t> or product name or number;</a:t>
            </a:r>
          </a:p>
          <a:p>
            <a:r>
              <a:rPr lang="en-US" baseline="0" dirty="0"/>
              <a:t>portion size, which should be consistent with the meal pattern, meaning ounce equivalencies for grains and meats and cups for fruits and vegetables;</a:t>
            </a:r>
          </a:p>
          <a:p>
            <a:r>
              <a:rPr lang="en-US" baseline="0" dirty="0"/>
              <a:t>total number of portions prepared;</a:t>
            </a:r>
          </a:p>
          <a:p>
            <a:r>
              <a:rPr lang="en-US" dirty="0"/>
              <a:t>the number of reimbursable portions served;</a:t>
            </a:r>
          </a:p>
          <a:p>
            <a:r>
              <a:rPr lang="en-US" dirty="0"/>
              <a:t>the number of non-reimbursable portions served,</a:t>
            </a:r>
            <a:r>
              <a:rPr lang="en-US" baseline="0" dirty="0"/>
              <a:t> which includes adult meals and second meals to students; and</a:t>
            </a:r>
          </a:p>
          <a:p>
            <a:r>
              <a:rPr lang="en-US" baseline="0" dirty="0"/>
              <a:t>the number of leftovers.</a:t>
            </a:r>
          </a:p>
          <a:p>
            <a:endParaRPr lang="en-US" dirty="0"/>
          </a:p>
          <a:p>
            <a:r>
              <a:rPr lang="en-US" baseline="0" dirty="0"/>
              <a:t>While it is optional to include time and temperature on production records, it is highly encouraged to ensure correct food safety measures are being followed. </a:t>
            </a:r>
            <a:endParaRPr lang="en-US" dirty="0"/>
          </a:p>
          <a:p>
            <a:endParaRPr lang="en-US" b="1" i="0" dirty="0"/>
          </a:p>
          <a:p>
            <a:r>
              <a:rPr lang="en-US" b="0" i="0" dirty="0"/>
              <a:t>Please note that if menus are planned for more than one age or grade group at the RCCI or Jail, the</a:t>
            </a:r>
            <a:r>
              <a:rPr lang="en-US" b="0" i="0" baseline="0" dirty="0"/>
              <a:t> different </a:t>
            </a:r>
            <a:r>
              <a:rPr lang="en-US" b="0" i="0" dirty="0"/>
              <a:t>portion sizes on</a:t>
            </a:r>
            <a:r>
              <a:rPr lang="en-US" b="0" i="0" baseline="0" dirty="0"/>
              <a:t> the </a:t>
            </a:r>
            <a:r>
              <a:rPr lang="en-US" b="0" i="0" dirty="0"/>
              <a:t>production records must be clearly distinguishable</a:t>
            </a:r>
            <a:r>
              <a:rPr lang="en-US" b="0" i="0" baseline="0" dirty="0"/>
              <a:t> or separate.</a:t>
            </a:r>
            <a:endParaRPr lang="en-US" b="0" i="0" dirty="0"/>
          </a:p>
        </p:txBody>
      </p:sp>
      <p:sp>
        <p:nvSpPr>
          <p:cNvPr id="4" name="Slide Number Placeholder 3"/>
          <p:cNvSpPr>
            <a:spLocks noGrp="1"/>
          </p:cNvSpPr>
          <p:nvPr>
            <p:ph type="sldNum" sz="quarter" idx="10"/>
          </p:nvPr>
        </p:nvSpPr>
        <p:spPr/>
        <p:txBody>
          <a:bodyPr/>
          <a:lstStyle/>
          <a:p>
            <a:fld id="{7ED2F24C-C951-45B7-A6FB-B6FD60563BE4}" type="slidenum">
              <a:rPr lang="en-US" smtClean="0"/>
              <a:t>27</a:t>
            </a:fld>
            <a:endParaRPr lang="en-US" dirty="0"/>
          </a:p>
        </p:txBody>
      </p:sp>
    </p:spTree>
    <p:extLst>
      <p:ext uri="{BB962C8B-B14F-4D97-AF65-F5344CB8AC3E}">
        <p14:creationId xmlns:p14="http://schemas.microsoft.com/office/powerpoint/2010/main" val="19680266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topic we will be discussing</a:t>
            </a:r>
            <a:r>
              <a:rPr lang="en-US" baseline="0" dirty="0"/>
              <a:t> is Resource Management.</a:t>
            </a:r>
            <a:endParaRPr lang="en-US" dirty="0"/>
          </a:p>
        </p:txBody>
      </p:sp>
      <p:sp>
        <p:nvSpPr>
          <p:cNvPr id="4" name="Slide Number Placeholder 3"/>
          <p:cNvSpPr>
            <a:spLocks noGrp="1"/>
          </p:cNvSpPr>
          <p:nvPr>
            <p:ph type="sldNum" sz="quarter" idx="10"/>
          </p:nvPr>
        </p:nvSpPr>
        <p:spPr/>
        <p:txBody>
          <a:bodyPr/>
          <a:lstStyle/>
          <a:p>
            <a:fld id="{7ED2F24C-C951-45B7-A6FB-B6FD60563BE4}" type="slidenum">
              <a:rPr lang="en-US" smtClean="0"/>
              <a:t>28</a:t>
            </a:fld>
            <a:endParaRPr lang="en-US" dirty="0"/>
          </a:p>
        </p:txBody>
      </p:sp>
    </p:spTree>
    <p:extLst>
      <p:ext uri="{BB962C8B-B14F-4D97-AF65-F5344CB8AC3E}">
        <p14:creationId xmlns:p14="http://schemas.microsoft.com/office/powerpoint/2010/main" val="3390866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foods or beverages</a:t>
            </a:r>
            <a:r>
              <a:rPr lang="en-US" baseline="0" dirty="0"/>
              <a:t> purchased using funds from the Nonprofit School Food Service Account that are not part of the claimed reimbursable meals must be compensated to the account by the general fund.  This includes second meals, non-reimbursable meals and extra items selected by students.  This also includes any meals served to non-program adults.</a:t>
            </a:r>
          </a:p>
          <a:p>
            <a:endParaRPr lang="en-US" baseline="0" dirty="0"/>
          </a:p>
          <a:p>
            <a:r>
              <a:rPr lang="en-US" baseline="0" dirty="0"/>
              <a:t>SFAs have the option to charge indirect costs to the nonprofit school food service account.  This must be an allowable cost and the approved rate from SED must be used.  For more information and guidance, we have provided a link to the USDA website.</a:t>
            </a:r>
            <a:endParaRPr lang="en-US" dirty="0"/>
          </a:p>
        </p:txBody>
      </p:sp>
      <p:sp>
        <p:nvSpPr>
          <p:cNvPr id="4" name="Slide Number Placeholder 3"/>
          <p:cNvSpPr>
            <a:spLocks noGrp="1"/>
          </p:cNvSpPr>
          <p:nvPr>
            <p:ph type="sldNum" sz="quarter" idx="10"/>
          </p:nvPr>
        </p:nvSpPr>
        <p:spPr/>
        <p:txBody>
          <a:bodyPr/>
          <a:lstStyle/>
          <a:p>
            <a:fld id="{7ED2F24C-C951-45B7-A6FB-B6FD60563BE4}" type="slidenum">
              <a:rPr lang="en-US" smtClean="0"/>
              <a:t>29</a:t>
            </a:fld>
            <a:endParaRPr lang="en-US" dirty="0"/>
          </a:p>
        </p:txBody>
      </p:sp>
    </p:spTree>
    <p:extLst>
      <p:ext uri="{BB962C8B-B14F-4D97-AF65-F5344CB8AC3E}">
        <p14:creationId xmlns:p14="http://schemas.microsoft.com/office/powerpoint/2010/main" val="2326548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228600"/>
            <a:ext cx="4572000" cy="3429000"/>
          </a:xfrm>
        </p:spPr>
      </p:sp>
      <p:sp>
        <p:nvSpPr>
          <p:cNvPr id="3" name="Notes Placeholder 2"/>
          <p:cNvSpPr>
            <a:spLocks noGrp="1"/>
          </p:cNvSpPr>
          <p:nvPr>
            <p:ph type="body" idx="1"/>
          </p:nvPr>
        </p:nvSpPr>
        <p:spPr>
          <a:xfrm>
            <a:off x="685800" y="3886200"/>
            <a:ext cx="5486400" cy="4114800"/>
          </a:xfrm>
        </p:spPr>
        <p:txBody>
          <a:bodyPr/>
          <a:lstStyle/>
          <a:p>
            <a:r>
              <a:rPr lang="en-US" dirty="0"/>
              <a:t>Residents are students who reside on</a:t>
            </a:r>
            <a:r>
              <a:rPr lang="en-US" baseline="0" dirty="0"/>
              <a:t> site.  These students qualify for free meals.  Certification documentation may be free and reduced-price meal application or an eligibility documentation sheet.  An eligibility documentation sheet must include the student’s name, date of birth, personal income, date of admission and date of release.</a:t>
            </a:r>
            <a:endParaRPr lang="en-US" dirty="0"/>
          </a:p>
          <a:p>
            <a:endParaRPr lang="en-US" dirty="0"/>
          </a:p>
          <a:p>
            <a:pPr marL="0" indent="0">
              <a:buFont typeface="Arial" panose="020B0604020202020204" pitchFamily="34" charset="0"/>
              <a:buNone/>
            </a:pPr>
            <a:r>
              <a:rPr lang="en-US" dirty="0"/>
              <a:t>D</a:t>
            </a:r>
            <a:r>
              <a:rPr lang="en-US" baseline="0" dirty="0"/>
              <a:t>ay students are defined as children who attend, but do not reside at the RCCI.</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Eligibility may be determined by direct certification or a free and reduced application.  A student can be eligible for free meals through direct certification using the Direct Matching process, using the Eligibility letter method, or when deemed categorically eligible.  </a:t>
            </a:r>
          </a:p>
          <a:p>
            <a:pPr marL="0" indent="0">
              <a:buFont typeface="Arial" panose="020B0604020202020204" pitchFamily="34" charset="0"/>
              <a:buNone/>
            </a:pPr>
            <a:endParaRPr lang="en-US" dirty="0"/>
          </a:p>
          <a:p>
            <a:pPr marL="0" indent="0">
              <a:buFont typeface="Arial" panose="020B0604020202020204" pitchFamily="34" charset="0"/>
              <a:buNone/>
            </a:pPr>
            <a:r>
              <a:rPr lang="en-US" baseline="0" dirty="0"/>
              <a:t>When eligibility is determined by free and reduced applications, day students must be considered a part of the household in which they reside.  Also, in some cases, day students may already be enrolled at a regular school and have an approved application on file there.  If this is so, the RCCI may request a copy of the application.  However, the RCCI is ultimately responsible for the validity of that application’s determination.</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If you have day students attending your</a:t>
            </a:r>
            <a:r>
              <a:rPr lang="en-US" baseline="0" dirty="0"/>
              <a:t> site, you are expected to review the policy booklet and eligibility webinar on the Child Nutrition Knowledge Center website.</a:t>
            </a:r>
          </a:p>
        </p:txBody>
      </p:sp>
      <p:sp>
        <p:nvSpPr>
          <p:cNvPr id="4" name="Slide Number Placeholder 3"/>
          <p:cNvSpPr>
            <a:spLocks noGrp="1"/>
          </p:cNvSpPr>
          <p:nvPr>
            <p:ph type="sldNum" sz="quarter" idx="10"/>
          </p:nvPr>
        </p:nvSpPr>
        <p:spPr/>
        <p:txBody>
          <a:bodyPr/>
          <a:lstStyle/>
          <a:p>
            <a:fld id="{7ED2F24C-C951-45B7-A6FB-B6FD60563BE4}" type="slidenum">
              <a:rPr lang="en-US" smtClean="0"/>
              <a:t>3</a:t>
            </a:fld>
            <a:endParaRPr lang="en-US" dirty="0"/>
          </a:p>
        </p:txBody>
      </p:sp>
    </p:spTree>
    <p:extLst>
      <p:ext uri="{BB962C8B-B14F-4D97-AF65-F5344CB8AC3E}">
        <p14:creationId xmlns:p14="http://schemas.microsoft.com/office/powerpoint/2010/main" val="30667652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a:p>
            <a:pPr>
              <a:defRPr/>
            </a:pPr>
            <a:endParaRPr lang="en-US" strike="sngStrike" dirty="0"/>
          </a:p>
          <a:p>
            <a:pPr>
              <a:defRPr/>
            </a:pPr>
            <a:endParaRPr lang="en-US" dirty="0"/>
          </a:p>
          <a:p>
            <a:r>
              <a:rPr lang="en-US" dirty="0"/>
              <a:t>Procurement is an important part of operating the Child Nutrition Programs, because federal dollars are being used to purchase goods and services,</a:t>
            </a:r>
            <a:r>
              <a:rPr lang="en-US" baseline="0" dirty="0"/>
              <a:t> and all purchases made with federal dollars must be properly procured. </a:t>
            </a:r>
            <a:r>
              <a:rPr lang="en-US" i="0" dirty="0">
                <a:solidFill>
                  <a:schemeClr val="accent1"/>
                </a:solidFill>
              </a:rPr>
              <a:t>SED began reviewing procurement records as part of the administrative review process during the 2016-2017 year.</a:t>
            </a:r>
          </a:p>
          <a:p>
            <a:r>
              <a:rPr lang="en-US" baseline="0" dirty="0"/>
              <a:t>It is important for you t</a:t>
            </a:r>
            <a:r>
              <a:rPr lang="en-US" dirty="0"/>
              <a:t>o understand and comply with local, state, and federal procurement guidelines to make sure the federal dollars are spent wisely.</a:t>
            </a:r>
            <a:r>
              <a:rPr lang="en-US" baseline="0" dirty="0"/>
              <a:t>  </a:t>
            </a:r>
            <a:endParaRPr lang="en-US" dirty="0"/>
          </a:p>
          <a:p>
            <a:endParaRPr lang="en-US" dirty="0"/>
          </a:p>
          <a:p>
            <a:r>
              <a:rPr lang="en-US" dirty="0"/>
              <a:t>“Procurement” refers to the purchasing of goods and services. Obtaining the more economical purchase should be considered in all purchases when using the nonprofit food service account. </a:t>
            </a:r>
          </a:p>
          <a:p>
            <a:r>
              <a:rPr lang="en-US" dirty="0"/>
              <a:t>There are three binding principles of good procurement. They should be thought about in every step of the procurement process from setting procurement policies to monitoring  procurements.</a:t>
            </a:r>
          </a:p>
          <a:p>
            <a:endParaRPr lang="en-US" dirty="0"/>
          </a:p>
          <a:p>
            <a:r>
              <a:rPr lang="en-US" dirty="0"/>
              <a:t>Free and Open competition is required and is the basis for the overarching procurement regulations. Full and open competition means that everyone has an equal opportunity to compete for business. Procurement procedures may never unjustifiably restrict or eliminate competition. </a:t>
            </a:r>
          </a:p>
          <a:p>
            <a:endParaRPr lang="en-US" dirty="0"/>
          </a:p>
          <a:p>
            <a:r>
              <a:rPr lang="en-US" dirty="0"/>
              <a:t>Fairness and integrity encourages vendors to compete.  Vendors don’t want to compete in a arena that isn’t fair and doesn’t have integrity.  Remember – all vendors must be given the same bid information in order to level the playing field. The more players there are in the market the more competition exists driving costs lower and quality higher</a:t>
            </a:r>
          </a:p>
          <a:p>
            <a:endParaRPr lang="en-US" dirty="0"/>
          </a:p>
          <a:p>
            <a:r>
              <a:rPr lang="en-US" dirty="0"/>
              <a:t>Competition requires seeking responsive and responsible vendors  - vendors who respond to a solicitation clearly indicating  compliance without material deviation from the solicitation’s terms and conditions and who have the capability to perform successfully under the terms and conditions of the contract. </a:t>
            </a:r>
          </a:p>
          <a:p>
            <a:endParaRPr lang="en-US" dirty="0"/>
          </a:p>
          <a:p>
            <a:endParaRPr lang="en-US" dirty="0"/>
          </a:p>
          <a:p>
            <a:pPr>
              <a:defRPr/>
            </a:pPr>
            <a:endParaRPr lang="en-US" dirty="0"/>
          </a:p>
        </p:txBody>
      </p:sp>
    </p:spTree>
    <p:extLst>
      <p:ext uri="{BB962C8B-B14F-4D97-AF65-F5344CB8AC3E}">
        <p14:creationId xmlns:p14="http://schemas.microsoft.com/office/powerpoint/2010/main" val="35982282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Regulations require all SFAs have procurement procedures in place.  The procedures provide the specific roadmap for how the SFA is conducting procurement  in compliance with regulations.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a:t>
            </a:r>
            <a:r>
              <a:rPr lang="en-US" baseline="0" dirty="0"/>
              <a:t> procurement plan should clarify terms used in the policy which may need further explanation such as responsive and responsible bidder. It should include basic organizational concepts, such as which people in your organization are responsible for ordering and who approves purchases.  Developing good specs ensures your procurement is competitive and not too restrictive, including using the Buy American provision and purchasing from minority or women-owned businesses.</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A procurement plan would not be complete without a conflict of interest and code of conduct policy for everyone involved in the procurement process.  It documents the steps to take if there is a conflict of interest and the consequences if there is a violation of the policy.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 The policy should address areas such as:</a:t>
            </a:r>
          </a:p>
          <a:p>
            <a:pPr marL="0" indent="0">
              <a:buFont typeface="Arial" panose="020B0604020202020204" pitchFamily="34" charset="0"/>
              <a:buNone/>
            </a:pPr>
            <a:endParaRPr lang="en-US" baseline="0" dirty="0"/>
          </a:p>
          <a:p>
            <a:pPr marL="628650" lvl="1" indent="-171450">
              <a:buFont typeface="Arial" panose="020B0604020202020204" pitchFamily="34" charset="0"/>
              <a:buChar char="•"/>
            </a:pPr>
            <a:r>
              <a:rPr lang="en-US" baseline="0" dirty="0"/>
              <a:t>Gratuities and kickbacks, </a:t>
            </a:r>
          </a:p>
          <a:p>
            <a:pPr marL="628650" lvl="1" indent="-171450">
              <a:buFont typeface="Arial" panose="020B0604020202020204" pitchFamily="34" charset="0"/>
              <a:buChar char="•"/>
            </a:pPr>
            <a:r>
              <a:rPr lang="en-US" baseline="0" dirty="0"/>
              <a:t>Miscellaneous fees, which are fees that aren’t attributable to the purchase, and</a:t>
            </a:r>
          </a:p>
          <a:p>
            <a:pPr marL="628650" lvl="1" indent="-171450">
              <a:buFont typeface="Arial" panose="020B0604020202020204" pitchFamily="34" charset="0"/>
              <a:buChar char="•"/>
            </a:pPr>
            <a:r>
              <a:rPr lang="en-US" baseline="0" dirty="0"/>
              <a:t>The process for violations of the procurement policy </a:t>
            </a:r>
          </a:p>
          <a:p>
            <a:pPr marL="457200" lvl="1" indent="0">
              <a:buFont typeface="Arial" panose="020B0604020202020204" pitchFamily="34" charset="0"/>
              <a:buNone/>
            </a:pPr>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6A93D68-B2B4-4EAE-A6E9-FD4314E10411}" type="slidenum">
              <a:rPr lang="en-US" smtClean="0"/>
              <a:t>31</a:t>
            </a:fld>
            <a:endParaRPr lang="en-US"/>
          </a:p>
        </p:txBody>
      </p:sp>
    </p:spTree>
    <p:extLst>
      <p:ext uri="{BB962C8B-B14F-4D97-AF65-F5344CB8AC3E}">
        <p14:creationId xmlns:p14="http://schemas.microsoft.com/office/powerpoint/2010/main" val="34572727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Buy American provision requires schools, or entities that are purchasing on a schools behalf,  to purchase, to the maximum extent practicable, domestic commodities and products. </a:t>
            </a:r>
          </a:p>
          <a:p>
            <a:endParaRPr lang="en-US" dirty="0"/>
          </a:p>
          <a:p>
            <a:r>
              <a:rPr lang="en-US" dirty="0"/>
              <a:t>A domestic commodity or product means an agricultural commodity that is produced in the United States and/or a food product that is processed in the United States </a:t>
            </a:r>
            <a:r>
              <a:rPr lang="en-US" b="1" dirty="0"/>
              <a:t>substantially</a:t>
            </a:r>
            <a:r>
              <a:rPr lang="en-US" dirty="0"/>
              <a:t> using agricultural commodities that are produced in the United States.</a:t>
            </a:r>
          </a:p>
          <a:p>
            <a:endParaRPr lang="en-US" dirty="0"/>
          </a:p>
          <a:p>
            <a:r>
              <a:rPr lang="en-US" dirty="0"/>
              <a:t>“Substantial” means that over 51 percent of the final processed product consists of agricultural commodities that were grown domestically or in a territory of the United States. </a:t>
            </a:r>
          </a:p>
          <a:p>
            <a:endParaRPr lang="en-US" dirty="0"/>
          </a:p>
          <a:p>
            <a:r>
              <a:rPr lang="en-US" dirty="0"/>
              <a:t>Language about the Buy American provision should be included in all procurement documents. It is recommended that you require country of origin on all products and invoices submitted for payment and implement procedures for monitoring the country of origin at the time of delivery.</a:t>
            </a:r>
          </a:p>
          <a:p>
            <a:endParaRPr lang="en-US" dirty="0"/>
          </a:p>
          <a:p>
            <a:r>
              <a:rPr lang="en-US" dirty="0"/>
              <a:t>If SFAs have difficulty ensuring that food products meet this regulation, FNS encourages a specification to be included in solicitations and contracts that only 100% domestically grown and processed products are approved for purchase.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6A93D68-B2B4-4EAE-A6E9-FD4314E10411}" type="slidenum">
              <a:rPr lang="en-US" smtClean="0"/>
              <a:t>32</a:t>
            </a:fld>
            <a:endParaRPr lang="en-US"/>
          </a:p>
        </p:txBody>
      </p:sp>
    </p:spTree>
    <p:extLst>
      <p:ext uri="{BB962C8B-B14F-4D97-AF65-F5344CB8AC3E}">
        <p14:creationId xmlns:p14="http://schemas.microsoft.com/office/powerpoint/2010/main" val="35473258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9400" y="685800"/>
            <a:ext cx="3759200" cy="2819400"/>
          </a:xfrm>
        </p:spPr>
      </p:sp>
      <p:sp>
        <p:nvSpPr>
          <p:cNvPr id="3" name="Notes Placeholder 2"/>
          <p:cNvSpPr>
            <a:spLocks noGrp="1"/>
          </p:cNvSpPr>
          <p:nvPr>
            <p:ph type="body" idx="1"/>
          </p:nvPr>
        </p:nvSpPr>
        <p:spPr>
          <a:xfrm>
            <a:off x="685800" y="3581400"/>
            <a:ext cx="5486400" cy="5105400"/>
          </a:xfrm>
        </p:spPr>
        <p:txBody>
          <a:bodyPr/>
          <a:lstStyle/>
          <a:p>
            <a:r>
              <a:rPr lang="en-US" sz="1200" b="0" i="0" u="none" strike="noStrike" kern="1200" baseline="0" dirty="0">
                <a:solidFill>
                  <a:schemeClr val="tx1"/>
                </a:solidFill>
                <a:latin typeface="+mn-lt"/>
                <a:ea typeface="+mn-ea"/>
                <a:cs typeface="+mn-cs"/>
              </a:rPr>
              <a:t>There are limited exceptions to the Buy American provision which allow for the purchase of products not meeting the “domestic” standard in circumstances when use of a domestic products is truly not practicable.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However, before utilizing an exception, alternatives to purchasing non-domestic food products should be considered.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example, SFAs should ask: </a:t>
            </a:r>
          </a:p>
          <a:p>
            <a:r>
              <a:rPr lang="en-US" sz="1200" b="0" i="0" u="none" strike="noStrike" kern="1200" baseline="0" dirty="0">
                <a:solidFill>
                  <a:schemeClr val="tx1"/>
                </a:solidFill>
                <a:latin typeface="+mn-lt"/>
                <a:ea typeface="+mn-ea"/>
                <a:cs typeface="+mn-cs"/>
              </a:rPr>
              <a:t>• Are there other domestic sources for this product? </a:t>
            </a:r>
          </a:p>
          <a:p>
            <a:r>
              <a:rPr lang="en-US" sz="1200" b="0" i="0" u="none" strike="noStrike" kern="1200" baseline="0" dirty="0">
                <a:solidFill>
                  <a:schemeClr val="tx1"/>
                </a:solidFill>
                <a:latin typeface="+mn-lt"/>
                <a:ea typeface="+mn-ea"/>
                <a:cs typeface="+mn-cs"/>
              </a:rPr>
              <a:t>• Is there a domestic product that could be easily substituted, if the non-domestic product is less expensive (e.g. substitute domestic pears for non-domestic apples)? </a:t>
            </a:r>
          </a:p>
          <a:p>
            <a:r>
              <a:rPr lang="en-US" sz="1200" b="0" i="0" u="none" strike="noStrike" kern="1200" baseline="0" dirty="0">
                <a:solidFill>
                  <a:schemeClr val="tx1"/>
                </a:solidFill>
                <a:latin typeface="+mn-lt"/>
                <a:ea typeface="+mn-ea"/>
                <a:cs typeface="+mn-cs"/>
              </a:rPr>
              <a:t>• Am I soliciting bids for this product at the best time of year? If I contracted earlier or later in the season, would prices and/or availability change?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Again, although exceptions to the Buy American provision exist, they are to be used as a last resort. These exceptions, as originally outlined in the 2012 guidance, are: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The product is not produced or manufactured in the U.S. in sufficient and reasonable available quantities of a satisfactory quality; or </a:t>
            </a:r>
          </a:p>
          <a:p>
            <a:r>
              <a:rPr lang="en-US" sz="1200" b="0" i="0" u="none" strike="noStrike" kern="1200" baseline="0" dirty="0">
                <a:solidFill>
                  <a:schemeClr val="tx1"/>
                </a:solidFill>
                <a:latin typeface="+mn-lt"/>
                <a:ea typeface="+mn-ea"/>
                <a:cs typeface="+mn-cs"/>
              </a:rPr>
              <a:t>• Competitive bids reveal the costs of a U.S. product are significantly higher than the non-domestic product. </a:t>
            </a:r>
          </a:p>
          <a:p>
            <a:r>
              <a:rPr lang="en-US" sz="1200" b="0" i="0" u="none" strike="noStrike" kern="1200" baseline="0" dirty="0">
                <a:solidFill>
                  <a:schemeClr val="tx1"/>
                </a:solidFill>
                <a:latin typeface="+mn-lt"/>
                <a:ea typeface="+mn-ea"/>
                <a:cs typeface="+mn-cs"/>
              </a:rPr>
              <a:t>SFAs must keep documentation justifying the exception(s).</a:t>
            </a:r>
          </a:p>
          <a:p>
            <a:endParaRPr lang="en-US" dirty="0"/>
          </a:p>
          <a:p>
            <a:r>
              <a:rPr lang="en-US" dirty="0"/>
              <a:t>SED must ensure SFA compliance with the Buy American provision. SED will examine  SFA’s solicitation and contract documents to determine if they contain the language for contractors to supply products in compliance with the Buy American provision.</a:t>
            </a:r>
          </a:p>
          <a:p>
            <a:endParaRPr lang="en-US" dirty="0"/>
          </a:p>
          <a:p>
            <a:r>
              <a:rPr lang="en-US" dirty="0"/>
              <a:t>SED will review the label on a variety of food products in storage facilities; and review a sample of supplier invoices/receipts to ensure the country of origin is the United States or its territories. If exceptions are identified, SED will look at documentation justifying the exception(s). If non-domestic products are identified and there is no documentation justifying the exception, SED must issue a finding and require corrective action.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6A93D68-B2B4-4EAE-A6E9-FD4314E10411}" type="slidenum">
              <a:rPr lang="en-US" smtClean="0"/>
              <a:t>33</a:t>
            </a:fld>
            <a:endParaRPr lang="en-US"/>
          </a:p>
        </p:txBody>
      </p:sp>
    </p:spTree>
    <p:extLst>
      <p:ext uri="{BB962C8B-B14F-4D97-AF65-F5344CB8AC3E}">
        <p14:creationId xmlns:p14="http://schemas.microsoft.com/office/powerpoint/2010/main" val="32385314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304800"/>
            <a:ext cx="3860800" cy="2895600"/>
          </a:xfrm>
        </p:spPr>
      </p:sp>
      <p:sp>
        <p:nvSpPr>
          <p:cNvPr id="3" name="Notes Placeholder 2"/>
          <p:cNvSpPr>
            <a:spLocks noGrp="1"/>
          </p:cNvSpPr>
          <p:nvPr>
            <p:ph type="body" idx="1"/>
          </p:nvPr>
        </p:nvSpPr>
        <p:spPr>
          <a:xfrm>
            <a:off x="685800" y="3276600"/>
            <a:ext cx="5486400" cy="5181600"/>
          </a:xfrm>
        </p:spPr>
        <p:txBody>
          <a:bodyPr/>
          <a:lstStyle/>
          <a:p>
            <a:r>
              <a:rPr lang="en-US" dirty="0"/>
              <a:t>In all procurements SFAs must use federal, state, or local bid thresholds to determine whether to use Formal or Informal procurement processes. </a:t>
            </a:r>
          </a:p>
          <a:p>
            <a:endParaRPr lang="en-US" dirty="0"/>
          </a:p>
          <a:p>
            <a:r>
              <a:rPr lang="en-US" dirty="0"/>
              <a:t>Nonpublic entities must use the current federal small purchase threshold of $150,000 unless a more restrictive threshold of $250,000 is set by their governing board.</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00B765B-1EB8-4864-B6A7-9545CA424E75}" type="slidenum">
              <a:rPr lang="en-US" smtClean="0"/>
              <a:t>34</a:t>
            </a:fld>
            <a:endParaRPr lang="en-US"/>
          </a:p>
        </p:txBody>
      </p:sp>
    </p:spTree>
    <p:extLst>
      <p:ext uri="{BB962C8B-B14F-4D97-AF65-F5344CB8AC3E}">
        <p14:creationId xmlns:p14="http://schemas.microsoft.com/office/powerpoint/2010/main" val="38373655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Procurement is an important part of operating the USDA Child Nutrition Programs, because Federal dollars are used to purchase goods, products or services.  </a:t>
            </a:r>
          </a:p>
          <a:p>
            <a:pPr>
              <a:defRPr/>
            </a:pPr>
            <a:endParaRPr lang="en-US" dirty="0"/>
          </a:p>
          <a:p>
            <a:r>
              <a:rPr lang="en-US" dirty="0"/>
              <a:t>In large part, the procurement rules were put in place to correct discrepancies in the process such as nepotism, improper awards, kickbacks, incentives, and other improper practices when purchasing goods and services.  </a:t>
            </a:r>
          </a:p>
          <a:p>
            <a:endParaRPr lang="en-US" dirty="0"/>
          </a:p>
          <a:p>
            <a:r>
              <a:rPr lang="en-US" dirty="0"/>
              <a:t>Obtaining the more economical purchase should be considered in all purchases when using the nonprofit food service account. </a:t>
            </a:r>
          </a:p>
          <a:p>
            <a:endParaRPr lang="en-US" dirty="0"/>
          </a:p>
          <a:p>
            <a:endParaRPr lang="en-US" dirty="0"/>
          </a:p>
          <a:p>
            <a:pPr marL="0" indent="0">
              <a:buNone/>
            </a:pPr>
            <a:r>
              <a:rPr lang="en-US" sz="1200" b="0" i="0" u="none" strike="noStrike" kern="1200" dirty="0">
                <a:solidFill>
                  <a:schemeClr val="tx1"/>
                </a:solidFill>
                <a:effectLst/>
                <a:latin typeface="+mn-lt"/>
                <a:ea typeface="+mn-ea"/>
                <a:cs typeface="+mn-cs"/>
              </a:rPr>
              <a:t>All SFAs are required to have written procurement procedures which reflect applicable Federal, State, local, laws. Please note that the Federal thresholds have been updated referred in the beginning of the </a:t>
            </a:r>
            <a:r>
              <a:rPr lang="en-US" sz="1200" b="0" i="0" u="none" strike="noStrike" kern="1200" dirty="0" err="1">
                <a:solidFill>
                  <a:schemeClr val="tx1"/>
                </a:solidFill>
                <a:effectLst/>
                <a:latin typeface="+mn-lt"/>
                <a:ea typeface="+mn-ea"/>
                <a:cs typeface="+mn-cs"/>
              </a:rPr>
              <a:t>powerpoint</a:t>
            </a:r>
            <a:r>
              <a:rPr lang="en-US" sz="1200" b="0" i="0" u="none" strike="noStrike" kern="1200" dirty="0">
                <a:solidFill>
                  <a:schemeClr val="tx1"/>
                </a:solidFill>
                <a:effectLst/>
                <a:latin typeface="+mn-lt"/>
                <a:ea typeface="+mn-ea"/>
                <a:cs typeface="+mn-cs"/>
              </a:rPr>
              <a:t>. </a:t>
            </a:r>
          </a:p>
          <a:p>
            <a:pPr marL="0" indent="0">
              <a:buNone/>
            </a:pPr>
            <a:endParaRPr lang="en-US" sz="1200" b="0" i="0" u="none" strike="noStrike" kern="1200" dirty="0">
              <a:solidFill>
                <a:schemeClr val="tx1"/>
              </a:solidFill>
              <a:effectLst/>
              <a:latin typeface="+mn-lt"/>
              <a:ea typeface="+mn-ea"/>
              <a:cs typeface="+mn-cs"/>
            </a:endParaRPr>
          </a:p>
          <a:p>
            <a:r>
              <a:rPr lang="en-US" baseline="0" dirty="0"/>
              <a:t>These procedures provide the specific roadmap for how procurements will be conducted and who within the SFA is ensuring compliance with regulations. </a:t>
            </a:r>
          </a:p>
          <a:p>
            <a:endParaRPr lang="en-US" baseline="0" dirty="0"/>
          </a:p>
          <a:p>
            <a:r>
              <a:rPr lang="en-US" sz="1200" b="0" i="0" u="none" strike="noStrike" kern="1200" dirty="0">
                <a:solidFill>
                  <a:schemeClr val="tx1"/>
                </a:solidFill>
                <a:effectLst/>
                <a:latin typeface="+mn-lt"/>
                <a:ea typeface="+mn-ea"/>
                <a:cs typeface="+mn-cs"/>
              </a:rPr>
              <a:t>SFAs must also maintain written standards of conduct covering conflicts of interest and governing the actions of its employees engaged in the selection, award and administration of contracts. These may be part of your procurement procedures or can be a separate document.</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No employee, officer, or agent may participate in the selection, award, or administration of a contract supported by a Federal award if he or she has a real or apparent conflict of interest which would be a financial or other interest or a personal benefit from a company considered for a contract.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SFAs cannot solicit or accept gratuities, favors, or anything of monetary value from contractors or parties to subcontracts. However, SFA may set standards for situations in which the financial interest is not substantial or the gift is an unsolicited item of nominal value.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standards of conduct must provide for disciplinary actions to be applied for violations of such standards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A93D68-B2B4-4EAE-A6E9-FD4314E104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56399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SFAs must maintain records sufficient to detail the history of procurement. These records will include, but are not necessarily limited to the following: rationale for the method of procurement, selection of contract type, contractor selection or rejection, and the basis for the contract price as well as documentation to support the management of the contract,</a:t>
            </a:r>
            <a:r>
              <a:rPr lang="en-US" dirty="0"/>
              <a:t> </a:t>
            </a:r>
            <a:r>
              <a:rPr lang="en-US" sz="1200" kern="1200" dirty="0">
                <a:solidFill>
                  <a:schemeClr val="tx1"/>
                </a:solidFill>
                <a:effectLst/>
                <a:latin typeface="+mn-lt"/>
                <a:ea typeface="+mn-ea"/>
                <a:cs typeface="+mn-cs"/>
              </a:rPr>
              <a:t>Contract performance management documentation (description of procedures used by the SFA to ensure contractors performed in accordance with the terms, conditions, and specifications of the contract)</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C2AE4-990E-4763-9371-BC25E565C3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83978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SED will perform procurement reviews  in conjunction with the Administrative Review process. </a:t>
            </a:r>
          </a:p>
          <a:p>
            <a:endParaRPr lang="en-US" dirty="0"/>
          </a:p>
          <a:p>
            <a:endParaRPr lang="en-US" dirty="0"/>
          </a:p>
          <a:p>
            <a:r>
              <a:rPr lang="en-US" altLang="en-US" dirty="0"/>
              <a:t>Your Child Nutrition Rep will contact the school regarding completing the procurement review worksheet.</a:t>
            </a:r>
          </a:p>
          <a:p>
            <a:endParaRPr lang="en-US" baseline="0" dirty="0"/>
          </a:p>
          <a:p>
            <a:r>
              <a:rPr lang="en-US" baseline="0" dirty="0"/>
              <a:t>You will also be asked to provide SED with your SFA’s procurement policy/standards and Code of Conduct as well as the SFA’s Summary</a:t>
            </a:r>
            <a:r>
              <a:rPr lang="en-US" dirty="0"/>
              <a:t> of Expenditures from the previous year. </a:t>
            </a:r>
          </a:p>
          <a:p>
            <a:endParaRPr lang="en-US" dirty="0"/>
          </a:p>
          <a:p>
            <a:r>
              <a:rPr lang="en-US" dirty="0"/>
              <a:t>SED</a:t>
            </a:r>
            <a:r>
              <a:rPr lang="en-US" baseline="0" dirty="0"/>
              <a:t> will review your written procurement procedures and practices to determine if they conform with federal regulations.  </a:t>
            </a:r>
          </a:p>
          <a:p>
            <a:endParaRPr lang="en-US" baseline="0" dirty="0"/>
          </a:p>
          <a:p>
            <a:r>
              <a:rPr lang="en-US" baseline="0" dirty="0"/>
              <a:t>Make sure you have a written procurement policy and are following it and that you are documenting all procurements.</a:t>
            </a:r>
          </a:p>
        </p:txBody>
      </p:sp>
      <p:sp>
        <p:nvSpPr>
          <p:cNvPr id="4" name="Slide Number Placeholder 3"/>
          <p:cNvSpPr>
            <a:spLocks noGrp="1"/>
          </p:cNvSpPr>
          <p:nvPr>
            <p:ph type="sldNum" sz="quarter" idx="10"/>
          </p:nvPr>
        </p:nvSpPr>
        <p:spPr/>
        <p:txBody>
          <a:bodyPr/>
          <a:lstStyle/>
          <a:p>
            <a:fld id="{F6A93D68-B2B4-4EAE-A6E9-FD4314E10411}" type="slidenum">
              <a:rPr lang="en-US" smtClean="0"/>
              <a:t>37</a:t>
            </a:fld>
            <a:endParaRPr lang="en-US"/>
          </a:p>
        </p:txBody>
      </p:sp>
    </p:spTree>
    <p:extLst>
      <p:ext uri="{BB962C8B-B14F-4D97-AF65-F5344CB8AC3E}">
        <p14:creationId xmlns:p14="http://schemas.microsoft.com/office/powerpoint/2010/main" val="32840235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The next topic area is the General Program Compliance, which includes Civil Rights, SFA On-site reviews, Local School Wellness Policies, Water</a:t>
            </a:r>
            <a:r>
              <a:rPr lang="en-US" sz="1200" baseline="0" dirty="0">
                <a:latin typeface="+mn-lt"/>
              </a:rPr>
              <a:t> </a:t>
            </a:r>
            <a:r>
              <a:rPr lang="en-US" sz="1200" dirty="0">
                <a:latin typeface="+mn-lt"/>
              </a:rPr>
              <a:t>Availability,</a:t>
            </a:r>
            <a:r>
              <a:rPr lang="en-US" sz="1200" baseline="0" dirty="0">
                <a:latin typeface="+mn-lt"/>
              </a:rPr>
              <a:t> </a:t>
            </a:r>
            <a:r>
              <a:rPr lang="en-US" sz="1200" dirty="0">
                <a:latin typeface="+mn-lt"/>
              </a:rPr>
              <a:t>Food Safety,</a:t>
            </a:r>
            <a:r>
              <a:rPr lang="en-US" sz="1200" baseline="0" dirty="0">
                <a:latin typeface="+mn-lt"/>
              </a:rPr>
              <a:t> Professional Standards, and Recording and Record Keeping.</a:t>
            </a:r>
          </a:p>
          <a:p>
            <a:endParaRPr lang="en-US" sz="1200" baseline="0" dirty="0">
              <a:latin typeface="+mn-lt"/>
            </a:endParaRPr>
          </a:p>
          <a:p>
            <a:r>
              <a:rPr lang="en-US" sz="1200" baseline="0" dirty="0">
                <a:latin typeface="+mn-lt"/>
              </a:rPr>
              <a:t>While we will only provide a brief overview of each topic, additional information can be found on each topic on our Child Nutrition Knowledge Center website, and we will also take questions at the end of the presentation. </a:t>
            </a:r>
            <a:endParaRPr lang="en-US" sz="1200" dirty="0">
              <a:latin typeface="+mn-lt"/>
            </a:endParaRPr>
          </a:p>
        </p:txBody>
      </p:sp>
      <p:sp>
        <p:nvSpPr>
          <p:cNvPr id="4" name="Slide Number Placeholder 3"/>
          <p:cNvSpPr>
            <a:spLocks noGrp="1"/>
          </p:cNvSpPr>
          <p:nvPr>
            <p:ph type="sldNum" sz="quarter" idx="10"/>
          </p:nvPr>
        </p:nvSpPr>
        <p:spPr/>
        <p:txBody>
          <a:bodyPr/>
          <a:lstStyle/>
          <a:p>
            <a:fld id="{7ED2F24C-C951-45B7-A6FB-B6FD60563BE4}" type="slidenum">
              <a:rPr lang="en-US" smtClean="0"/>
              <a:t>38</a:t>
            </a:fld>
            <a:endParaRPr lang="en-US" dirty="0"/>
          </a:p>
        </p:txBody>
      </p:sp>
    </p:spTree>
    <p:extLst>
      <p:ext uri="{BB962C8B-B14F-4D97-AF65-F5344CB8AC3E}">
        <p14:creationId xmlns:p14="http://schemas.microsoft.com/office/powerpoint/2010/main" val="24756713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dirty="0"/>
              <a:t>The “And Justice for All” posters are required to be posted in highly visible locations in all Child Nutrition Program service areas including cafeterias, classrooms and in the vicinity of or on reimbursable meal vending machines if they are placed in areas other than the cafeteria. </a:t>
            </a:r>
          </a:p>
          <a:p>
            <a:endParaRPr lang="en-US" dirty="0"/>
          </a:p>
          <a:p>
            <a:r>
              <a:rPr lang="en-US" dirty="0"/>
              <a:t>Posters are available from NYSED free of charge. </a:t>
            </a:r>
          </a:p>
          <a:p>
            <a:pPr marL="169581" indent="-169581">
              <a:buFont typeface="Arial" pitchFamily="34" charset="0"/>
              <a:buChar char="•"/>
              <a:defRPr/>
            </a:pPr>
            <a:endParaRPr lang="en-US" dirty="0"/>
          </a:p>
          <a:p>
            <a:pPr>
              <a:defRPr/>
            </a:pPr>
            <a:r>
              <a:rPr lang="en-US" dirty="0"/>
              <a:t>Non-discrimination statement must be on all material that references Child Nutrition Programs and must be the current statement.  Refer to the policy booklet and the civil rights training for the most current statement.</a:t>
            </a:r>
          </a:p>
          <a:p>
            <a:pPr>
              <a:defRPr/>
            </a:pPr>
            <a:endParaRPr lang="en-US" dirty="0"/>
          </a:p>
          <a:p>
            <a:pPr>
              <a:defRPr/>
            </a:pPr>
            <a:r>
              <a:rPr lang="en-US" dirty="0"/>
              <a:t>Annual civil rights training is required by USDA and must be completed by all staff who work with program participants or applicants as well as those who supervise staff. </a:t>
            </a:r>
          </a:p>
          <a:p>
            <a:pPr>
              <a:defRPr/>
            </a:pPr>
            <a:r>
              <a:rPr lang="en-US" dirty="0"/>
              <a:t>One section of the civil rights PowerPoint is Limited English Proficiency (LEP). </a:t>
            </a:r>
            <a:r>
              <a:rPr lang="en-US" sz="1200" b="0" dirty="0">
                <a:solidFill>
                  <a:schemeClr val="bg2"/>
                </a:solidFill>
              </a:rPr>
              <a:t>Recipients of Federal financial assistance have a responsibility to take “reasonable steps” to ensure meaningful access to their programs and activities by persons with Limited English Proficiency (LEP). Please refer to the civil rights training PowerPoint on our website for more information on LEP. </a:t>
            </a:r>
            <a:endParaRPr lang="en-US" b="0" dirty="0"/>
          </a:p>
          <a:p>
            <a:pPr>
              <a:defRPr/>
            </a:pPr>
            <a:endParaRPr lang="en-US" dirty="0"/>
          </a:p>
          <a:p>
            <a:pPr>
              <a:defRPr/>
            </a:pPr>
            <a:r>
              <a:rPr lang="en-US" dirty="0"/>
              <a:t>Keep a record of the annual training  and include a sign-in sheet, the date, location, and who provided the training.	</a:t>
            </a:r>
          </a:p>
          <a:p>
            <a:pPr>
              <a:defRPr/>
            </a:pPr>
            <a:endParaRPr lang="en-US" dirty="0"/>
          </a:p>
          <a:p>
            <a:r>
              <a:rPr lang="en-US" dirty="0"/>
              <a:t>The USDA has proposed the following timeline to update all Child Nutrition Program materials as follows: </a:t>
            </a:r>
          </a:p>
          <a:p>
            <a:r>
              <a:rPr lang="en-US" dirty="0"/>
              <a:t>1. Websites must be updated by November 20, 2015; </a:t>
            </a:r>
          </a:p>
          <a:p>
            <a:r>
              <a:rPr lang="en-US" dirty="0"/>
              <a:t>2. Documents, pamphlets, brochures, etc. using Nondiscrimination Statement language prior to 2013 must be updated by December 31, 2015; </a:t>
            </a:r>
          </a:p>
          <a:p>
            <a:r>
              <a:rPr lang="en-US" dirty="0"/>
              <a:t>3. Documents, pamphlets, brochures, etc. using 2013 Nondiscrimination Statement language should be updated when supplies are exhausted or by September 30, 2016; or </a:t>
            </a:r>
          </a:p>
          <a:p>
            <a:r>
              <a:rPr lang="en-US" dirty="0"/>
              <a:t>4. All new printing must use the 2015 Nondiscrimination Statement. </a:t>
            </a:r>
          </a:p>
          <a:p>
            <a:pPr>
              <a:defRPr/>
            </a:pPr>
            <a:endParaRPr lang="en-US" dirty="0">
              <a:solidFill>
                <a:srgbClr val="FF0000"/>
              </a:solidFill>
              <a:latin typeface="dafda"/>
            </a:endParaRPr>
          </a:p>
        </p:txBody>
      </p:sp>
      <p:sp>
        <p:nvSpPr>
          <p:cNvPr id="2170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68E8B43-7429-4092-9BA3-FF0B44FD179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21709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DDD7C6B-4293-40F5-95B9-004D48C3F224}" type="datetime7">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Sep-18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2100211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a:t>
            </a:r>
            <a:r>
              <a:rPr lang="en-US" baseline="0" dirty="0"/>
              <a:t> benefit issuance document is the link in the accountability system between the eligibility determination and the benefit delivery.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benefit issuance document is an up-to-date master list of all eligible free and reduced-price students.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It will indicate how the student was deemed eligible, including direct certification, categorical eligible, free and reduced-price application, and the eligibility documentation sheet.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resident’s discharge date and time should be entered as it occurs.  If the site has a Point of Sale system, a hard copy of the master list should be kept at the register in case the system fails.</a:t>
            </a:r>
            <a:endParaRPr lang="en-US" dirty="0"/>
          </a:p>
        </p:txBody>
      </p:sp>
      <p:sp>
        <p:nvSpPr>
          <p:cNvPr id="4" name="Slide Number Placeholder 3"/>
          <p:cNvSpPr>
            <a:spLocks noGrp="1"/>
          </p:cNvSpPr>
          <p:nvPr>
            <p:ph type="sldNum" sz="quarter" idx="10"/>
          </p:nvPr>
        </p:nvSpPr>
        <p:spPr/>
        <p:txBody>
          <a:bodyPr/>
          <a:lstStyle/>
          <a:p>
            <a:fld id="{7ED2F24C-C951-45B7-A6FB-B6FD60563BE4}" type="slidenum">
              <a:rPr lang="en-US" smtClean="0"/>
              <a:t>4</a:t>
            </a:fld>
            <a:endParaRPr lang="en-US" dirty="0"/>
          </a:p>
        </p:txBody>
      </p:sp>
    </p:spTree>
    <p:extLst>
      <p:ext uri="{BB962C8B-B14F-4D97-AF65-F5344CB8AC3E}">
        <p14:creationId xmlns:p14="http://schemas.microsoft.com/office/powerpoint/2010/main" val="28596412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informational materials and sources</a:t>
            </a:r>
            <a:r>
              <a:rPr lang="en-US" baseline="0" dirty="0"/>
              <a:t> </a:t>
            </a:r>
            <a:r>
              <a:rPr lang="en-US" dirty="0"/>
              <a:t>used by sponsors to inform the public about Child Nutrition Programs, must contain the most recent USDA nondiscrimination statement.</a:t>
            </a:r>
          </a:p>
          <a:p>
            <a:endParaRPr lang="en-US" dirty="0"/>
          </a:p>
          <a:p>
            <a:r>
              <a:rPr lang="en-US" dirty="0"/>
              <a:t>Additional</a:t>
            </a:r>
            <a:r>
              <a:rPr lang="en-US" baseline="0" dirty="0"/>
              <a:t> p</a:t>
            </a:r>
            <a:r>
              <a:rPr lang="en-US" dirty="0"/>
              <a:t>rogram materials that must include the USDA non-discrimination statement are</a:t>
            </a:r>
            <a:r>
              <a:rPr lang="en-US" baseline="0" dirty="0"/>
              <a:t> as follows:</a:t>
            </a:r>
            <a:endParaRPr lang="en-US" dirty="0"/>
          </a:p>
          <a:p>
            <a:pPr marL="171450" indent="-171450">
              <a:buFont typeface="Arial" panose="020B0604020202020204" pitchFamily="34" charset="0"/>
              <a:buChar char="•"/>
            </a:pPr>
            <a:r>
              <a:rPr lang="en-US" dirty="0"/>
              <a:t>Income Applications;</a:t>
            </a:r>
          </a:p>
          <a:p>
            <a:pPr marL="171450" indent="-171450">
              <a:buFont typeface="Arial" panose="020B0604020202020204" pitchFamily="34" charset="0"/>
              <a:buChar char="•"/>
            </a:pPr>
            <a:r>
              <a:rPr lang="en-US" dirty="0"/>
              <a:t>Consent Forms;</a:t>
            </a:r>
          </a:p>
          <a:p>
            <a:pPr marL="171450" indent="-171450">
              <a:buFont typeface="Arial" panose="020B0604020202020204" pitchFamily="34" charset="0"/>
              <a:buChar char="•"/>
            </a:pPr>
            <a:r>
              <a:rPr lang="en-US" dirty="0"/>
              <a:t>Notices of Rights and Disciplinary Actions;</a:t>
            </a:r>
          </a:p>
          <a:p>
            <a:pPr marL="171450" indent="-171450">
              <a:buFont typeface="Arial" panose="020B0604020202020204" pitchFamily="34" charset="0"/>
              <a:buChar char="•"/>
            </a:pPr>
            <a:r>
              <a:rPr lang="en-US" dirty="0"/>
              <a:t>Letters and notices</a:t>
            </a:r>
            <a:r>
              <a:rPr lang="en-US" baseline="0" dirty="0"/>
              <a:t> to households;</a:t>
            </a:r>
            <a:endParaRPr lang="en-US" dirty="0"/>
          </a:p>
          <a:p>
            <a:pPr marL="171450" indent="-171450">
              <a:buFont typeface="Arial" panose="020B0604020202020204" pitchFamily="34" charset="0"/>
              <a:buChar char="•"/>
            </a:pPr>
            <a:r>
              <a:rPr lang="en-US" dirty="0"/>
              <a:t>SFA’s food service webpages; and</a:t>
            </a:r>
          </a:p>
          <a:p>
            <a:pPr marL="171450" indent="-171450">
              <a:buFont typeface="Arial" panose="020B0604020202020204" pitchFamily="34" charset="0"/>
              <a:buChar char="•"/>
            </a:pPr>
            <a:r>
              <a:rPr lang="en-US" dirty="0"/>
              <a:t>RFPs related to the program.</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SFAs are not required to include the USDA nondiscrimination</a:t>
            </a:r>
            <a:r>
              <a:rPr lang="en-US" baseline="0" dirty="0"/>
              <a:t> statement on child nutrition menus or documents to other State agencies.</a:t>
            </a:r>
            <a:endParaRPr lang="en-US" dirty="0"/>
          </a:p>
          <a:p>
            <a:endParaRPr lang="en-US" dirty="0"/>
          </a:p>
        </p:txBody>
      </p:sp>
      <p:sp>
        <p:nvSpPr>
          <p:cNvPr id="4" name="Slide Number Placeholder 3"/>
          <p:cNvSpPr>
            <a:spLocks noGrp="1"/>
          </p:cNvSpPr>
          <p:nvPr>
            <p:ph type="sldNum" sz="quarter" idx="10"/>
          </p:nvPr>
        </p:nvSpPr>
        <p:spPr/>
        <p:txBody>
          <a:bodyPr/>
          <a:lstStyle/>
          <a:p>
            <a:fld id="{7ED2F24C-C951-45B7-A6FB-B6FD60563BE4}" type="slidenum">
              <a:rPr lang="en-US" smtClean="0"/>
              <a:t>40</a:t>
            </a:fld>
            <a:endParaRPr lang="en-US" dirty="0"/>
          </a:p>
        </p:txBody>
      </p:sp>
    </p:spTree>
    <p:extLst>
      <p:ext uri="{BB962C8B-B14F-4D97-AF65-F5344CB8AC3E}">
        <p14:creationId xmlns:p14="http://schemas.microsoft.com/office/powerpoint/2010/main" val="28652628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current USDA non-discrimination statement.  Again, this full</a:t>
            </a:r>
            <a:r>
              <a:rPr lang="en-US" baseline="0" dirty="0"/>
              <a:t> statement must be used on all program materials. </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SFAs should check USDA and/or the Child Nutrition</a:t>
            </a:r>
            <a:r>
              <a:rPr lang="en-US" baseline="0" dirty="0"/>
              <a:t> </a:t>
            </a:r>
            <a:r>
              <a:rPr lang="en-US" dirty="0"/>
              <a:t>Knowledge Center for updates to the non-discrimination statement</a:t>
            </a:r>
            <a:r>
              <a:rPr lang="en-US" baseline="0" dirty="0"/>
              <a:t> throughout the school year.</a:t>
            </a:r>
            <a:endParaRPr lang="en-US" dirty="0"/>
          </a:p>
          <a:p>
            <a:endParaRPr lang="en-US" dirty="0"/>
          </a:p>
        </p:txBody>
      </p:sp>
      <p:sp>
        <p:nvSpPr>
          <p:cNvPr id="4" name="Slide Number Placeholder 3"/>
          <p:cNvSpPr>
            <a:spLocks noGrp="1"/>
          </p:cNvSpPr>
          <p:nvPr>
            <p:ph type="sldNum" sz="quarter" idx="10"/>
          </p:nvPr>
        </p:nvSpPr>
        <p:spPr/>
        <p:txBody>
          <a:bodyPr/>
          <a:lstStyle/>
          <a:p>
            <a:fld id="{7ED2F24C-C951-45B7-A6FB-B6FD60563BE4}" type="slidenum">
              <a:rPr lang="en-US" smtClean="0"/>
              <a:t>41</a:t>
            </a:fld>
            <a:endParaRPr lang="en-US" dirty="0"/>
          </a:p>
        </p:txBody>
      </p:sp>
    </p:spTree>
    <p:extLst>
      <p:ext uri="{BB962C8B-B14F-4D97-AF65-F5344CB8AC3E}">
        <p14:creationId xmlns:p14="http://schemas.microsoft.com/office/powerpoint/2010/main" val="27632706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SFAs with more than one cottage/house must perform a minimum of </a:t>
            </a:r>
            <a:r>
              <a:rPr lang="en-US" b="1" dirty="0"/>
              <a:t>one onsite review per</a:t>
            </a:r>
            <a:r>
              <a:rPr lang="en-US" b="1" baseline="0" dirty="0"/>
              <a:t> </a:t>
            </a:r>
            <a:r>
              <a:rPr lang="en-US" b="1" dirty="0"/>
              <a:t>building prior to February 1 of each school year </a:t>
            </a:r>
            <a:r>
              <a:rPr lang="en-US" dirty="0"/>
              <a:t>to evaluate the school's procedures for counting and claiming meals for reimbursement. </a:t>
            </a:r>
            <a:br>
              <a:rPr lang="en-US" dirty="0"/>
            </a:br>
            <a:endParaRPr lang="en-US" dirty="0"/>
          </a:p>
          <a:p>
            <a:pPr algn="l"/>
            <a:r>
              <a:rPr lang="en-US" dirty="0"/>
              <a:t>Regulations also require that if there is a problem, for</a:t>
            </a:r>
            <a:r>
              <a:rPr lang="en-US" baseline="0" dirty="0"/>
              <a:t> </a:t>
            </a:r>
            <a:r>
              <a:rPr lang="en-US" dirty="0"/>
              <a:t>example, with the accuracy of the data, the source of the counts, incomplete meals, etc., the SFA</a:t>
            </a:r>
          </a:p>
          <a:p>
            <a:pPr algn="l"/>
            <a:r>
              <a:rPr lang="en-US" dirty="0"/>
              <a:t>must ensure the school implements corrective action. </a:t>
            </a:r>
            <a:br>
              <a:rPr lang="en-US" dirty="0"/>
            </a:br>
            <a:endParaRPr lang="en-US" dirty="0"/>
          </a:p>
          <a:p>
            <a:pPr algn="l"/>
            <a:r>
              <a:rPr lang="en-US" dirty="0"/>
              <a:t>A second review of the site must be conducted</a:t>
            </a:r>
            <a:r>
              <a:rPr lang="en-US" baseline="0" dirty="0"/>
              <a:t> </a:t>
            </a:r>
            <a:r>
              <a:rPr lang="en-US" dirty="0"/>
              <a:t>within 45 days to determine that the corrective action taken resolved the problems.</a:t>
            </a:r>
          </a:p>
          <a:p>
            <a:pPr algn="l"/>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SED recommends using the monitoring forms that are available on the Child Nutrition Knowledge Center website in the Forms tab under Annual Self Review.</a:t>
            </a:r>
          </a:p>
          <a:p>
            <a:endParaRPr lang="en-US" dirty="0"/>
          </a:p>
          <a:p>
            <a:pPr fontAlgn="base"/>
            <a:r>
              <a:rPr lang="en-US" sz="1200" b="1" kern="1200" dirty="0">
                <a:solidFill>
                  <a:schemeClr val="tx1"/>
                </a:solidFill>
                <a:effectLst/>
                <a:latin typeface="+mn-lt"/>
                <a:ea typeface="+mn-ea"/>
                <a:cs typeface="+mn-cs"/>
              </a:rPr>
              <a:t>SFAs must review breakfast at 50% of all sites within a two year period however, we recommend that SFAs conduct the on-site review for both breakfast and lunch at every building.</a:t>
            </a:r>
          </a:p>
          <a:p>
            <a:pPr fontAlgn="base"/>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D2F24C-C951-45B7-A6FB-B6FD60563BE4}" type="slidenum">
              <a:rPr lang="en-US" smtClean="0"/>
              <a:t>42</a:t>
            </a:fld>
            <a:endParaRPr lang="en-US" dirty="0"/>
          </a:p>
        </p:txBody>
      </p:sp>
    </p:spTree>
    <p:extLst>
      <p:ext uri="{BB962C8B-B14F-4D97-AF65-F5344CB8AC3E}">
        <p14:creationId xmlns:p14="http://schemas.microsoft.com/office/powerpoint/2010/main" val="420498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Healthy, Hunger-Free Kids Act of 2010 strengthened local school wellness policy requirements by adding provisions regarding content, public input, implementation, evaluation and transparency.  The Local School Wellness Policy is evaluated during an administrative review. SED will ask for this documentation in the off-site assessment tool. </a:t>
            </a:r>
          </a:p>
          <a:p>
            <a:endParaRPr lang="en-US" dirty="0"/>
          </a:p>
          <a:p>
            <a:r>
              <a:rPr lang="en-US" dirty="0"/>
              <a:t>To be in compliance, SFA’s must maintain:</a:t>
            </a:r>
          </a:p>
          <a:p>
            <a:pPr marL="171450" indent="-171450">
              <a:buFont typeface="Arial" panose="020B0604020202020204" pitchFamily="34" charset="0"/>
              <a:buChar char="•"/>
            </a:pPr>
            <a:r>
              <a:rPr lang="en-US" dirty="0"/>
              <a:t>A copy of the Local Wellness Policy;</a:t>
            </a:r>
          </a:p>
          <a:p>
            <a:pPr marL="171450" indent="-171450">
              <a:buFont typeface="Arial" panose="020B0604020202020204" pitchFamily="34" charset="0"/>
              <a:buChar char="•"/>
            </a:pPr>
            <a:r>
              <a:rPr lang="en-US" dirty="0"/>
              <a:t>Documentation of the policy made public;</a:t>
            </a:r>
          </a:p>
          <a:p>
            <a:pPr marL="171450" indent="-171450">
              <a:buFont typeface="Arial" panose="020B0604020202020204" pitchFamily="34" charset="0"/>
              <a:buChar char="•"/>
            </a:pPr>
            <a:r>
              <a:rPr lang="en-US" dirty="0"/>
              <a:t>Documentation of review and update; and</a:t>
            </a:r>
          </a:p>
          <a:p>
            <a:pPr marL="171450" indent="-171450">
              <a:buFont typeface="Arial" panose="020B0604020202020204" pitchFamily="34" charset="0"/>
              <a:buChar char="•"/>
            </a:pPr>
            <a:r>
              <a:rPr lang="en-US" dirty="0"/>
              <a:t>A copy of the most recent assessment.</a:t>
            </a:r>
          </a:p>
          <a:p>
            <a:endParaRPr lang="en-US" dirty="0"/>
          </a:p>
          <a:p>
            <a:r>
              <a:rPr lang="en-US" dirty="0"/>
              <a:t>Each SFA should have a Local School Wellness Policy committee which should periodically assess your SFAs compliance with the policy to determine if you are making progress toward attaining goals or if changes or additions are necessary. This assessment should be made public as well.  SFAs should make</a:t>
            </a:r>
            <a:r>
              <a:rPr lang="en-US" baseline="0" dirty="0"/>
              <a:t> sure potential stakeholders are made aware of their ability to participate in the review, update and implementation of the local school wellness policy.</a:t>
            </a:r>
            <a:endParaRPr lang="en-US" dirty="0"/>
          </a:p>
          <a:p>
            <a:endParaRPr lang="en-US" dirty="0"/>
          </a:p>
          <a:p>
            <a:r>
              <a:rPr lang="en-US" dirty="0"/>
              <a:t>Wellness policies are required to</a:t>
            </a:r>
            <a:r>
              <a:rPr lang="en-US" baseline="0" dirty="0"/>
              <a:t> include information on various topics such as:</a:t>
            </a:r>
            <a:endParaRPr lang="en-US" dirty="0"/>
          </a:p>
          <a:p>
            <a:pPr marL="171450" indent="-171450">
              <a:buFont typeface="Arial" panose="020B0604020202020204" pitchFamily="34" charset="0"/>
              <a:buChar char="•"/>
            </a:pPr>
            <a:r>
              <a:rPr lang="en-US" dirty="0"/>
              <a:t>Goals for nutrition education, physical activity, nutrition promotion and other school-based activities to promote student wellness;</a:t>
            </a:r>
          </a:p>
          <a:p>
            <a:pPr marL="171450" indent="-171450">
              <a:buFont typeface="Arial" panose="020B0604020202020204" pitchFamily="34" charset="0"/>
              <a:buChar char="•"/>
            </a:pPr>
            <a:r>
              <a:rPr lang="en-US" dirty="0"/>
              <a:t>Nutrition guidelines for all foods available on the school campus;</a:t>
            </a:r>
          </a:p>
          <a:p>
            <a:pPr marL="171450" indent="-171450">
              <a:buFont typeface="Arial" panose="020B0604020202020204" pitchFamily="34" charset="0"/>
              <a:buChar char="•"/>
            </a:pPr>
            <a:r>
              <a:rPr lang="en-US" dirty="0"/>
              <a:t>A plan for measuring implementation;</a:t>
            </a:r>
            <a:r>
              <a:rPr lang="en-US" baseline="0" dirty="0"/>
              <a:t> and</a:t>
            </a:r>
            <a:endParaRPr lang="en-US" dirty="0"/>
          </a:p>
          <a:p>
            <a:pPr marL="171450" indent="-171450">
              <a:buFont typeface="Arial" panose="020B0604020202020204" pitchFamily="34" charset="0"/>
              <a:buChar char="•"/>
            </a:pPr>
            <a:r>
              <a:rPr lang="en-US" dirty="0"/>
              <a:t>Designation of one or more officials in charge of school compliance oversight .</a:t>
            </a:r>
          </a:p>
        </p:txBody>
      </p:sp>
      <p:sp>
        <p:nvSpPr>
          <p:cNvPr id="4" name="Slide Number Placeholder 3"/>
          <p:cNvSpPr>
            <a:spLocks noGrp="1"/>
          </p:cNvSpPr>
          <p:nvPr>
            <p:ph type="sldNum" sz="quarter" idx="10"/>
          </p:nvPr>
        </p:nvSpPr>
        <p:spPr/>
        <p:txBody>
          <a:bodyPr/>
          <a:lstStyle/>
          <a:p>
            <a:fld id="{7ED2F24C-C951-45B7-A6FB-B6FD60563BE4}" type="slidenum">
              <a:rPr lang="en-US" smtClean="0"/>
              <a:t>43</a:t>
            </a:fld>
            <a:endParaRPr lang="en-US" dirty="0"/>
          </a:p>
        </p:txBody>
      </p:sp>
    </p:spTree>
    <p:extLst>
      <p:ext uri="{BB962C8B-B14F-4D97-AF65-F5344CB8AC3E}">
        <p14:creationId xmlns:p14="http://schemas.microsoft.com/office/powerpoint/2010/main" val="16442361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facility or school is charging for meals, a policy must be created to ensure students with unpaid school meal fees are not shamed or treated differently.</a:t>
            </a:r>
          </a:p>
          <a:p>
            <a:endParaRPr lang="en-US" dirty="0"/>
          </a:p>
          <a:p>
            <a:r>
              <a:rPr lang="en-US" dirty="0"/>
              <a:t>School Food Authorities that charge for meals must develop a plan to ensure that a student whose parent or guardian has unpaid school meal fees is not shamed or treated differently than a student whose parent or guardian does not have unpaid school meal fees. </a:t>
            </a:r>
          </a:p>
          <a:p>
            <a:endParaRPr lang="en-US" dirty="0"/>
          </a:p>
          <a:p>
            <a:r>
              <a:rPr lang="en-US" dirty="0"/>
              <a:t>Again, this applies to all SFA that participate in National School Lunch Program and School Breakfast Program except schools offering meals at no charge such as schools participating in the Community Eligibility Provision, Provision 2, or zero pricing schools.</a:t>
            </a:r>
          </a:p>
          <a:p>
            <a:endParaRPr lang="en-US" dirty="0"/>
          </a:p>
          <a:p>
            <a:r>
              <a:rPr lang="en-US" dirty="0"/>
              <a:t>One of the biggest changes that we have seen SFAs have had to make, is that they can no longer limit reimbursable meal offerings to children with unpaid school meal fees. </a:t>
            </a:r>
          </a:p>
          <a:p>
            <a:r>
              <a:rPr lang="en-US" dirty="0"/>
              <a:t> </a:t>
            </a:r>
          </a:p>
          <a:p>
            <a:r>
              <a:rPr lang="en-US" dirty="0"/>
              <a:t>The plan must address certain specific areas, and which we will outline in the next slides. A template policy has been developed for schools to use to ensure all required areas are addressed.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plan was due to SED by July 1, 2018. Schools and facilities that are required to submit a plan but have not done so will be placed on reimbursement hold until a plan is received.  </a:t>
            </a:r>
          </a:p>
          <a:p>
            <a:r>
              <a:rPr lang="en-US" dirty="0"/>
              <a:t>Plans can be emailed to the CN mailbox cn@nysed.gov.</a:t>
            </a:r>
          </a:p>
          <a:p>
            <a:endParaRPr lang="en-US" dirty="0"/>
          </a:p>
          <a:p>
            <a:r>
              <a:rPr lang="en-US" dirty="0"/>
              <a:t>SED will evaluate submitted plans to ensure they include the required elements. SED will notify SFAs in an email of any changes or additions that need to be made to the plan.  Once the SFA has been notified, it can make any adjustment(s) to the policy as necessary. </a:t>
            </a:r>
          </a:p>
          <a:p>
            <a:endParaRPr lang="en-US" dirty="0"/>
          </a:p>
          <a:p>
            <a:r>
              <a:rPr lang="en-US" dirty="0"/>
              <a:t>The school district or facility must then adopt the policy and post the plan on its website.</a:t>
            </a:r>
          </a:p>
          <a:p>
            <a:endParaRPr lang="en-US" dirty="0"/>
          </a:p>
        </p:txBody>
      </p:sp>
      <p:sp>
        <p:nvSpPr>
          <p:cNvPr id="4" name="Slide Number Placeholder 3"/>
          <p:cNvSpPr>
            <a:spLocks noGrp="1"/>
          </p:cNvSpPr>
          <p:nvPr>
            <p:ph type="sldNum" sz="quarter" idx="10"/>
          </p:nvPr>
        </p:nvSpPr>
        <p:spPr/>
        <p:txBody>
          <a:bodyPr/>
          <a:lstStyle/>
          <a:p>
            <a:fld id="{7ED2F24C-C951-45B7-A6FB-B6FD60563BE4}" type="slidenum">
              <a:rPr lang="en-US" smtClean="0"/>
              <a:t>44</a:t>
            </a:fld>
            <a:endParaRPr lang="en-US" dirty="0"/>
          </a:p>
        </p:txBody>
      </p:sp>
    </p:spTree>
    <p:extLst>
      <p:ext uri="{BB962C8B-B14F-4D97-AF65-F5344CB8AC3E}">
        <p14:creationId xmlns:p14="http://schemas.microsoft.com/office/powerpoint/2010/main" val="15587711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USDA has established minimum professional standards requirements for school nutrition professionals who manage and operate the National School Lunch and School Breakfast Programs.</a:t>
            </a:r>
          </a:p>
          <a:p>
            <a:endParaRPr lang="en-US" dirty="0"/>
          </a:p>
          <a:p>
            <a:r>
              <a:rPr lang="en-US" dirty="0"/>
              <a:t>The standards, another key provision of the Healthy, Hunger-Free Kids Act of 2010 (HHFKA), aims to institute minimum education standards for new State and local school nutrition directors as well as annual training standards for all school nutrition professionals. These new standards will ensure school nutrition personnel have the knowledge, training and tools they need to plan, prepare, and purchase healthy products to create nutritious, safe, and enjoyable school meals. </a:t>
            </a:r>
          </a:p>
          <a:p>
            <a:endParaRPr lang="en-US" dirty="0"/>
          </a:p>
          <a:p>
            <a:r>
              <a:rPr lang="en-US" dirty="0"/>
              <a:t>Professional Standards for State and Local Nutrition Program Personnel Final Rule became effective July 1, 2015. The Final Rule requires all school food service personnel to complete annual continuing education/training requirements. The number of required training hours varies depending on the position and hours of the school food personnel. </a:t>
            </a:r>
          </a:p>
          <a:p>
            <a:endParaRPr lang="en-US" dirty="0"/>
          </a:p>
          <a:p>
            <a:r>
              <a:rPr lang="en-US" dirty="0"/>
              <a:t>As an SFA you are required to track the number of training hours you earn each year and maintain documentation of the trainings that you have attended. Our office has developed a simple excel document that you may use to do this.  SFAs may use this excel document to track staff training hours and may add columns and other necessary information specific to your SFA. Our tool may be found within the Professional Standards training memo located on the Child Nutrition Knowledge Center.  You may also use the USDA’s version or your own tracking tool.</a:t>
            </a:r>
          </a:p>
          <a:p>
            <a:endParaRPr lang="en-US" dirty="0"/>
          </a:p>
        </p:txBody>
      </p:sp>
      <p:sp>
        <p:nvSpPr>
          <p:cNvPr id="4" name="Slide Number Placeholder 3"/>
          <p:cNvSpPr>
            <a:spLocks noGrp="1"/>
          </p:cNvSpPr>
          <p:nvPr>
            <p:ph type="sldNum" sz="quarter" idx="10"/>
          </p:nvPr>
        </p:nvSpPr>
        <p:spPr/>
        <p:txBody>
          <a:bodyPr/>
          <a:lstStyle/>
          <a:p>
            <a:fld id="{7ED2F24C-C951-45B7-A6FB-B6FD60563BE4}" type="slidenum">
              <a:rPr lang="en-US" smtClean="0"/>
              <a:t>45</a:t>
            </a:fld>
            <a:endParaRPr lang="en-US" dirty="0"/>
          </a:p>
        </p:txBody>
      </p:sp>
    </p:spTree>
    <p:extLst>
      <p:ext uri="{BB962C8B-B14F-4D97-AF65-F5344CB8AC3E}">
        <p14:creationId xmlns:p14="http://schemas.microsoft.com/office/powerpoint/2010/main" val="8979102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Managers are those individuals directly responsible for the management of the day-to-day operations of school food service for a particular school or schools.  Effective during the 2018-2019 school year and going forward managers are required to behold</a:t>
            </a:r>
            <a:r>
              <a:rPr lang="en-US" baseline="0" dirty="0"/>
              <a:t> at least 10 hours of continuing education/training. </a:t>
            </a:r>
            <a:endParaRPr lang="en-US" dirty="0"/>
          </a:p>
          <a:p>
            <a:endParaRPr lang="en-US" dirty="0"/>
          </a:p>
          <a:p>
            <a:r>
              <a:rPr lang="en-US" dirty="0"/>
              <a:t>School nutrition program staff includes</a:t>
            </a:r>
            <a:r>
              <a:rPr lang="en-US" baseline="0" dirty="0"/>
              <a:t> all </a:t>
            </a:r>
            <a:r>
              <a:rPr lang="en-US" dirty="0"/>
              <a:t>staff without managerial responsibilities who are involved in the day-to-day operations of the school food service for a participating school or schools. These staff members are</a:t>
            </a:r>
            <a:r>
              <a:rPr lang="en-US" baseline="0" dirty="0"/>
              <a:t> classified as either full time (work &gt;20 hours/week) or part time (those who work &lt;20 hours/week). Those who work more than 20 hours per week are required to receive 6 hours of training per year while those who work less than 20 hours per week are only required to receive 4 hours of training. </a:t>
            </a:r>
          </a:p>
          <a:p>
            <a:r>
              <a:rPr lang="en-US" dirty="0"/>
              <a:t>Note: If a staff member is hired January 1 or later, they must only complete half of the above required training hours.</a:t>
            </a:r>
          </a:p>
          <a:p>
            <a:endParaRPr lang="en-US" dirty="0"/>
          </a:p>
          <a:p>
            <a:r>
              <a:rPr lang="en-US" dirty="0"/>
              <a:t>Required training for volunteers was not established in the Final Rule but allows for State Agencies to extend the trainings to these employees.  SED is requiring that at a minimum, volunteers participate in the required Civil Rights training that is available on the Child Nutrition Knowledge Center.  However, SED encourages all employees, including volunteers to participate in job-specific training.</a:t>
            </a:r>
          </a:p>
          <a:p>
            <a:endParaRPr lang="en-US" dirty="0"/>
          </a:p>
          <a:p>
            <a:r>
              <a:rPr lang="en-US" dirty="0"/>
              <a:t>If the SFA contracts with a FSMC, the SFA directors must ensure that the FSMC employees providing services for the school meal programs have the required annual training. </a:t>
            </a:r>
          </a:p>
          <a:p>
            <a:endParaRPr lang="en-US" dirty="0"/>
          </a:p>
          <a:p>
            <a:endParaRPr lang="en-US" dirty="0"/>
          </a:p>
        </p:txBody>
      </p:sp>
      <p:sp>
        <p:nvSpPr>
          <p:cNvPr id="4" name="Slide Number Placeholder 3"/>
          <p:cNvSpPr>
            <a:spLocks noGrp="1"/>
          </p:cNvSpPr>
          <p:nvPr>
            <p:ph type="sldNum" sz="quarter" idx="10"/>
          </p:nvPr>
        </p:nvSpPr>
        <p:spPr/>
        <p:txBody>
          <a:bodyPr/>
          <a:lstStyle/>
          <a:p>
            <a:fld id="{7ED2F24C-C951-45B7-A6FB-B6FD60563BE4}" type="slidenum">
              <a:rPr lang="en-US" smtClean="0"/>
              <a:t>46</a:t>
            </a:fld>
            <a:endParaRPr lang="en-US" dirty="0"/>
          </a:p>
        </p:txBody>
      </p:sp>
    </p:spTree>
    <p:extLst>
      <p:ext uri="{BB962C8B-B14F-4D97-AF65-F5344CB8AC3E}">
        <p14:creationId xmlns:p14="http://schemas.microsoft.com/office/powerpoint/2010/main" val="35510452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Minimum hiring standards are only for Food Service Directors hired after 7/1/2015. </a:t>
            </a:r>
          </a:p>
          <a:p>
            <a:endParaRPr lang="en-US" dirty="0"/>
          </a:p>
          <a:p>
            <a:endParaRPr lang="en-US" dirty="0"/>
          </a:p>
          <a:p>
            <a:r>
              <a:rPr lang="en-US" dirty="0"/>
              <a:t>SED also has the discretion to approve the employment of a candidate that meets the minimum education requirements but has less than 3 years experience in buildings with less than 500 students on a case by case basis.</a:t>
            </a:r>
          </a:p>
          <a:p>
            <a:endParaRPr lang="en-US" dirty="0"/>
          </a:p>
          <a:p>
            <a:endParaRPr lang="en-US" dirty="0"/>
          </a:p>
        </p:txBody>
      </p:sp>
      <p:sp>
        <p:nvSpPr>
          <p:cNvPr id="4" name="Slide Number Placeholder 3"/>
          <p:cNvSpPr>
            <a:spLocks noGrp="1"/>
          </p:cNvSpPr>
          <p:nvPr>
            <p:ph type="sldNum" sz="quarter" idx="10"/>
          </p:nvPr>
        </p:nvSpPr>
        <p:spPr/>
        <p:txBody>
          <a:bodyPr/>
          <a:lstStyle/>
          <a:p>
            <a:fld id="{7ED2F24C-C951-45B7-A6FB-B6FD60563BE4}" type="slidenum">
              <a:rPr lang="en-US" smtClean="0"/>
              <a:t>47</a:t>
            </a:fld>
            <a:endParaRPr lang="en-US" dirty="0"/>
          </a:p>
        </p:txBody>
      </p:sp>
    </p:spTree>
    <p:extLst>
      <p:ext uri="{BB962C8B-B14F-4D97-AF65-F5344CB8AC3E}">
        <p14:creationId xmlns:p14="http://schemas.microsoft.com/office/powerpoint/2010/main" val="16681163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Water must be made available</a:t>
            </a:r>
            <a:r>
              <a:rPr lang="en-US" baseline="0" dirty="0"/>
              <a:t> free of charge to all individuals who participate in the Child Nutrition program. Free water can be provided in a variety of ways including pitchers and cups on tables, a water fountain, or a faucet that allows students to fill their own bottles or cups with drinking water. Please note that the SFA is not required to serve bottled water. Potable tap water is adequate to fulfill this requirement. </a:t>
            </a:r>
          </a:p>
          <a:p>
            <a:endParaRPr lang="en-US" baseline="0" dirty="0"/>
          </a:p>
          <a:p>
            <a:r>
              <a:rPr lang="en-US" baseline="0" dirty="0"/>
              <a:t>Children must have access to water during the lunch and breakfast meal services. If a school is serving breakfast in an alternate location, such as in classrooms, free potable water is not required, although it is strongly encouraged. Water availability is also recommended for snack.</a:t>
            </a:r>
          </a:p>
          <a:p>
            <a:endParaRPr lang="en-US" dirty="0"/>
          </a:p>
          <a:p>
            <a:r>
              <a:rPr lang="en-US" dirty="0"/>
              <a:t>It is important to remember that free potable water is not in competition with milk and is not considered a beverage choice, because no beverage can compete with milk.  Water availability is in addition to milk.</a:t>
            </a:r>
          </a:p>
        </p:txBody>
      </p:sp>
      <p:sp>
        <p:nvSpPr>
          <p:cNvPr id="4" name="Slide Number Placeholder 3"/>
          <p:cNvSpPr>
            <a:spLocks noGrp="1"/>
          </p:cNvSpPr>
          <p:nvPr>
            <p:ph type="sldNum" sz="quarter" idx="10"/>
          </p:nvPr>
        </p:nvSpPr>
        <p:spPr/>
        <p:txBody>
          <a:bodyPr/>
          <a:lstStyle/>
          <a:p>
            <a:fld id="{7ED2F24C-C951-45B7-A6FB-B6FD60563BE4}" type="slidenum">
              <a:rPr lang="en-US" smtClean="0"/>
              <a:t>48</a:t>
            </a:fld>
            <a:endParaRPr lang="en-US" dirty="0"/>
          </a:p>
        </p:txBody>
      </p:sp>
    </p:spTree>
    <p:extLst>
      <p:ext uri="{BB962C8B-B14F-4D97-AF65-F5344CB8AC3E}">
        <p14:creationId xmlns:p14="http://schemas.microsoft.com/office/powerpoint/2010/main" val="12672746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admin review, SED will assess if proper food safety practices are followed at each RA selected for review.</a:t>
            </a:r>
          </a:p>
          <a:p>
            <a:endParaRPr lang="en-US" dirty="0"/>
          </a:p>
          <a:p>
            <a:r>
              <a:rPr lang="en-US" dirty="0"/>
              <a:t>Food safety compliance is assessed in the following areas: </a:t>
            </a:r>
          </a:p>
          <a:p>
            <a:endParaRPr lang="en-US" dirty="0"/>
          </a:p>
          <a:p>
            <a:pPr marL="171450" indent="-171450">
              <a:buFont typeface="Arial" panose="020B0604020202020204" pitchFamily="34" charset="0"/>
              <a:buChar char="•"/>
            </a:pPr>
            <a:r>
              <a:rPr lang="en-US" dirty="0"/>
              <a:t>Each site must have a written food safety plan for food preparation, service and storage facilities based on HACCP.  The food safety plan should be a working document that has been modified to your site’s specific operations and reviewed by kitchen staff periodically or when changes to your operation occur.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Documentation requesting two annual food safety inspections from the health department, with the most recent inspection posted in a publicly visible location.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Proper recordkeeping,</a:t>
            </a:r>
            <a:r>
              <a:rPr lang="en-US" baseline="0" dirty="0"/>
              <a:t> proper food storage</a:t>
            </a:r>
            <a:r>
              <a:rPr lang="en-US" dirty="0"/>
              <a:t> and</a:t>
            </a:r>
            <a:r>
              <a:rPr lang="en-US" baseline="0" dirty="0"/>
              <a:t> </a:t>
            </a:r>
            <a:r>
              <a:rPr lang="en-US" dirty="0"/>
              <a:t>Temperature logs (include food, refrigerator and freezer temperature logs)</a:t>
            </a:r>
          </a:p>
          <a:p>
            <a:endParaRPr lang="en-US" dirty="0"/>
          </a:p>
        </p:txBody>
      </p:sp>
      <p:sp>
        <p:nvSpPr>
          <p:cNvPr id="4" name="Slide Number Placeholder 3"/>
          <p:cNvSpPr>
            <a:spLocks noGrp="1"/>
          </p:cNvSpPr>
          <p:nvPr>
            <p:ph type="sldNum" sz="quarter" idx="10"/>
          </p:nvPr>
        </p:nvSpPr>
        <p:spPr/>
        <p:txBody>
          <a:bodyPr/>
          <a:lstStyle/>
          <a:p>
            <a:fld id="{7ED2F24C-C951-45B7-A6FB-B6FD60563BE4}" type="slidenum">
              <a:rPr lang="en-US" smtClean="0"/>
              <a:t>49</a:t>
            </a:fld>
            <a:endParaRPr lang="en-US" dirty="0"/>
          </a:p>
        </p:txBody>
      </p:sp>
    </p:spTree>
    <p:extLst>
      <p:ext uri="{BB962C8B-B14F-4D97-AF65-F5344CB8AC3E}">
        <p14:creationId xmlns:p14="http://schemas.microsoft.com/office/powerpoint/2010/main" val="3966371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RCCIs and jails</a:t>
            </a:r>
            <a:r>
              <a:rPr lang="en-US" baseline="0" dirty="0"/>
              <a:t> are not required to complete verification for the residents. </a:t>
            </a:r>
          </a:p>
          <a:p>
            <a:endParaRPr lang="en-US" dirty="0"/>
          </a:p>
          <a:p>
            <a:r>
              <a:rPr lang="en-US" baseline="0" dirty="0"/>
              <a:t>However, income verification is required for day students.  SFAs are expected to review the verification booklet and applicable webinars for further instruction. </a:t>
            </a:r>
          </a:p>
          <a:p>
            <a:endParaRPr lang="en-US" dirty="0"/>
          </a:p>
          <a:p>
            <a:r>
              <a:rPr lang="en-US" baseline="0" dirty="0"/>
              <a:t>Regardless if income verification was conducted, the Verification Collection Report (attachment G) is required to be completed annually by November 15th.  This report must be submitted to SED by December 15</a:t>
            </a:r>
            <a:r>
              <a:rPr lang="en-US" baseline="30000" dirty="0"/>
              <a:t>th</a:t>
            </a:r>
            <a:r>
              <a:rPr lang="en-US" baseline="0" dirty="0"/>
              <a:t>. </a:t>
            </a:r>
            <a:endParaRPr lang="en-US" dirty="0"/>
          </a:p>
        </p:txBody>
      </p:sp>
      <p:sp>
        <p:nvSpPr>
          <p:cNvPr id="4" name="Slide Number Placeholder 3"/>
          <p:cNvSpPr>
            <a:spLocks noGrp="1"/>
          </p:cNvSpPr>
          <p:nvPr>
            <p:ph type="sldNum" sz="quarter" idx="10"/>
          </p:nvPr>
        </p:nvSpPr>
        <p:spPr/>
        <p:txBody>
          <a:bodyPr/>
          <a:lstStyle/>
          <a:p>
            <a:fld id="{7ED2F24C-C951-45B7-A6FB-B6FD60563BE4}" type="slidenum">
              <a:rPr lang="en-US" smtClean="0"/>
              <a:t>5</a:t>
            </a:fld>
            <a:endParaRPr lang="en-US" dirty="0"/>
          </a:p>
        </p:txBody>
      </p:sp>
    </p:spTree>
    <p:extLst>
      <p:ext uri="{BB962C8B-B14F-4D97-AF65-F5344CB8AC3E}">
        <p14:creationId xmlns:p14="http://schemas.microsoft.com/office/powerpoint/2010/main" val="27677366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SFA’s must maintain accurate records of all Child Nutrition Program operations and documentation supporting program operations and participation pursuant to the Single Permanent Agreement and CNP laws, regulation and policy. These records must be maintained for a period of 3 years plus the current school year and must be readily retrievable or immediately available upon request whether such request is due to an announced or unannounced review.  </a:t>
            </a:r>
          </a:p>
          <a:p>
            <a:endParaRPr lang="en-US" dirty="0"/>
          </a:p>
          <a:p>
            <a:r>
              <a:rPr lang="en-US" dirty="0"/>
              <a:t>Submitting late reports may jeopardize funding.</a:t>
            </a:r>
          </a:p>
        </p:txBody>
      </p:sp>
      <p:sp>
        <p:nvSpPr>
          <p:cNvPr id="4" name="Slide Number Placeholder 3"/>
          <p:cNvSpPr>
            <a:spLocks noGrp="1"/>
          </p:cNvSpPr>
          <p:nvPr>
            <p:ph type="sldNum" sz="quarter" idx="10"/>
          </p:nvPr>
        </p:nvSpPr>
        <p:spPr/>
        <p:txBody>
          <a:bodyPr/>
          <a:lstStyle/>
          <a:p>
            <a:fld id="{7ED2F24C-C951-45B7-A6FB-B6FD60563BE4}" type="slidenum">
              <a:rPr lang="en-US" smtClean="0"/>
              <a:t>50</a:t>
            </a:fld>
            <a:endParaRPr lang="en-US" dirty="0"/>
          </a:p>
        </p:txBody>
      </p:sp>
    </p:spTree>
    <p:extLst>
      <p:ext uri="{BB962C8B-B14F-4D97-AF65-F5344CB8AC3E}">
        <p14:creationId xmlns:p14="http://schemas.microsoft.com/office/powerpoint/2010/main" val="29491242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SFAs must</a:t>
            </a:r>
            <a:r>
              <a:rPr lang="en-US" baseline="0" dirty="0"/>
              <a:t> inform eligible households of the availability of breakfast offered under the School Breakfast Program throughout the school year and meals offered through the Summer Food Service Program before the end of the school year.</a:t>
            </a:r>
            <a:endParaRPr lang="en-US" dirty="0"/>
          </a:p>
        </p:txBody>
      </p:sp>
      <p:sp>
        <p:nvSpPr>
          <p:cNvPr id="4" name="Slide Number Placeholder 3"/>
          <p:cNvSpPr>
            <a:spLocks noGrp="1"/>
          </p:cNvSpPr>
          <p:nvPr>
            <p:ph type="sldNum" sz="quarter" idx="10"/>
          </p:nvPr>
        </p:nvSpPr>
        <p:spPr/>
        <p:txBody>
          <a:bodyPr/>
          <a:lstStyle/>
          <a:p>
            <a:fld id="{7ED2F24C-C951-45B7-A6FB-B6FD60563BE4}" type="slidenum">
              <a:rPr lang="en-US" smtClean="0"/>
              <a:t>51</a:t>
            </a:fld>
            <a:endParaRPr lang="en-US" dirty="0"/>
          </a:p>
        </p:txBody>
      </p:sp>
    </p:spTree>
    <p:extLst>
      <p:ext uri="{BB962C8B-B14F-4D97-AF65-F5344CB8AC3E}">
        <p14:creationId xmlns:p14="http://schemas.microsoft.com/office/powerpoint/2010/main" val="34649608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topic we will be covering</a:t>
            </a:r>
            <a:r>
              <a:rPr lang="en-US" baseline="0" dirty="0"/>
              <a:t> is Other Federal Programs, in particular, the Afterschool Snack Program.</a:t>
            </a:r>
            <a:endParaRPr lang="en-US" dirty="0"/>
          </a:p>
        </p:txBody>
      </p:sp>
      <p:sp>
        <p:nvSpPr>
          <p:cNvPr id="4" name="Slide Number Placeholder 3"/>
          <p:cNvSpPr>
            <a:spLocks noGrp="1"/>
          </p:cNvSpPr>
          <p:nvPr>
            <p:ph type="sldNum" sz="quarter" idx="10"/>
          </p:nvPr>
        </p:nvSpPr>
        <p:spPr/>
        <p:txBody>
          <a:bodyPr/>
          <a:lstStyle/>
          <a:p>
            <a:fld id="{7ED2F24C-C951-45B7-A6FB-B6FD60563BE4}" type="slidenum">
              <a:rPr lang="en-US" smtClean="0"/>
              <a:t>52</a:t>
            </a:fld>
            <a:endParaRPr lang="en-US" dirty="0"/>
          </a:p>
        </p:txBody>
      </p:sp>
    </p:spTree>
    <p:extLst>
      <p:ext uri="{BB962C8B-B14F-4D97-AF65-F5344CB8AC3E}">
        <p14:creationId xmlns:p14="http://schemas.microsoft.com/office/powerpoint/2010/main" val="6741555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Slide Image Placeholder 1"/>
          <p:cNvSpPr>
            <a:spLocks noGrp="1" noRot="1" noChangeAspect="1"/>
          </p:cNvSpPr>
          <p:nvPr>
            <p:ph type="sldImg"/>
          </p:nvPr>
        </p:nvSpPr>
        <p:spPr bwMode="auto">
          <a:noFill/>
          <a:ln>
            <a:solidFill>
              <a:srgbClr val="000000"/>
            </a:solidFill>
            <a:miter lim="800000"/>
            <a:headEnd/>
            <a:tailEnd/>
          </a:ln>
        </p:spPr>
      </p:sp>
      <p:sp>
        <p:nvSpPr>
          <p:cNvPr id="297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RCCIs</a:t>
            </a:r>
            <a:r>
              <a:rPr lang="en-US" baseline="0" dirty="0"/>
              <a:t> and Jails can participate in the Afterschool Snack Program and can claim a </a:t>
            </a:r>
            <a:r>
              <a:rPr lang="en-US" dirty="0"/>
              <a:t>reimbursement for one snack per</a:t>
            </a:r>
            <a:r>
              <a:rPr lang="en-US" baseline="0" dirty="0"/>
              <a:t> child per day up to 7 days.  SFAs that are already claiming snack through CACFP may continue to claim through that program or may choose to claim for the snack program under the National School Lunch Program.</a:t>
            </a:r>
          </a:p>
          <a:p>
            <a:pPr>
              <a:spcBef>
                <a:spcPct val="0"/>
              </a:spcBef>
            </a:pPr>
            <a:endParaRPr lang="en-US" baseline="0" dirty="0"/>
          </a:p>
          <a:p>
            <a:pPr>
              <a:spcBef>
                <a:spcPct val="0"/>
              </a:spcBef>
            </a:pPr>
            <a:r>
              <a:rPr lang="en-US" baseline="0" dirty="0"/>
              <a:t>To be in compliance, two self reviews must be conducted during the school year.  The first must be during the first four weeks of operation.  Snack daily production records are also required to be completed.  Snack menus, production records, daily attendance and or intake logs must be maintained for 3 years plus the current year. </a:t>
            </a:r>
          </a:p>
          <a:p>
            <a:pPr>
              <a:spcBef>
                <a:spcPct val="0"/>
              </a:spcBef>
            </a:pPr>
            <a:endParaRPr lang="en-US" baseline="0" dirty="0"/>
          </a:p>
          <a:p>
            <a:pPr>
              <a:spcBef>
                <a:spcPct val="0"/>
              </a:spcBef>
            </a:pPr>
            <a:r>
              <a:rPr lang="en-US" baseline="0" dirty="0"/>
              <a:t>SFA's must conduct edit checks to ensure they are not claiming more snacks than the number of students in attendance. If an SFA is below the 50% eligible for a snack needy area, they must have applications on file and a coded document at the point of service to track reimbursable snacks. </a:t>
            </a:r>
          </a:p>
          <a:p>
            <a:pPr>
              <a:spcBef>
                <a:spcPct val="0"/>
              </a:spcBef>
            </a:pPr>
            <a:endParaRPr lang="en-US" baseline="0" dirty="0"/>
          </a:p>
          <a:p>
            <a:pPr>
              <a:spcBef>
                <a:spcPct val="0"/>
              </a:spcBef>
            </a:pPr>
            <a:r>
              <a:rPr lang="en-US" baseline="0" dirty="0"/>
              <a:t> If a school is above 50%, therefore claiming free snacks to all students, a tic sheet is acceptable at the Point Of Service, however they should also have a daily attendance record to ensure that the meal counts are reasonable. </a:t>
            </a:r>
          </a:p>
          <a:p>
            <a:pPr>
              <a:spcBef>
                <a:spcPct val="0"/>
              </a:spcBef>
            </a:pPr>
            <a:endParaRPr lang="en-US" baseline="0" dirty="0"/>
          </a:p>
          <a:p>
            <a:pPr>
              <a:spcBef>
                <a:spcPct val="0"/>
              </a:spcBef>
            </a:pPr>
            <a:r>
              <a:rPr lang="en-US" baseline="0" dirty="0"/>
              <a:t>RCCIs that already have snack and dinner programs claimed under CACFP may continue to claim through that program or they may choose to claim for the snack program under the NSLP, however they cannot claim under both CACFP and NSLP.</a:t>
            </a:r>
          </a:p>
          <a:p>
            <a:pPr>
              <a:spcBef>
                <a:spcPct val="0"/>
              </a:spcBef>
            </a:pPr>
            <a:endParaRPr lang="en-US" baseline="0" dirty="0"/>
          </a:p>
          <a:p>
            <a:pPr>
              <a:spcBef>
                <a:spcPct val="0"/>
              </a:spcBef>
            </a:pPr>
            <a:r>
              <a:rPr lang="en-US" baseline="0" dirty="0"/>
              <a:t>RCCIs may claim snack on the weekends as well.</a:t>
            </a:r>
            <a:endParaRPr lang="en-US" dirty="0"/>
          </a:p>
          <a:p>
            <a:pPr>
              <a:spcBef>
                <a:spcPct val="0"/>
              </a:spcBef>
            </a:pPr>
            <a:endParaRPr lang="en-US" dirty="0"/>
          </a:p>
          <a:p>
            <a:pPr>
              <a:spcBef>
                <a:spcPct val="0"/>
              </a:spcBef>
            </a:pPr>
            <a:r>
              <a:rPr lang="en-US" dirty="0"/>
              <a:t>Please note,</a:t>
            </a:r>
            <a:r>
              <a:rPr lang="en-US" baseline="0" dirty="0"/>
              <a:t> the </a:t>
            </a:r>
            <a:r>
              <a:rPr lang="en-US" dirty="0"/>
              <a:t>And Justice For All poster must be displayed in all areas of service.</a:t>
            </a:r>
          </a:p>
        </p:txBody>
      </p:sp>
      <p:sp>
        <p:nvSpPr>
          <p:cNvPr id="297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8EC373-8ECD-4E65-9044-6C09DEC7CF4D}" type="slidenum">
              <a:rPr lang="en-US">
                <a:cs typeface="Arial" charset="0"/>
              </a:rPr>
              <a:pPr fontAlgn="base">
                <a:spcBef>
                  <a:spcPct val="0"/>
                </a:spcBef>
                <a:spcAft>
                  <a:spcPct val="0"/>
                </a:spcAft>
              </a:pPr>
              <a:t>53</a:t>
            </a:fld>
            <a:endParaRPr lang="en-US" dirty="0">
              <a:cs typeface="Arial" charset="0"/>
            </a:endParaRPr>
          </a:p>
        </p:txBody>
      </p:sp>
      <p:sp>
        <p:nvSpPr>
          <p:cNvPr id="297988"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830E369F-A56F-4D23-8AEB-8513C2EE78A7}" type="datetime7">
              <a:rPr lang="en-US">
                <a:cs typeface="Arial" charset="0"/>
              </a:rPr>
              <a:pPr fontAlgn="base">
                <a:spcBef>
                  <a:spcPct val="0"/>
                </a:spcBef>
                <a:spcAft>
                  <a:spcPct val="0"/>
                </a:spcAft>
              </a:pPr>
              <a:t>Sep-18</a:t>
            </a:fld>
            <a:endParaRPr lang="en-US" dirty="0">
              <a:cs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Slide Image Placeholder 1"/>
          <p:cNvSpPr>
            <a:spLocks noGrp="1" noRot="1" noChangeAspect="1"/>
          </p:cNvSpPr>
          <p:nvPr>
            <p:ph type="sldImg"/>
          </p:nvPr>
        </p:nvSpPr>
        <p:spPr bwMode="auto">
          <a:noFill/>
          <a:ln>
            <a:solidFill>
              <a:srgbClr val="000000"/>
            </a:solidFill>
            <a:miter lim="800000"/>
            <a:headEnd/>
            <a:tailEnd/>
          </a:ln>
        </p:spPr>
      </p:sp>
      <p:sp>
        <p:nvSpPr>
          <p:cNvPr id="310274"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spcBef>
                <a:spcPct val="0"/>
              </a:spcBef>
              <a:buFont typeface="Arial" panose="020B0604020202020204" pitchFamily="34" charset="0"/>
              <a:buNone/>
            </a:pPr>
            <a:r>
              <a:rPr lang="en-US" dirty="0"/>
              <a:t>A reimbursable snack shall contain two different components from the following:</a:t>
            </a:r>
          </a:p>
          <a:p>
            <a:pPr marL="171450" indent="-171450">
              <a:spcBef>
                <a:spcPct val="0"/>
              </a:spcBef>
              <a:buFont typeface="Arial" panose="020B0604020202020204" pitchFamily="34" charset="0"/>
              <a:buChar char="•"/>
            </a:pPr>
            <a:r>
              <a:rPr lang="en-US" dirty="0"/>
              <a:t>Milk;</a:t>
            </a:r>
          </a:p>
          <a:p>
            <a:pPr marL="171450" indent="-171450">
              <a:spcBef>
                <a:spcPct val="0"/>
              </a:spcBef>
              <a:buFont typeface="Arial" panose="020B0604020202020204" pitchFamily="34" charset="0"/>
              <a:buChar char="•"/>
            </a:pPr>
            <a:r>
              <a:rPr lang="en-US" dirty="0"/>
              <a:t>meat/meat alternate;</a:t>
            </a:r>
          </a:p>
          <a:p>
            <a:pPr marL="171450" indent="-171450">
              <a:spcBef>
                <a:spcPct val="0"/>
              </a:spcBef>
              <a:buFont typeface="Arial" panose="020B0604020202020204" pitchFamily="34" charset="0"/>
              <a:buChar char="•"/>
            </a:pPr>
            <a:r>
              <a:rPr lang="en-US" dirty="0"/>
              <a:t>fruit/vegetable; and</a:t>
            </a:r>
          </a:p>
          <a:p>
            <a:pPr marL="171450" indent="-171450">
              <a:spcBef>
                <a:spcPct val="0"/>
              </a:spcBef>
              <a:buFont typeface="Arial" panose="020B0604020202020204" pitchFamily="34" charset="0"/>
              <a:buChar char="•"/>
            </a:pPr>
            <a:r>
              <a:rPr lang="en-US" dirty="0"/>
              <a:t>bread/bread alternate.</a:t>
            </a:r>
          </a:p>
          <a:p>
            <a:pPr>
              <a:spcBef>
                <a:spcPct val="0"/>
              </a:spcBef>
            </a:pPr>
            <a:endParaRPr lang="en-US" dirty="0"/>
          </a:p>
          <a:p>
            <a:pPr>
              <a:spcBef>
                <a:spcPct val="0"/>
              </a:spcBef>
            </a:pPr>
            <a:r>
              <a:rPr lang="en-US" dirty="0"/>
              <a:t>Unlike NSLP though, schools are not required to offer two varieties of milk in the snack program. Juice may not be served when milk is the only other component.</a:t>
            </a:r>
            <a:r>
              <a:rPr lang="en-US" baseline="0" dirty="0"/>
              <a:t> </a:t>
            </a:r>
            <a:r>
              <a:rPr lang="en-US" dirty="0"/>
              <a:t>There is no Offer Vs Serve option, the child must be served two full components.</a:t>
            </a:r>
          </a:p>
          <a:p>
            <a:pPr>
              <a:spcBef>
                <a:spcPct val="0"/>
              </a:spcBef>
            </a:pPr>
            <a:endParaRPr lang="en-US" dirty="0"/>
          </a:p>
          <a:p>
            <a:pPr marL="0" marR="0" lvl="1" indent="0" algn="l" defTabSz="914400" rtl="0" eaLnBrk="1" fontAlgn="auto" latinLnBrk="0" hangingPunct="1">
              <a:lnSpc>
                <a:spcPct val="100000"/>
              </a:lnSpc>
              <a:spcBef>
                <a:spcPct val="0"/>
              </a:spcBef>
              <a:spcAft>
                <a:spcPts val="0"/>
              </a:spcAft>
              <a:buClrTx/>
              <a:buSzTx/>
              <a:buFontTx/>
              <a:buNone/>
              <a:tabLst/>
              <a:defRPr/>
            </a:pPr>
            <a:r>
              <a:rPr lang="en-US" dirty="0"/>
              <a:t>Please note there is an additional</a:t>
            </a:r>
            <a:r>
              <a:rPr lang="en-US" baseline="0" dirty="0"/>
              <a:t> </a:t>
            </a:r>
            <a:r>
              <a:rPr lang="en-US" dirty="0"/>
              <a:t>snack memo available on the Child Nutrition</a:t>
            </a:r>
            <a:r>
              <a:rPr lang="en-US" baseline="0" dirty="0"/>
              <a:t> Knowledge Center which lists the correct portion sizes for each component.</a:t>
            </a:r>
            <a:endParaRPr lang="en-US" dirty="0"/>
          </a:p>
        </p:txBody>
      </p:sp>
      <p:sp>
        <p:nvSpPr>
          <p:cNvPr id="310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B01DC9-16AE-4753-978A-169F73829069}" type="slidenum">
              <a:rPr lang="en-US">
                <a:cs typeface="Arial" charset="0"/>
              </a:rPr>
              <a:pPr fontAlgn="base">
                <a:spcBef>
                  <a:spcPct val="0"/>
                </a:spcBef>
                <a:spcAft>
                  <a:spcPct val="0"/>
                </a:spcAft>
              </a:pPr>
              <a:t>54</a:t>
            </a:fld>
            <a:endParaRPr lang="en-US" dirty="0">
              <a:cs typeface="Arial" charset="0"/>
            </a:endParaRPr>
          </a:p>
        </p:txBody>
      </p:sp>
      <p:sp>
        <p:nvSpPr>
          <p:cNvPr id="31027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4A6B55E3-E5A1-4CB9-8F11-AD177F61C07C}" type="datetime7">
              <a:rPr lang="en-US">
                <a:cs typeface="Arial" charset="0"/>
              </a:rPr>
              <a:pPr fontAlgn="base">
                <a:spcBef>
                  <a:spcPct val="0"/>
                </a:spcBef>
                <a:spcAft>
                  <a:spcPct val="0"/>
                </a:spcAft>
              </a:pPr>
              <a:t>Sep-18</a:t>
            </a:fld>
            <a:endParaRPr lang="en-US" dirty="0">
              <a:cs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7" name="Slide Image Placeholder 1"/>
          <p:cNvSpPr>
            <a:spLocks noGrp="1" noRot="1" noChangeAspect="1"/>
          </p:cNvSpPr>
          <p:nvPr>
            <p:ph type="sldImg"/>
          </p:nvPr>
        </p:nvSpPr>
        <p:spPr bwMode="auto">
          <a:noFill/>
          <a:ln>
            <a:solidFill>
              <a:srgbClr val="000000"/>
            </a:solidFill>
            <a:miter lim="800000"/>
            <a:headEnd/>
            <a:tailEnd/>
          </a:ln>
        </p:spPr>
      </p:sp>
      <p:sp>
        <p:nvSpPr>
          <p:cNvPr id="5212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5212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39CB16-A85B-4882-A20F-E06BBF68F1F6}" type="slidenum">
              <a:rPr lang="en-US">
                <a:cs typeface="Arial" charset="0"/>
              </a:rPr>
              <a:pPr fontAlgn="base">
                <a:spcBef>
                  <a:spcPct val="0"/>
                </a:spcBef>
                <a:spcAft>
                  <a:spcPct val="0"/>
                </a:spcAft>
              </a:pPr>
              <a:t>55</a:t>
            </a:fld>
            <a:endParaRPr lang="en-US" dirty="0">
              <a:cs typeface="Arial" charset="0"/>
            </a:endParaRPr>
          </a:p>
        </p:txBody>
      </p:sp>
      <p:sp>
        <p:nvSpPr>
          <p:cNvPr id="2" name="Header Placeholder 1"/>
          <p:cNvSpPr>
            <a:spLocks noGrp="1"/>
          </p:cNvSpPr>
          <p:nvPr>
            <p:ph type="hdr" sz="quarter" idx="10"/>
          </p:nvPr>
        </p:nvSpPr>
        <p:spPr/>
        <p:txBody>
          <a:bodyPr/>
          <a:lstStyle/>
          <a:p>
            <a:pPr>
              <a:defRPr/>
            </a:pPr>
            <a:r>
              <a:rPr lang="en-US" dirty="0"/>
              <a:t>August  2015</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914400"/>
            <a:ext cx="4572000" cy="3429000"/>
          </a:xfrm>
        </p:spPr>
      </p:sp>
      <p:sp>
        <p:nvSpPr>
          <p:cNvPr id="3" name="Notes Placeholder 2"/>
          <p:cNvSpPr>
            <a:spLocks noGrp="1"/>
          </p:cNvSpPr>
          <p:nvPr>
            <p:ph type="body" idx="1"/>
          </p:nvPr>
        </p:nvSpPr>
        <p:spPr/>
        <p:txBody>
          <a:bodyPr/>
          <a:lstStyle/>
          <a:p>
            <a:r>
              <a:rPr lang="en-US" dirty="0"/>
              <a:t>The Verification Collection Report is completed using data from the last operating day of October.</a:t>
            </a:r>
          </a:p>
          <a:p>
            <a:endParaRPr lang="en-US" dirty="0"/>
          </a:p>
          <a:p>
            <a:r>
              <a:rPr lang="en-US" dirty="0"/>
              <a:t>Section 1 will prefill after the October claim is submitted.</a:t>
            </a:r>
          </a:p>
          <a:p>
            <a:endParaRPr lang="en-US" dirty="0"/>
          </a:p>
          <a:p>
            <a:r>
              <a:rPr lang="en-US" dirty="0"/>
              <a:t>SFAs that</a:t>
            </a:r>
            <a:r>
              <a:rPr lang="en-US" baseline="0" dirty="0"/>
              <a:t> have only residents and no day students</a:t>
            </a:r>
            <a:r>
              <a:rPr lang="en-US" dirty="0"/>
              <a:t> will need to check the 3-1 box that indicates that the RCCI was not required to perform direct certification.</a:t>
            </a:r>
          </a:p>
        </p:txBody>
      </p:sp>
      <p:sp>
        <p:nvSpPr>
          <p:cNvPr id="4" name="Slide Number Placeholder 3"/>
          <p:cNvSpPr>
            <a:spLocks noGrp="1"/>
          </p:cNvSpPr>
          <p:nvPr>
            <p:ph type="sldNum" sz="quarter" idx="10"/>
          </p:nvPr>
        </p:nvSpPr>
        <p:spPr/>
        <p:txBody>
          <a:bodyPr/>
          <a:lstStyle/>
          <a:p>
            <a:fld id="{7ED2F24C-C951-45B7-A6FB-B6FD60563BE4}" type="slidenum">
              <a:rPr lang="en-US" smtClean="0"/>
              <a:t>6</a:t>
            </a:fld>
            <a:endParaRPr lang="en-US" dirty="0"/>
          </a:p>
        </p:txBody>
      </p:sp>
    </p:spTree>
    <p:extLst>
      <p:ext uri="{BB962C8B-B14F-4D97-AF65-F5344CB8AC3E}">
        <p14:creationId xmlns:p14="http://schemas.microsoft.com/office/powerpoint/2010/main" val="2767736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Section 5-1 must also be checked.  This indicates that you are exempt from verification.</a:t>
            </a:r>
          </a:p>
          <a:p>
            <a:endParaRPr lang="en-US" baseline="0" dirty="0"/>
          </a:p>
          <a:p>
            <a:r>
              <a:rPr lang="en-US" baseline="0" dirty="0"/>
              <a:t>Click update at the bottom of the page to submit.  This must be done annually by November 15</a:t>
            </a:r>
            <a:r>
              <a:rPr lang="en-US" baseline="30000" dirty="0"/>
              <a:t>th</a:t>
            </a:r>
            <a:r>
              <a:rPr lang="en-US" baseline="0" dirty="0"/>
              <a:t> and submitted by December 15</a:t>
            </a:r>
            <a:r>
              <a:rPr lang="en-US" baseline="30000" dirty="0"/>
              <a:t>th</a:t>
            </a:r>
            <a:r>
              <a:rPr lang="en-US" baseline="0" dirty="0"/>
              <a:t>.</a:t>
            </a:r>
          </a:p>
          <a:p>
            <a:endParaRPr lang="en-US" baseline="0" dirty="0"/>
          </a:p>
          <a:p>
            <a:r>
              <a:rPr lang="en-US" baseline="0" dirty="0"/>
              <a:t>The Income Verification Collection Report must be submitted by DECEMBER 15</a:t>
            </a:r>
            <a:r>
              <a:rPr lang="en-US" baseline="30000" dirty="0"/>
              <a:t>th</a:t>
            </a:r>
            <a:r>
              <a:rPr lang="en-US" baseline="0" dirty="0"/>
              <a:t> to the Child Nutrition Office.</a:t>
            </a:r>
          </a:p>
        </p:txBody>
      </p:sp>
      <p:sp>
        <p:nvSpPr>
          <p:cNvPr id="4" name="Slide Number Placeholder 3"/>
          <p:cNvSpPr>
            <a:spLocks noGrp="1"/>
          </p:cNvSpPr>
          <p:nvPr>
            <p:ph type="sldNum" sz="quarter" idx="10"/>
          </p:nvPr>
        </p:nvSpPr>
        <p:spPr/>
        <p:txBody>
          <a:bodyPr/>
          <a:lstStyle/>
          <a:p>
            <a:fld id="{7ED2F24C-C951-45B7-A6FB-B6FD60563BE4}" type="slidenum">
              <a:rPr lang="en-US" smtClean="0"/>
              <a:t>7</a:t>
            </a:fld>
            <a:endParaRPr lang="en-US" dirty="0"/>
          </a:p>
        </p:txBody>
      </p:sp>
    </p:spTree>
    <p:extLst>
      <p:ext uri="{BB962C8B-B14F-4D97-AF65-F5344CB8AC3E}">
        <p14:creationId xmlns:p14="http://schemas.microsoft.com/office/powerpoint/2010/main" val="2767736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Before an institution can claim meals for reimbursement, staff must ensure that the actual number of meals served to students have been accurately counted and recorded. Therefore, it is essential that SFAs establish a reliable system for observing and documenting meal counts.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There are several methods of collecting meal counts that may be utilized, including rosters, computerized systems or point of sale registers, or tic sheets.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200" b="0" i="0" u="none" strike="noStrike" kern="1200" cap="none" spc="0" normalizeH="0" baseline="0" noProof="0" dirty="0">
                <a:ln>
                  <a:noFill/>
                </a:ln>
                <a:solidFill>
                  <a:srgbClr val="FF0000"/>
                </a:solidFill>
                <a:effectLst/>
                <a:uLnTx/>
                <a:uFillTx/>
                <a:latin typeface="+mn-lt"/>
                <a:ea typeface="+mn-ea"/>
                <a:cs typeface="+mn-cs"/>
              </a:rPr>
              <a:t>Tic sheets are generally used to tally meal counts and only apply to schools where all students receive free meals, such as RCCIs without day students.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7ED2F24C-C951-45B7-A6FB-B6FD60563BE4}" type="slidenum">
              <a:rPr lang="en-US" smtClean="0"/>
              <a:t>8</a:t>
            </a:fld>
            <a:endParaRPr lang="en-US" dirty="0"/>
          </a:p>
        </p:txBody>
      </p:sp>
    </p:spTree>
    <p:extLst>
      <p:ext uri="{BB962C8B-B14F-4D97-AF65-F5344CB8AC3E}">
        <p14:creationId xmlns:p14="http://schemas.microsoft.com/office/powerpoint/2010/main" val="622313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latin typeface="+mn-lt"/>
                <a:cs typeface="Times New Roman" panose="02020603050405020304" pitchFamily="18" charset="0"/>
              </a:rPr>
              <a:t>Rosters</a:t>
            </a:r>
            <a:r>
              <a:rPr lang="en-US" baseline="0" dirty="0">
                <a:latin typeface="+mn-lt"/>
                <a:cs typeface="Times New Roman" panose="02020603050405020304" pitchFamily="18" charset="0"/>
              </a:rPr>
              <a:t> are often used to count meals at the point of service or POS. </a:t>
            </a:r>
          </a:p>
          <a:p>
            <a:pPr marL="0" indent="0">
              <a:buFont typeface="Arial" panose="020B0604020202020204" pitchFamily="34" charset="0"/>
              <a:buNone/>
            </a:pPr>
            <a:endParaRPr lang="en-US" dirty="0">
              <a:cs typeface="Times New Roman" panose="02020603050405020304" pitchFamily="18" charset="0"/>
            </a:endParaRPr>
          </a:p>
          <a:p>
            <a:pPr marL="0" indent="0">
              <a:buFont typeface="Arial" panose="020B0604020202020204" pitchFamily="34" charset="0"/>
              <a:buNone/>
            </a:pPr>
            <a:r>
              <a:rPr lang="en-US" baseline="0" dirty="0">
                <a:latin typeface="+mn-lt"/>
                <a:cs typeface="Times New Roman" panose="02020603050405020304" pitchFamily="18" charset="0"/>
              </a:rPr>
              <a:t>The eligibility status of students should always be coded to prevent overt identification.  For example, A for free eligibles, B for reduced and C for paid.  All eligibility categories should be included on one roster and rosters should be updated as changes occur.  Students who were discharged should be removed from the roster and newly enrolled students added upon admission.</a:t>
            </a:r>
          </a:p>
          <a:p>
            <a:pPr marL="0" indent="0">
              <a:buFont typeface="Arial" panose="020B0604020202020204" pitchFamily="34" charset="0"/>
              <a:buNone/>
            </a:pPr>
            <a:endParaRPr lang="en-US" baseline="0" dirty="0">
              <a:latin typeface="+mn-lt"/>
              <a:cs typeface="Times New Roman" panose="02020603050405020304" pitchFamily="18" charset="0"/>
            </a:endParaRPr>
          </a:p>
          <a:p>
            <a:pPr marL="0" indent="0">
              <a:buFont typeface="Arial" panose="020B0604020202020204" pitchFamily="34" charset="0"/>
              <a:buNone/>
            </a:pPr>
            <a:r>
              <a:rPr lang="en-US" baseline="0" dirty="0">
                <a:latin typeface="+mn-lt"/>
                <a:cs typeface="Times New Roman" panose="02020603050405020304" pitchFamily="18" charset="0"/>
              </a:rPr>
              <a:t>Staff should check off the student’s name on the roster at the POS when the student receives a reimbursable meal.  Following the meal service, staff should total all check marks by category to calculate the daily meal count.</a:t>
            </a:r>
          </a:p>
          <a:p>
            <a:pPr marL="0" indent="0">
              <a:buFont typeface="Arial" panose="020B0604020202020204" pitchFamily="34" charset="0"/>
              <a:buNone/>
            </a:pPr>
            <a:endParaRPr lang="en-US" b="1" baseline="0" dirty="0">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 number of SFAs rely on computerized software systems to count and record reimbursable meals at the POS.  The computerized system electronically records the number of meals served to students using a programmed coding system to ensure anonymity of the students.  Although very reliable, schools must maintain a backup system in case the computerized system is down.  Printed coded rosters should always be kept at each POS in case this happens.</a:t>
            </a:r>
            <a:endParaRPr lang="en-US" b="1" baseline="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EC23D2F-3F6E-45D6-AEDB-C295526557D0}" type="slidenum">
              <a:rPr lang="en-US" smtClean="0"/>
              <a:t>9</a:t>
            </a:fld>
            <a:endParaRPr lang="en-US" dirty="0"/>
          </a:p>
        </p:txBody>
      </p:sp>
    </p:spTree>
    <p:extLst>
      <p:ext uri="{BB962C8B-B14F-4D97-AF65-F5344CB8AC3E}">
        <p14:creationId xmlns:p14="http://schemas.microsoft.com/office/powerpoint/2010/main" val="2036173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C410D900-CC2C-4B75-9A88-FA88DD31B25E}" type="datetimeFigureOut">
              <a:rPr lang="en-US" smtClean="0"/>
              <a:t>9/17/2018</a:t>
            </a:fld>
            <a:endParaRPr lang="en-US" dirty="0"/>
          </a:p>
        </p:txBody>
      </p:sp>
      <p:sp>
        <p:nvSpPr>
          <p:cNvPr id="5" name="Footer Placeholder 4"/>
          <p:cNvSpPr>
            <a:spLocks noGrp="1"/>
          </p:cNvSpPr>
          <p:nvPr>
            <p:ph type="ftr" sz="quarter" idx="11"/>
          </p:nvPr>
        </p:nvSpPr>
        <p:spPr>
          <a:xfrm>
            <a:off x="3623733" y="6117336"/>
            <a:ext cx="3609438" cy="365125"/>
          </a:xfrm>
        </p:spPr>
        <p:txBody>
          <a:bodyPr/>
          <a:lstStyle/>
          <a:p>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1028ACFA-0678-4F1C-8D48-BD4EA2A2F175}" type="slidenum">
              <a:rPr lang="en-US" smtClean="0"/>
              <a:t>‹#›</a:t>
            </a:fld>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3810036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10D900-CC2C-4B75-9A88-FA88DD31B25E}" type="datetimeFigureOut">
              <a:rPr lang="en-US" smtClean="0"/>
              <a:t>9/17/2018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28ACFA-0678-4F1C-8D48-BD4EA2A2F175}" type="slidenum">
              <a:rPr lang="en-US" smtClean="0"/>
              <a:t>‹#›</a:t>
            </a:fld>
            <a:endParaRPr lang="en-US" dirty="0"/>
          </a:p>
        </p:txBody>
      </p:sp>
    </p:spTree>
    <p:extLst>
      <p:ext uri="{BB962C8B-B14F-4D97-AF65-F5344CB8AC3E}">
        <p14:creationId xmlns:p14="http://schemas.microsoft.com/office/powerpoint/2010/main" val="1417341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10D900-CC2C-4B75-9A88-FA88DD31B25E}" type="datetimeFigureOut">
              <a:rPr lang="en-US" smtClean="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28ACFA-0678-4F1C-8D48-BD4EA2A2F175}" type="slidenum">
              <a:rPr lang="en-US" smtClean="0"/>
              <a:t>‹#›</a:t>
            </a:fld>
            <a:endParaRPr lang="en-US" dirty="0"/>
          </a:p>
        </p:txBody>
      </p:sp>
    </p:spTree>
    <p:extLst>
      <p:ext uri="{BB962C8B-B14F-4D97-AF65-F5344CB8AC3E}">
        <p14:creationId xmlns:p14="http://schemas.microsoft.com/office/powerpoint/2010/main" val="1566312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10D900-CC2C-4B75-9A88-FA88DD31B25E}" type="datetimeFigureOut">
              <a:rPr lang="en-US" smtClean="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28ACFA-0678-4F1C-8D48-BD4EA2A2F175}" type="slidenum">
              <a:rPr lang="en-US" smtClean="0"/>
              <a:t>‹#›</a:t>
            </a:fld>
            <a:endParaRPr lang="en-US" dirty="0"/>
          </a:p>
        </p:txBody>
      </p:sp>
    </p:spTree>
    <p:extLst>
      <p:ext uri="{BB962C8B-B14F-4D97-AF65-F5344CB8AC3E}">
        <p14:creationId xmlns:p14="http://schemas.microsoft.com/office/powerpoint/2010/main" val="1772841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10D900-CC2C-4B75-9A88-FA88DD31B25E}" type="datetimeFigureOut">
              <a:rPr lang="en-US" smtClean="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28ACFA-0678-4F1C-8D48-BD4EA2A2F175}" type="slidenum">
              <a:rPr lang="en-US" smtClean="0"/>
              <a:t>‹#›</a:t>
            </a:fld>
            <a:endParaRPr lang="en-US" dirty="0"/>
          </a:p>
        </p:txBody>
      </p:sp>
    </p:spTree>
    <p:extLst>
      <p:ext uri="{BB962C8B-B14F-4D97-AF65-F5344CB8AC3E}">
        <p14:creationId xmlns:p14="http://schemas.microsoft.com/office/powerpoint/2010/main" val="3916448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10D900-CC2C-4B75-9A88-FA88DD31B25E}" type="datetimeFigureOut">
              <a:rPr lang="en-US" smtClean="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28ACFA-0678-4F1C-8D48-BD4EA2A2F175}" type="slidenum">
              <a:rPr lang="en-US" smtClean="0"/>
              <a:t>‹#›</a:t>
            </a:fld>
            <a:endParaRPr lang="en-US" dirty="0"/>
          </a:p>
        </p:txBody>
      </p:sp>
    </p:spTree>
    <p:extLst>
      <p:ext uri="{BB962C8B-B14F-4D97-AF65-F5344CB8AC3E}">
        <p14:creationId xmlns:p14="http://schemas.microsoft.com/office/powerpoint/2010/main" val="3806543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10D900-CC2C-4B75-9A88-FA88DD31B25E}" type="datetimeFigureOut">
              <a:rPr lang="en-US" smtClean="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28ACFA-0678-4F1C-8D48-BD4EA2A2F175}" type="slidenum">
              <a:rPr lang="en-US" smtClean="0"/>
              <a:t>‹#›</a:t>
            </a:fld>
            <a:endParaRPr lang="en-US" dirty="0"/>
          </a:p>
        </p:txBody>
      </p:sp>
    </p:spTree>
    <p:extLst>
      <p:ext uri="{BB962C8B-B14F-4D97-AF65-F5344CB8AC3E}">
        <p14:creationId xmlns:p14="http://schemas.microsoft.com/office/powerpoint/2010/main" val="3825681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10D900-CC2C-4B75-9A88-FA88DD31B25E}" type="datetimeFigureOut">
              <a:rPr lang="en-US" smtClean="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28ACFA-0678-4F1C-8D48-BD4EA2A2F175}" type="slidenum">
              <a:rPr lang="en-US" smtClean="0"/>
              <a:t>‹#›</a:t>
            </a:fld>
            <a:endParaRPr lang="en-US" dirty="0"/>
          </a:p>
        </p:txBody>
      </p:sp>
    </p:spTree>
    <p:extLst>
      <p:ext uri="{BB962C8B-B14F-4D97-AF65-F5344CB8AC3E}">
        <p14:creationId xmlns:p14="http://schemas.microsoft.com/office/powerpoint/2010/main" val="328389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10D900-CC2C-4B75-9A88-FA88DD31B25E}" type="datetimeFigureOut">
              <a:rPr lang="en-US" smtClean="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28ACFA-0678-4F1C-8D48-BD4EA2A2F175}" type="slidenum">
              <a:rPr lang="en-US" smtClean="0"/>
              <a:t>‹#›</a:t>
            </a:fld>
            <a:endParaRPr lang="en-US" dirty="0"/>
          </a:p>
        </p:txBody>
      </p:sp>
    </p:spTree>
    <p:extLst>
      <p:ext uri="{BB962C8B-B14F-4D97-AF65-F5344CB8AC3E}">
        <p14:creationId xmlns:p14="http://schemas.microsoft.com/office/powerpoint/2010/main" val="3014021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C410D900-CC2C-4B75-9A88-FA88DD31B25E}" type="datetimeFigureOut">
              <a:rPr lang="en-US" smtClean="0"/>
              <a:t>9/17/2018</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1028ACFA-0678-4F1C-8D48-BD4EA2A2F175}" type="slidenum">
              <a:rPr lang="en-US" smtClean="0"/>
              <a:t>‹#›</a:t>
            </a:fld>
            <a:endParaRPr lang="en-US" dirty="0"/>
          </a:p>
        </p:txBody>
      </p:sp>
    </p:spTree>
    <p:extLst>
      <p:ext uri="{BB962C8B-B14F-4D97-AF65-F5344CB8AC3E}">
        <p14:creationId xmlns:p14="http://schemas.microsoft.com/office/powerpoint/2010/main" val="1193131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10D900-CC2C-4B75-9A88-FA88DD31B25E}" type="datetimeFigureOut">
              <a:rPr lang="en-US" smtClean="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1028ACFA-0678-4F1C-8D48-BD4EA2A2F175}" type="slidenum">
              <a:rPr lang="en-US" smtClean="0"/>
              <a:t>‹#›</a:t>
            </a:fld>
            <a:endParaRPr lang="en-US" dirty="0"/>
          </a:p>
        </p:txBody>
      </p:sp>
    </p:spTree>
    <p:extLst>
      <p:ext uri="{BB962C8B-B14F-4D97-AF65-F5344CB8AC3E}">
        <p14:creationId xmlns:p14="http://schemas.microsoft.com/office/powerpoint/2010/main" val="1770724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10D900-CC2C-4B75-9A88-FA88DD31B25E}" type="datetimeFigureOut">
              <a:rPr lang="en-US" smtClean="0"/>
              <a:t>9/17/2018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28ACFA-0678-4F1C-8D48-BD4EA2A2F175}" type="slidenum">
              <a:rPr lang="en-US" smtClean="0"/>
              <a:t>‹#›</a:t>
            </a:fld>
            <a:endParaRPr lang="en-US" dirty="0"/>
          </a:p>
        </p:txBody>
      </p:sp>
    </p:spTree>
    <p:extLst>
      <p:ext uri="{BB962C8B-B14F-4D97-AF65-F5344CB8AC3E}">
        <p14:creationId xmlns:p14="http://schemas.microsoft.com/office/powerpoint/2010/main" val="2172087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10D900-CC2C-4B75-9A88-FA88DD31B25E}" type="datetimeFigureOut">
              <a:rPr lang="en-US" smtClean="0"/>
              <a:t>9/17/2018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028ACFA-0678-4F1C-8D48-BD4EA2A2F175}" type="slidenum">
              <a:rPr lang="en-US" smtClean="0"/>
              <a:t>‹#›</a:t>
            </a:fld>
            <a:endParaRPr lang="en-US" dirty="0"/>
          </a:p>
        </p:txBody>
      </p:sp>
    </p:spTree>
    <p:extLst>
      <p:ext uri="{BB962C8B-B14F-4D97-AF65-F5344CB8AC3E}">
        <p14:creationId xmlns:p14="http://schemas.microsoft.com/office/powerpoint/2010/main" val="3930253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10D900-CC2C-4B75-9A88-FA88DD31B25E}" type="datetimeFigureOut">
              <a:rPr lang="en-US" smtClean="0"/>
              <a:t>9/17/2018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028ACFA-0678-4F1C-8D48-BD4EA2A2F175}" type="slidenum">
              <a:rPr lang="en-US" smtClean="0"/>
              <a:t>‹#›</a:t>
            </a:fld>
            <a:endParaRPr lang="en-US" dirty="0"/>
          </a:p>
        </p:txBody>
      </p:sp>
    </p:spTree>
    <p:extLst>
      <p:ext uri="{BB962C8B-B14F-4D97-AF65-F5344CB8AC3E}">
        <p14:creationId xmlns:p14="http://schemas.microsoft.com/office/powerpoint/2010/main" val="3853602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10D900-CC2C-4B75-9A88-FA88DD31B25E}" type="datetimeFigureOut">
              <a:rPr lang="en-US" smtClean="0"/>
              <a:t>9/17/2018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028ACFA-0678-4F1C-8D48-BD4EA2A2F175}" type="slidenum">
              <a:rPr lang="en-US" smtClean="0"/>
              <a:t>‹#›</a:t>
            </a:fld>
            <a:endParaRPr lang="en-US" dirty="0"/>
          </a:p>
        </p:txBody>
      </p:sp>
    </p:spTree>
    <p:extLst>
      <p:ext uri="{BB962C8B-B14F-4D97-AF65-F5344CB8AC3E}">
        <p14:creationId xmlns:p14="http://schemas.microsoft.com/office/powerpoint/2010/main" val="1375941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10D900-CC2C-4B75-9A88-FA88DD31B25E}" type="datetimeFigureOut">
              <a:rPr lang="en-US" smtClean="0"/>
              <a:t>9/17/2018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28ACFA-0678-4F1C-8D48-BD4EA2A2F175}" type="slidenum">
              <a:rPr lang="en-US" smtClean="0"/>
              <a:t>‹#›</a:t>
            </a:fld>
            <a:endParaRPr lang="en-US" dirty="0"/>
          </a:p>
        </p:txBody>
      </p:sp>
    </p:spTree>
    <p:extLst>
      <p:ext uri="{BB962C8B-B14F-4D97-AF65-F5344CB8AC3E}">
        <p14:creationId xmlns:p14="http://schemas.microsoft.com/office/powerpoint/2010/main" val="3122542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10D900-CC2C-4B75-9A88-FA88DD31B25E}" type="datetimeFigureOut">
              <a:rPr lang="en-US" smtClean="0"/>
              <a:t>9/17/2018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28ACFA-0678-4F1C-8D48-BD4EA2A2F175}" type="slidenum">
              <a:rPr lang="en-US" smtClean="0"/>
              <a:t>‹#›</a:t>
            </a:fld>
            <a:endParaRPr lang="en-US" dirty="0"/>
          </a:p>
        </p:txBody>
      </p:sp>
    </p:spTree>
    <p:extLst>
      <p:ext uri="{BB962C8B-B14F-4D97-AF65-F5344CB8AC3E}">
        <p14:creationId xmlns:p14="http://schemas.microsoft.com/office/powerpoint/2010/main" val="835764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410D900-CC2C-4B75-9A88-FA88DD31B25E}" type="datetimeFigureOut">
              <a:rPr lang="en-US" smtClean="0"/>
              <a:t>9/17/2018</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028ACFA-0678-4F1C-8D48-BD4EA2A2F175}" type="slidenum">
              <a:rPr lang="en-US" smtClean="0"/>
              <a:t>‹#›</a:t>
            </a:fld>
            <a:endParaRPr lang="en-US" dirty="0"/>
          </a:p>
        </p:txBody>
      </p:sp>
    </p:spTree>
    <p:extLst>
      <p:ext uri="{BB962C8B-B14F-4D97-AF65-F5344CB8AC3E}">
        <p14:creationId xmlns:p14="http://schemas.microsoft.com/office/powerpoint/2010/main" val="318803101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hyperlink" Target="http://www.cn.nysed.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extLst/>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67049" y="4625788"/>
            <a:ext cx="5560217" cy="835217"/>
          </a:xfrm>
        </p:spPr>
        <p:txBody>
          <a:bodyPr>
            <a:normAutofit/>
          </a:bodyPr>
          <a:lstStyle/>
          <a:p>
            <a:pPr>
              <a:lnSpc>
                <a:spcPct val="90000"/>
              </a:lnSpc>
            </a:pPr>
            <a:r>
              <a:rPr lang="en-US" sz="2600"/>
              <a:t>Residential Child Care Institutions (RCCI) &amp; Jails</a:t>
            </a:r>
          </a:p>
        </p:txBody>
      </p:sp>
      <p:pic>
        <p:nvPicPr>
          <p:cNvPr id="1026" name="Picture 2" descr="Image result for students eating lunch">
            <a:extLst>
              <a:ext uri="{FF2B5EF4-FFF2-40B4-BE49-F238E27FC236}">
                <a16:creationId xmlns:a16="http://schemas.microsoft.com/office/drawing/2014/main" id="{8E3A93AA-B49E-4EA2-9FC6-7E74191B08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159"/>
          <a:stretch/>
        </p:blipFill>
        <p:spPr bwMode="auto">
          <a:xfrm>
            <a:off x="2975882" y="608014"/>
            <a:ext cx="5615666" cy="3728438"/>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594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Point of Service</a:t>
            </a:r>
          </a:p>
        </p:txBody>
      </p:sp>
      <p:sp>
        <p:nvSpPr>
          <p:cNvPr id="5" name="Content Placeholder 4"/>
          <p:cNvSpPr>
            <a:spLocks noGrp="1"/>
          </p:cNvSpPr>
          <p:nvPr>
            <p:ph idx="1"/>
          </p:nvPr>
        </p:nvSpPr>
        <p:spPr>
          <a:xfrm>
            <a:off x="703163" y="1981200"/>
            <a:ext cx="8458199" cy="3886200"/>
          </a:xfrm>
        </p:spPr>
        <p:txBody>
          <a:bodyPr>
            <a:normAutofit lnSpcReduction="10000"/>
          </a:bodyPr>
          <a:lstStyle/>
          <a:p>
            <a:r>
              <a:rPr lang="en-US" dirty="0"/>
              <a:t>Location and time that a student receives a reimbursable meal </a:t>
            </a:r>
          </a:p>
          <a:p>
            <a:r>
              <a:rPr lang="en-US" dirty="0"/>
              <a:t>All the required meal components in the minimum required quantities must be on a student’s tray before the meal can be counted as reimbursable</a:t>
            </a:r>
          </a:p>
          <a:p>
            <a:r>
              <a:rPr lang="en-US" dirty="0"/>
              <a:t>It is essential that staff is trained to identify the components of a reimbursable meal</a:t>
            </a:r>
          </a:p>
          <a:p>
            <a:pPr lvl="1"/>
            <a:r>
              <a:rPr lang="en-US" dirty="0"/>
              <a:t>Offer Versus Serve</a:t>
            </a:r>
          </a:p>
          <a:p>
            <a:r>
              <a:rPr lang="en-US" dirty="0"/>
              <a:t>Point of Service count must be taken for all methods of meal service</a:t>
            </a:r>
          </a:p>
        </p:txBody>
      </p:sp>
    </p:spTree>
    <p:extLst>
      <p:ext uri="{BB962C8B-B14F-4D97-AF65-F5344CB8AC3E}">
        <p14:creationId xmlns:p14="http://schemas.microsoft.com/office/powerpoint/2010/main" val="764312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Method of Meal Service &amp; Accountability</a:t>
            </a:r>
          </a:p>
        </p:txBody>
      </p:sp>
      <p:sp>
        <p:nvSpPr>
          <p:cNvPr id="5" name="Content Placeholder 4"/>
          <p:cNvSpPr>
            <a:spLocks noGrp="1"/>
          </p:cNvSpPr>
          <p:nvPr>
            <p:ph idx="1"/>
          </p:nvPr>
        </p:nvSpPr>
        <p:spPr>
          <a:xfrm>
            <a:off x="982133" y="4266075"/>
            <a:ext cx="8458199" cy="2209800"/>
          </a:xfrm>
        </p:spPr>
        <p:txBody>
          <a:bodyPr>
            <a:normAutofit lnSpcReduction="10000"/>
          </a:bodyPr>
          <a:lstStyle/>
          <a:p>
            <a:r>
              <a:rPr lang="en-US" dirty="0"/>
              <a:t>Accountability</a:t>
            </a:r>
          </a:p>
          <a:p>
            <a:pPr lvl="1"/>
            <a:r>
              <a:rPr lang="en-US" dirty="0"/>
              <a:t>POS</a:t>
            </a:r>
          </a:p>
          <a:p>
            <a:pPr lvl="1"/>
            <a:r>
              <a:rPr lang="en-US" dirty="0"/>
              <a:t>Reimbursable meal identification</a:t>
            </a:r>
          </a:p>
          <a:p>
            <a:pPr lvl="1"/>
            <a:r>
              <a:rPr lang="en-US" dirty="0"/>
              <a:t>Proper counts by category</a:t>
            </a:r>
          </a:p>
          <a:p>
            <a:pPr lvl="1"/>
            <a:r>
              <a:rPr lang="en-US" dirty="0"/>
              <a:t>One meal per child per meal service</a:t>
            </a:r>
          </a:p>
        </p:txBody>
      </p:sp>
      <p:pic>
        <p:nvPicPr>
          <p:cNvPr id="7" name="Picture 3"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4274354"/>
            <a:ext cx="1563687" cy="1593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3869761784"/>
              </p:ext>
            </p:extLst>
          </p:nvPr>
        </p:nvGraphicFramePr>
        <p:xfrm>
          <a:off x="1752600" y="2057400"/>
          <a:ext cx="6096000" cy="2029461"/>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6767">
                <a:tc>
                  <a:txBody>
                    <a:bodyPr/>
                    <a:lstStyle/>
                    <a:p>
                      <a:pPr algn="ctr"/>
                      <a:r>
                        <a:rPr lang="en-US" sz="1700" baseline="0" dirty="0">
                          <a:latin typeface="+mj-lt"/>
                        </a:rPr>
                        <a:t>Method</a:t>
                      </a:r>
                    </a:p>
                  </a:txBody>
                  <a:tcPr/>
                </a:tc>
                <a:tc>
                  <a:txBody>
                    <a:bodyPr/>
                    <a:lstStyle/>
                    <a:p>
                      <a:pPr algn="ctr"/>
                      <a:r>
                        <a:rPr lang="en-US" dirty="0">
                          <a:latin typeface="+mj-lt"/>
                        </a:rPr>
                        <a:t>Meal Count Taken</a:t>
                      </a:r>
                    </a:p>
                  </a:txBody>
                  <a:tcPr/>
                </a:tc>
                <a:extLst>
                  <a:ext uri="{0D108BD9-81ED-4DB2-BD59-A6C34878D82A}">
                    <a16:rowId xmlns:a16="http://schemas.microsoft.com/office/drawing/2014/main" val="10000"/>
                  </a:ext>
                </a:extLst>
              </a:tr>
              <a:tr h="376767">
                <a:tc>
                  <a:txBody>
                    <a:bodyPr/>
                    <a:lstStyle/>
                    <a:p>
                      <a:pPr algn="ctr"/>
                      <a:r>
                        <a:rPr lang="en-US" sz="1600" b="1" baseline="0" dirty="0">
                          <a:latin typeface="+mj-lt"/>
                        </a:rPr>
                        <a:t>Tray</a:t>
                      </a:r>
                      <a:r>
                        <a:rPr lang="en-US" dirty="0">
                          <a:latin typeface="+mj-lt"/>
                        </a:rPr>
                        <a:t> </a:t>
                      </a:r>
                      <a:r>
                        <a:rPr lang="en-US" sz="1600" b="1" baseline="0" dirty="0">
                          <a:latin typeface="+mj-lt"/>
                        </a:rPr>
                        <a:t>Line</a:t>
                      </a:r>
                    </a:p>
                  </a:txBody>
                  <a:tcPr/>
                </a:tc>
                <a:tc>
                  <a:txBody>
                    <a:bodyPr/>
                    <a:lstStyle/>
                    <a:p>
                      <a:pPr algn="l"/>
                      <a:r>
                        <a:rPr lang="en-US" sz="1200" baseline="0" dirty="0">
                          <a:latin typeface="+mj-lt"/>
                        </a:rPr>
                        <a:t>After</a:t>
                      </a:r>
                      <a:r>
                        <a:rPr lang="en-US" sz="1100" baseline="0" dirty="0">
                          <a:latin typeface="+mj-lt"/>
                        </a:rPr>
                        <a:t> all required components  are offered and served</a:t>
                      </a:r>
                    </a:p>
                  </a:txBody>
                  <a:tcPr/>
                </a:tc>
                <a:extLst>
                  <a:ext uri="{0D108BD9-81ED-4DB2-BD59-A6C34878D82A}">
                    <a16:rowId xmlns:a16="http://schemas.microsoft.com/office/drawing/2014/main" val="10001"/>
                  </a:ext>
                </a:extLst>
              </a:tr>
              <a:tr h="376767">
                <a:tc>
                  <a:txBody>
                    <a:bodyPr/>
                    <a:lstStyle/>
                    <a:p>
                      <a:pPr algn="ctr"/>
                      <a:r>
                        <a:rPr lang="en-US" sz="1600" b="1" baseline="0" dirty="0">
                          <a:latin typeface="+mj-lt"/>
                        </a:rPr>
                        <a:t>Family Style</a:t>
                      </a:r>
                    </a:p>
                  </a:txBody>
                  <a:tcPr/>
                </a:tc>
                <a:tc>
                  <a:txBody>
                    <a:bodyPr/>
                    <a:lstStyle/>
                    <a:p>
                      <a:pPr algn="l"/>
                      <a:r>
                        <a:rPr lang="en-US" sz="1100" baseline="0" dirty="0">
                          <a:latin typeface="+mj-lt"/>
                        </a:rPr>
                        <a:t>After </a:t>
                      </a:r>
                      <a:r>
                        <a:rPr lang="en-US" sz="1200" baseline="0" dirty="0">
                          <a:latin typeface="+mj-lt"/>
                        </a:rPr>
                        <a:t>Required</a:t>
                      </a:r>
                      <a:r>
                        <a:rPr lang="en-US" sz="1100" baseline="0" dirty="0">
                          <a:latin typeface="+mj-lt"/>
                        </a:rPr>
                        <a:t> components are served</a:t>
                      </a:r>
                    </a:p>
                  </a:txBody>
                  <a:tcPr/>
                </a:tc>
                <a:extLst>
                  <a:ext uri="{0D108BD9-81ED-4DB2-BD59-A6C34878D82A}">
                    <a16:rowId xmlns:a16="http://schemas.microsoft.com/office/drawing/2014/main" val="10002"/>
                  </a:ext>
                </a:extLst>
              </a:tr>
              <a:tr h="376767">
                <a:tc>
                  <a:txBody>
                    <a:bodyPr/>
                    <a:lstStyle/>
                    <a:p>
                      <a:pPr algn="ctr"/>
                      <a:r>
                        <a:rPr lang="en-US" sz="1600" b="1" baseline="0" dirty="0">
                          <a:latin typeface="+mj-lt"/>
                        </a:rPr>
                        <a:t>Buffet</a:t>
                      </a:r>
                    </a:p>
                  </a:txBody>
                  <a:tcPr/>
                </a:tc>
                <a:tc>
                  <a:txBody>
                    <a:bodyPr/>
                    <a:lstStyle/>
                    <a:p>
                      <a:pPr algn="l"/>
                      <a:r>
                        <a:rPr lang="en-US" sz="1200" baseline="0" dirty="0">
                          <a:latin typeface="+mj-lt"/>
                        </a:rPr>
                        <a:t>After all required components are offered and  served</a:t>
                      </a:r>
                    </a:p>
                  </a:txBody>
                  <a:tcPr/>
                </a:tc>
                <a:extLst>
                  <a:ext uri="{0D108BD9-81ED-4DB2-BD59-A6C34878D82A}">
                    <a16:rowId xmlns:a16="http://schemas.microsoft.com/office/drawing/2014/main" val="10003"/>
                  </a:ext>
                </a:extLst>
              </a:tr>
              <a:tr h="376767">
                <a:tc>
                  <a:txBody>
                    <a:bodyPr/>
                    <a:lstStyle/>
                    <a:p>
                      <a:pPr algn="ctr"/>
                      <a:r>
                        <a:rPr lang="en-US" sz="1600" b="1" baseline="0" dirty="0">
                          <a:latin typeface="+mj-lt"/>
                        </a:rPr>
                        <a:t>Bag/Grab &amp; Go Meals</a:t>
                      </a:r>
                    </a:p>
                  </a:txBody>
                  <a:tcPr/>
                </a:tc>
                <a:tc>
                  <a:txBody>
                    <a:bodyPr/>
                    <a:lstStyle/>
                    <a:p>
                      <a:pPr algn="l"/>
                      <a:r>
                        <a:rPr lang="en-US" sz="1200" baseline="0" dirty="0">
                          <a:latin typeface="+mj-lt"/>
                        </a:rPr>
                        <a:t>When students receive their meals</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05471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Edit Checks</a:t>
            </a:r>
          </a:p>
        </p:txBody>
      </p:sp>
      <p:sp>
        <p:nvSpPr>
          <p:cNvPr id="3" name="Content Placeholder 2"/>
          <p:cNvSpPr>
            <a:spLocks noGrp="1"/>
          </p:cNvSpPr>
          <p:nvPr>
            <p:ph idx="1"/>
          </p:nvPr>
        </p:nvSpPr>
        <p:spPr>
          <a:xfrm>
            <a:off x="833966" y="2362200"/>
            <a:ext cx="8000999" cy="3450696"/>
          </a:xfrm>
        </p:spPr>
        <p:txBody>
          <a:bodyPr>
            <a:noAutofit/>
          </a:bodyPr>
          <a:lstStyle/>
          <a:p>
            <a:r>
              <a:rPr lang="en-US" dirty="0"/>
              <a:t>Ensure that the meal counting and claiming system works properly</a:t>
            </a:r>
          </a:p>
          <a:p>
            <a:r>
              <a:rPr lang="en-US" dirty="0"/>
              <a:t>Ensure the daily meal count does not exceed the number of eligible students</a:t>
            </a:r>
          </a:p>
          <a:p>
            <a:r>
              <a:rPr lang="en-US" dirty="0"/>
              <a:t>SFAs are required to conduct edit checks of daily meal claims for all Recipient Agencies (RA)</a:t>
            </a:r>
          </a:p>
          <a:p>
            <a:r>
              <a:rPr lang="en-US" dirty="0"/>
              <a:t>Verify meal count is accurate and compare the daily meal counts at each RA</a:t>
            </a:r>
          </a:p>
        </p:txBody>
      </p:sp>
    </p:spTree>
    <p:extLst>
      <p:ext uri="{BB962C8B-B14F-4D97-AF65-F5344CB8AC3E}">
        <p14:creationId xmlns:p14="http://schemas.microsoft.com/office/powerpoint/2010/main" val="1937095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Consolidation of Buildings/RAs</a:t>
            </a:r>
          </a:p>
        </p:txBody>
      </p:sp>
      <p:sp>
        <p:nvSpPr>
          <p:cNvPr id="3" name="Content Placeholder 2"/>
          <p:cNvSpPr>
            <a:spLocks noGrp="1"/>
          </p:cNvSpPr>
          <p:nvPr>
            <p:ph idx="1"/>
          </p:nvPr>
        </p:nvSpPr>
        <p:spPr>
          <a:xfrm>
            <a:off x="971523" y="2133600"/>
            <a:ext cx="8000999" cy="3450696"/>
          </a:xfrm>
        </p:spPr>
        <p:txBody>
          <a:bodyPr>
            <a:noAutofit/>
          </a:bodyPr>
          <a:lstStyle/>
          <a:p>
            <a:r>
              <a:rPr lang="en-US" dirty="0"/>
              <a:t>NYSED will restructure RCCIs with multiple RAs that share the same address </a:t>
            </a:r>
          </a:p>
          <a:p>
            <a:pPr lvl="1"/>
            <a:r>
              <a:rPr lang="en-US" dirty="0"/>
              <a:t>They will be combined into one RA for claiming purposes only</a:t>
            </a:r>
          </a:p>
          <a:p>
            <a:pPr lvl="1"/>
            <a:r>
              <a:rPr lang="en-US" dirty="0"/>
              <a:t>Each consolidated RA will represent a separate POS</a:t>
            </a:r>
          </a:p>
          <a:p>
            <a:r>
              <a:rPr lang="en-US" dirty="0"/>
              <a:t>Consolidation will: </a:t>
            </a:r>
          </a:p>
          <a:p>
            <a:pPr lvl="1"/>
            <a:r>
              <a:rPr lang="en-US" dirty="0"/>
              <a:t>Simplify the administrative review process</a:t>
            </a:r>
          </a:p>
          <a:p>
            <a:pPr lvl="1"/>
            <a:r>
              <a:rPr lang="en-US" dirty="0"/>
              <a:t>Reduce administrative paperwork</a:t>
            </a:r>
          </a:p>
          <a:p>
            <a:pPr lvl="1"/>
            <a:r>
              <a:rPr lang="en-US" dirty="0"/>
              <a:t>NOT affect meal service </a:t>
            </a:r>
          </a:p>
        </p:txBody>
      </p:sp>
    </p:spTree>
    <p:extLst>
      <p:ext uri="{BB962C8B-B14F-4D97-AF65-F5344CB8AC3E}">
        <p14:creationId xmlns:p14="http://schemas.microsoft.com/office/powerpoint/2010/main" val="2042747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Meal Pattern and Nutritional Quality</a:t>
            </a:r>
          </a:p>
        </p:txBody>
      </p:sp>
    </p:spTree>
    <p:extLst>
      <p:ext uri="{BB962C8B-B14F-4D97-AF65-F5344CB8AC3E}">
        <p14:creationId xmlns:p14="http://schemas.microsoft.com/office/powerpoint/2010/main" val="1323202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lang="en-US" dirty="0"/>
              <a:t>Meal Components</a:t>
            </a:r>
          </a:p>
        </p:txBody>
      </p:sp>
      <p:sp>
        <p:nvSpPr>
          <p:cNvPr id="5" name="Text Placeholder 4"/>
          <p:cNvSpPr>
            <a:spLocks noGrp="1"/>
          </p:cNvSpPr>
          <p:nvPr>
            <p:ph type="body" idx="1"/>
          </p:nvPr>
        </p:nvSpPr>
        <p:spPr>
          <a:xfrm>
            <a:off x="643128" y="2286001"/>
            <a:ext cx="3822192" cy="639762"/>
          </a:xfrm>
        </p:spPr>
        <p:txBody>
          <a:bodyPr>
            <a:normAutofit/>
          </a:bodyPr>
          <a:lstStyle/>
          <a:p>
            <a:r>
              <a:rPr lang="en-US" sz="2000" dirty="0"/>
              <a:t>Breakfast Meal Components</a:t>
            </a:r>
          </a:p>
        </p:txBody>
      </p:sp>
      <p:sp>
        <p:nvSpPr>
          <p:cNvPr id="2" name="Content Placeholder 1"/>
          <p:cNvSpPr>
            <a:spLocks noGrp="1"/>
          </p:cNvSpPr>
          <p:nvPr>
            <p:ph sz="half" idx="2"/>
          </p:nvPr>
        </p:nvSpPr>
        <p:spPr>
          <a:xfrm>
            <a:off x="4648200" y="2895600"/>
            <a:ext cx="4038600" cy="2697163"/>
          </a:xfrm>
          <a:prstGeom prst="rect">
            <a:avLst/>
          </a:prstGeom>
        </p:spPr>
        <p:txBody>
          <a:bodyPr>
            <a:noAutofit/>
          </a:bodyPr>
          <a:lstStyle/>
          <a:p>
            <a:pPr marL="845820" lvl="1" indent="-457200">
              <a:buFont typeface="+mj-lt"/>
              <a:buAutoNum type="arabicPeriod"/>
              <a:defRPr/>
            </a:pPr>
            <a:r>
              <a:rPr lang="en-US" sz="1800" dirty="0"/>
              <a:t>Fruits</a:t>
            </a:r>
          </a:p>
          <a:p>
            <a:pPr marL="845820" lvl="1" indent="-457200">
              <a:buFont typeface="+mj-lt"/>
              <a:buAutoNum type="arabicPeriod"/>
              <a:defRPr/>
            </a:pPr>
            <a:r>
              <a:rPr lang="en-US" sz="1800" dirty="0"/>
              <a:t>Vegetables</a:t>
            </a:r>
          </a:p>
          <a:p>
            <a:pPr marL="1303020" lvl="2" indent="-457200">
              <a:defRPr/>
            </a:pPr>
            <a:r>
              <a:rPr lang="en-US" dirty="0"/>
              <a:t>Dark green</a:t>
            </a:r>
          </a:p>
          <a:p>
            <a:pPr marL="1303020" lvl="2" indent="-457200">
              <a:defRPr/>
            </a:pPr>
            <a:r>
              <a:rPr lang="en-US" dirty="0"/>
              <a:t>Red/Orange</a:t>
            </a:r>
          </a:p>
          <a:p>
            <a:pPr marL="1303020" lvl="2" indent="-457200">
              <a:defRPr/>
            </a:pPr>
            <a:r>
              <a:rPr lang="en-US" dirty="0"/>
              <a:t>Beans/Legumes</a:t>
            </a:r>
          </a:p>
          <a:p>
            <a:pPr marL="1303020" lvl="2" indent="-457200">
              <a:defRPr/>
            </a:pPr>
            <a:r>
              <a:rPr lang="en-US" dirty="0"/>
              <a:t>Starchy</a:t>
            </a:r>
          </a:p>
          <a:p>
            <a:pPr marL="1303020" lvl="2" indent="-457200">
              <a:defRPr/>
            </a:pPr>
            <a:r>
              <a:rPr lang="en-US" dirty="0"/>
              <a:t>Other</a:t>
            </a:r>
          </a:p>
          <a:p>
            <a:pPr marL="845820" lvl="1" indent="-457200">
              <a:buFont typeface="+mj-lt"/>
              <a:buAutoNum type="arabicPeriod"/>
              <a:defRPr/>
            </a:pPr>
            <a:r>
              <a:rPr lang="en-US" sz="1800" dirty="0"/>
              <a:t>Grains</a:t>
            </a:r>
          </a:p>
          <a:p>
            <a:pPr marL="845820" lvl="1" indent="-457200">
              <a:buFont typeface="+mj-lt"/>
              <a:buAutoNum type="arabicPeriod"/>
              <a:defRPr/>
            </a:pPr>
            <a:r>
              <a:rPr lang="en-US" sz="1800" dirty="0"/>
              <a:t>Meat/Meat Alternates (M/MA)</a:t>
            </a:r>
          </a:p>
          <a:p>
            <a:pPr marL="845820" lvl="1" indent="-457200">
              <a:buFont typeface="+mj-lt"/>
              <a:buAutoNum type="arabicPeriod"/>
              <a:defRPr/>
            </a:pPr>
            <a:r>
              <a:rPr lang="en-US" sz="1800" dirty="0"/>
              <a:t>Fluid Milk</a:t>
            </a:r>
          </a:p>
        </p:txBody>
      </p:sp>
      <p:sp>
        <p:nvSpPr>
          <p:cNvPr id="6" name="Text Placeholder 5"/>
          <p:cNvSpPr>
            <a:spLocks noGrp="1"/>
          </p:cNvSpPr>
          <p:nvPr>
            <p:ph type="body" sz="quarter" idx="3"/>
          </p:nvPr>
        </p:nvSpPr>
        <p:spPr>
          <a:xfrm>
            <a:off x="4648200" y="2286000"/>
            <a:ext cx="3822192" cy="639762"/>
          </a:xfrm>
        </p:spPr>
        <p:txBody>
          <a:bodyPr>
            <a:normAutofit/>
          </a:bodyPr>
          <a:lstStyle/>
          <a:p>
            <a:r>
              <a:rPr lang="en-US" sz="2000" dirty="0"/>
              <a:t>Lunch Meal Components</a:t>
            </a:r>
          </a:p>
        </p:txBody>
      </p:sp>
      <p:sp>
        <p:nvSpPr>
          <p:cNvPr id="4" name="Content Placeholder 3"/>
          <p:cNvSpPr>
            <a:spLocks noGrp="1"/>
          </p:cNvSpPr>
          <p:nvPr>
            <p:ph sz="quarter" idx="4"/>
          </p:nvPr>
        </p:nvSpPr>
        <p:spPr>
          <a:xfrm>
            <a:off x="643128" y="2895600"/>
            <a:ext cx="3822192" cy="2697163"/>
          </a:xfrm>
          <a:prstGeom prst="rect">
            <a:avLst/>
          </a:prstGeom>
        </p:spPr>
        <p:txBody>
          <a:bodyPr>
            <a:normAutofit/>
          </a:bodyPr>
          <a:lstStyle/>
          <a:p>
            <a:pPr marL="957834" lvl="1" indent="-457200">
              <a:buFont typeface="+mj-lt"/>
              <a:buAutoNum type="arabicPeriod"/>
              <a:defRPr/>
            </a:pPr>
            <a:r>
              <a:rPr lang="en-US" dirty="0"/>
              <a:t>Fruits/Vegetables</a:t>
            </a:r>
          </a:p>
          <a:p>
            <a:pPr marL="957834" lvl="1" indent="-457200">
              <a:buFont typeface="+mj-lt"/>
              <a:buAutoNum type="arabicPeriod"/>
              <a:defRPr/>
            </a:pPr>
            <a:r>
              <a:rPr lang="en-US" dirty="0"/>
              <a:t>Grains/Meat and Meat Alternates</a:t>
            </a:r>
          </a:p>
          <a:p>
            <a:pPr marL="957834" lvl="1" indent="-457200">
              <a:buFont typeface="+mj-lt"/>
              <a:buAutoNum type="arabicPeriod"/>
              <a:defRPr/>
            </a:pPr>
            <a:r>
              <a:rPr lang="en-US" dirty="0"/>
              <a:t>Fluid Milk</a:t>
            </a:r>
          </a:p>
        </p:txBody>
      </p:sp>
      <p:sp>
        <p:nvSpPr>
          <p:cNvPr id="356357" name="AutoShape 2" descr="data:image/jpeg;base64,/9j/4AAQSkZJRgABAQAAAQABAAD/2wCEAAkGBhMSERUUEhQUFRMWGBQXFRYYGBQVFhgUFRQVFBQUFBQXHCYeFxkjGRQUHy8gJCcpLCwsFR4xNTAqNSYrLCkBCQoKDgwOGg8PGiwkHyQsKSwsLCwsLCwtLCwtLCwpLCwsLCwsLSwsLCwsLCwvKSksLCwsLCwpLCwsKSwpLCwsKf/AABEIAIYBeAMBIgACEQEDEQH/xAAbAAACAgMBAAAAAAAAAAAAAAAFBgMEAAIHAf/EADoQAAIABAQEBAMHBAIDAQEAAAECAAMEEQUSITEGQVFhInGBkRMyoQcjQrHB0fAUFVJicuGSosLxM//EABoBAAIDAQEAAAAAAAAAAAAAAAEDAAIEBQb/xAAwEQACAgEEAQMCBQQCAwAAAAAAAQIDEQQSITFBEyJRcaEFMmGBkRQzUsHw8RUjQv/aAAwDAQACEQMRAD8A5wWzyARuNDAtpZEeUVWVNjsdxE9VddR8pgZDg3w+WzEgAnyBMGKDCGY+IEeYIiPBMWKKAFFzuYcErRM+GABtrFJ8Lg2Qrr253c/Ax8KUiimKjYQw01LaQR0gBh0sShYHeDcir+7PeFx+CW88lYRpPnZRpEEyvUPkO5EU6ida+uo27iGQr8sySn4RvMn8zqp37QLF5cywGZW27QcwrBGnjOCAh3EWa/g4rKJDsSNQNPYQ8WAWlaXcX7CKs6iL7KF843WYot8xPOJHlg+IBz2iEB1NOKzNdSNjygsGmGYHLXIGw2EbSRnXIyhAeekeT8MMkXV7qdzz94hC5OxwEZC2vPtFvD6iy2c+Rhf+IlwES6/iMZVM1rKG+Hy7QSDpLpi+m45c4tScISX4mAJhRpsWqpSjKoI5EnWIqji2eWs5VRztAyw4Rc4rxZ7hflU323MKEiejk573JsBDdiksTZQaX4iNz+cK9ZRNKtMKn2isseQxcl0S0+FhifFYDaNqqmMsg5r87QLmYo5U5QQbxHTz5k18x0A0irrixiumvIfwzHmzWJhDnTM0xjzLsf8A2JvDNUSchBhVXVj1ubwqK2tjLJbki1KprnT8usGMPwAsQWPe0QUCDSGCgnAQNxaMOAXiOBgDpAqThgEN9bMDCA7pFXIYq0aUNKA4uRD9RyEMsZbXGpPkLRz5pljDRgNQzWUXPWGQkLsgX6Cts/rY77bft6iAvHlaTZRsN4N1GH/DtM2XmByPM/r6RUq8OlTb5iGzKrXHRhcA9D2gWSSabHaTEZOT8C7gXDaz5eZmIJ2sYfsBwGVSyQym8wfM3M+cCaSiSQiqh8MEWrlA30McS661Sks8eDq2N2xWOi1xZSpU0rAjxAXU8wRtaONCmfpHZ6GaJgyDnz7QJ4n4LlypZeXe+55x1/w2PqrM33gwT1ktKtsVk5kKBokk4Xfe1ucHJWGMRdvCOpiKfLAGVdBuTzMdW+muqP6maP4pfb0kkUHqSBlXRR7RSn1F9YkrJlzYbCKbi8c8Q228s1sdzvGIvONyuojelW49YhUsERpJma2HlEk7YxWww5mPYwCxLVT7HLfzgrR4iwVLEgjY9xC3PmXcmCNO11iAOhYZxQWAubHY+cZCVJrAunJv5ePIOWTCLPEvBMtwZksWO+kBKXA7Szm1i9gPFrMBLmG/K8FJ1P8AduR0MU5XDLxSYlSiA1vaGzhqqVjlbflCajaxfpqsowYQ5rgUnh5OmzmsQInl1e8s72vAbB64TRcnxCJnU5iwOo2gVwxyMts3LCIWrQsw59xziGdivxDltryPWPKycHTbXnA96koAUGaGmbB1bhMgU66wflC4hJ4eq2+Cpy2uIa8PmswhSfOC7XGTn3FC/DqXUeAGx25nciB0muK6Fzbyh24x4fE1kYaPexPUQJquDmK/dsAeh2P7QwqlkAzWQ6jMxi3SYtpkmKAp5k39xAuvoqiRf4iMo6gXX3EUqdjMNkVnbtcxM4DgZZVAFe8ts4P4eQjeomZbiabdBFSjwaulLnRBr+G4v7RvOaYyMHT7zY35QHOKWWTYzJM8fiLFTsIvSsMkzQbLlPeI8Lw0sRc2A6wynCVmLaUPEOe0IsuzFqvstBR3LPQLwvD2TwlgU5CGCrwQTJViotaKUrDHlEZtdeUNcr5Ldoy0+rd/d4a6NVmyv+3ymc6lcLS0Jvt0iCr4Zl2OQhTFzGsFntNmETgkvcdYVw+R7NMZz11t6R1I0vbucjE5rOEixiGDMFHO3OEeoo7VDJsb/nr+8dImZ3llRzBH0hSxPK05Oby8uc23B0352/eMjsy8GuNXtyb0tBlAG5glKpDENRfL4LA9eneBNUmRcxqGB111sT5xRPI6XHQemCwgfPYQElYmx0E7PBCYXygkQGWTyRVVWiasfSLfDnEc6XNVlTwX16kQIkUhmzgi5c5Ohc2UdyekS4OXeoMtiFytk1V9TnyknKwCgC7eg3i8U+0Jm1nDOwYnNV6J5my2DHrY6EeesJ74xTo5Gay2W3XLlFvpaG+uwof0JlM2dXMlCVvoC6gle43EIOIfZ80yc7ZzluFX/igCKfUKD6wyUK5vFvWPuIkm4ez5Jp3FNOuYZrjl5wHm8YJ3MFpP2ZIPmYmCFNwBIX8N4G3RxedrYyE9So7VJIXKT7QWlH7tLn1i03FtdVMBlIXpaw+sNtNwxJXZB7RcFGq7KIZ/VQgsVQwUdMpvNksiumEOVzzjoNcvKBVQb3hq4jqckloUlmeEdWhW+U+ZMs4qPCA7SdTEUuRrBN1HrFelYZrdTBwyvBT+H4veJcKW4PZjFoyPF6GIMFNmmiAQ1rmyi1ucaYVL1eLGJtmUdbXjSj0zd1ieA+QY8vxkRaoplo0qls6tyIjSe2QgjYwUVLMw9NbRkVRNsbjaMgBI+GKIZs7i9thDRX4yPhlQvKB2GysqCPKpY6KojtyzVGtKIsX8UWJGtxEc1LMYsUy6xkaMT4YT4fxQypgvtsYfaKfKmHXS/wBY5vVyLEMOcHaKaWkgqdVh1DXTNNSUuGOXwUTOABpb1iWm4dlXDganW3KAOH4wzhlbe28HKOusR5CN0q4zjg0SqTjgMSKiXL0bTtBmhxlNlhbr6QTQGG43jbDZNjGBVbOJHLu3ReMBziarZpJKaMNQe4ihg/FAZB8RbPtpteLc+YrKUvqRC++B/DFy+kKtvhFYj2GiKk3vf0D/APcmdjcKV6c4qSzLluTLlqt97ADWFudVThOAlnS2pO1oM0RLb6mMcLpy4kOrhy8oZKSuDQm/aLVmlKTEIbObMvpuIYJEsg3gfiyyJ5++T5dFJ19RF5tbcSGKrc8IS04omsL6KO0E8J4tqZQ+7UEHrf6GLU3h6UrkH/8AmRdQOvcxWk0glteYwCDZe3K5i0I1rmKeS0a2+FBDFS8czSQsyRqed7iHGTPuo2uRHOZXFNMHAdfAOcE6v7SKSWtpZubbCNFdFj7RlulGLwsfsb4xjtHJmFXYzZpPyDxW8xsPWKNXMFQwYIFA2hVp6qROnNMCEsxLX5XMNuF3YbQzU7Yx255KUJt7vBsJJAsBADEcGyTHe2kxQCO4PzDy6Q4CSY9m0auuVxcfzY8o5uDcp4EQS8wsYHVVKiyZkvIWZwRmKlnXW4yv0FtjpDHimGCRMst8jAFb667ML/zePXnoFubXiyk4su4qaEzAOHjmuykJe92tc6WAA5CGqoph8O1opS8YzzciCw3LHYftBNa6XlN2Vm/1IIiNt8stGKXCFlsL1Nja8SU2EEG5c+mkWa+tlMbNcG34evWA0nFmU5X35GByTCzydlw6aGpJYH4SvO+ovrHkLHBuKfczMx8IynsNbQZbFx+FSfJWb8hDsOaTMs8Qk0XssZ8OF7EOKzKuXSYgG5Mt1A8yRpAmp+0dPw5j9InpNlfVSHjJEUwDtHN6n7RXOwt6wNmceTL6kW94nofqD1v0HDjVx8Ow1hUeZYLFqRiBny2JYN0MDp0zQEcoKWOCN55PamZrFP4viv3vGGde6nflGqi/nsYuipOa+xBilS1Np7W2MaVEokacooS5pDX5xCBHF3OUEHtHtPWZlXrtFWbUZgVPmIpI5QwCBeobwgcxEDzMy2PpGkyfmF+v5xWZjy3EAJ7KmlTGRtow7xkAIzST4B5RHNN49pDdIu09GB4m2G0daU1GOWbnJJC2+EzHmWAtF5eGJgtdrHyMF5teb7geQ19TFZ8VPO5jmSk28mF4bN1wMlMpZT9IsYZhrSicxXKfWKH94A5GJlxlTvcQIylF5RaMtr4CCSZatcE+gizT1Cj8R9RAn+sQ7Nr02MRNPU/jI8xce4hi1Fi8jPWl8jxQV2mmsXqguF+7378oR6CawIsQw/1b9DD/AIRVeHxC45EixHYxf1XNYkLnPd2BJM1l0mTFve5I/KCFQ0l11mC3cwq8acNzSWm0pzAm5TmDzynp2hTouGqyawDkqOdydvKFLRxbWX2W3yT9sTpctpL3UNm7j94LYfMCAADSBWC4WJCBQPWCojfXpK4LHZqaz2EMXxqXJkGYeQ0HeOLVn2hzprHKgA5bnyh3xivkzXyu2i7jvFCTMo5fyqsYpYhNrbkyyex+2WBTGN103YP2sLfnEyYHXTd7+phsPFVOmwX6RSn/AGgAfLaGrUWr8sUjNJRl+aTYPpvs8qH+d7e8GKP7NEHzsT62gXM+0Z+UUZ/Hs09feKystl3ICVceonRaDh2RJGmUQRSplINCI45N40nMbDUnQAXJJOgAG5MNOD8KVc6XmqKn+kv8qmWJptp4nyzFy89N+ttozSUI8yY6G+fEUOk3iCSOcR0/ESTHCSxmc7KNSfSKVBwfhqC82oaob/eaZa+QSXb6kwVpKzD6Z88lZUuwI8KrmN+We+ZoXK2tdGmOlvl4+wK4nWY0rMyFMh0vYE30Nh529oRq+qcggQ5pXmarBjcXI15g3/SErEZgSa0sHUa255eve0Z4W75dG63SuiHZrw7XKjFDrMY7bk+QEEsQlDkpUnfwsP0ingyS7nOt737H0MMpxU5WHxJjAjk46WAYMpKnqQdY04TMa3eBSm0hRWmWbIouSRYdABexYk2AtAl1ZnBYW7b28zDTi1UJhGdiRuq3v0IJ9fKBNQyqyMQCXbLLU/iI1ZiP8VGvckDnFei+18Jj7wYhp6cTWYJ8UkAEXui9u5/KLc/ixhMKyz4W3GtgwI+XoDfbtAPG8R+6ky98qa+ZO8AUmkmym3U8/wCaRhlNyfB3KdHFQzI6pJ4gsni8WbcHxDuDeB0vhTDp9w1HIBPNF+G2u9mSxBhJpXc6Zz7L+0XpFRMDWDn2H7RFbKPkRLQQl9S5jv2XYbYiW86RM5EMZq3t+JJhuRfowMLkr7ImmqRT1cuZNUElHlmUD2Vs7e9oZZtW5AB1OwOv63P1g5wxMSWXBIz5SRfYm20NjqJ5Rmt/D4Rrb8nKcDlPIeZJmqyOpIZG0II0PYjuNDyvGpnWZx0P0MdJ4pwRK9pTLNEqfKuPiZMyOjalHAIOh1B1tc6axz/iLCHp5xRypJFwym6kciLxrjZGfRy7KZV9gmpHMdYyTNzE23G/eKsurKkgxvNsLOnqIaZwmoHvuIH1tFzAuI0NVfX6RDPrGA0iEIGAj0y78xFaZMLRi3EEBOPDuY8WfrGsrXlGuSAEuS56+sZFVY8iYDkapst5ZCkWO5v0ivUz5j6B7DtHtXWF23B6knf/AKjZHUDU3PbaLyluYZSbK4m5dC5jdqnoL+8bTGtsAPSKM2p8/SKMqTvOJ2BjJb3+ZT5j9RFZJjHkYkWoYQCGTZeuh0iJnYbG/npEzV6H5hY9Y9ZOYII7j9YgTKOrKm5GsPfDONkAhmOQi1j4h78oSZLAHUD84d+EquUSFyLc79IKIFUqSgNjmXl6xHPqAbHY7G0MtfgImyGKKFIFxbtrCDKqCQb73jp6aXtw/BuokpIaKecSNYhxjFUkSmdjawMQSqxVTOxsAI5fxdxOaqZZT90p0/2P+R7dItdaq1+oLrFBFCdijMzNmPiJPvEDVl+ZirHoU9I5m9s5vZOaqNTUxH8FukbrSt2iZZDz45jwzjzMWqfCXfQAn0hx4U+zzMyzqg/dqbiXb52Bv4j/AIg8uflvWc1CO6Qyut2S2xCHAfCxko0+fKAnNYybnxohWxOXZS1z3t0hkqZxYA30BBt1t1ixU1dhcxQCnMbaq2vkf+/0jkSnK2WT1Onqhp4YfH6kOJV5W1hvz7GIa6SxkWAzE8hzi+aCWwGbUjYbDtBGXTKoudB0hkaH2xU9fCH5FkA4PIdZYDqc2/In1gZivDbtPE5QQQCLaEEG2/tBnGuJFlAhbBuR7iF+dxzexXwtzU7HqL+3tD41qLyjFfqZ3LE8Fd6dlOqlfy9DFeciNqWIPY2MH8NxRaqWcwtMBa4HMA3BuOxEVq/h5CquT4cyq7LYFC4DSy2lrEG224t0hy5MnQv+BdfqT9YhwycaipM06S5YySx23J8zuf8Al2izxXwxNpGCsQ6uLynW9nHLQ/K2o077mLVDQCTLVOY3PVjqT7wu17I48s26Gv1bU/C5Lc+cWNzEdGPEf5tG2S4jeUltezf/ADGHPGD0LLVKNTFqlHiPnEFMsT0x8RELK/IQRhm8hf1/lo9pmupPUmK4bx+a/qY3pW0t0JiwtrgMUzhRa9rbmAXGNGKqT8WXvLtbT5lO/wBNYlq5tkN7nQlgNyB+Eeeg9Ylebc/CXp943Tso5XMXhJxeTJbp1ZFpnLKqQb3Aio1xfrHTazCKeZmCDxDQsNr9O5hOxTCgrEHQiOlXapnBv0s6nhgRkut41DaawRXD2yFhqIHzZVtIcY+iBlt5RNLUGNH6RqmhggN3TLzjwPGO0QvEISTHuYyPKeWSwEZACHpdCm+a/rE+YLsp94pSAG3a0W0UD8V4hDWbNPSKbsTF+bM8opvMEBhIQsb6d40ZrxqQf4YhDYt3HrGyTiNvblEJmW5Rp8URCBigdW+YD2hjwiQFPhuITqOpII3EO2CzvEvMmAyyOncN1ZyC/tCDxPhjS6yYFHgNnHk2pHveHXB54NhAjj6WVmSz/khH/iR+8OrscVlBUnCTaETiIuZVhfLzHWEp6Sx+WOmTqb4ku0KWIYcZW4uesV3ubyxU228sXzSnyidKAAatEihrnS8SS8GmzDpeCVNqbClOpghIp5Ka2zGNEwCcBrciL+E8LzJswKQwT8bC1wLcidLxHJRWWSMXJ4QUwOimVB+7UJLGjORoOwHM9obC4XwjYKAPIaRDShJEsS5Vwq30OpuSSxY9bxFMm31Mc21yvfwjtUKGlXzJmMdDfb9Io1lfl22jaqqbQr4pieu8XhBR4Qq26U3mQUo+IQJhzbcokxbiFyPCf1hTkCZOJ+ELgfMx0UeZ5nTlFuTQzlYAMhPcta/tFpNLhsNdVk1mMTydhU6bq5tflz9TyEayOFs7WO38O0XWxWZK8DIS3ob9TeNGxGdr92ddOQAB31v0v7mDuXyV9Kf+L/gs8K4FOSpR5al0YlAptdlYWzKel7b8tbw2yaFUqJ0plcSyqy5y7m+qMU62sjj6QO4W4hZGbNZJtwqsBnKoQLiSn4pzE5FGw1JvtDxV4zImUxmTmEiZL8PxQfij4g1MlTcGe6gKGI0vcA6G1otPnJWcJR4ceBRamMyU0ioAvIMxQ7C33km7S5i3Ph2dSOauOkLSj+dIJ1nGEuWnxw5mT86+E6Z5eVk1S+UNYrc794Q6HFJijxTGPYm/13hdtfqYaNul1K02VJd/A5y8topTa9XYhNQl8x5Xa2g9vrATOJ2jM9uzaex0gpT04loQNQTcn94R6O1ZN8NdG2WFx9Q5St4QY0E60wRDTVGkQNNu4jOo9m6OAtObxKfMe/8ADFqToPOB883Bt5+2sSTKv7u/aB2irWUTo4mZjvlIAHUjxD629ooV9UVIkyj94+sx/wDEcxeK9HWZZcw87/W0DsFmXLE/M19fOGqOE38Ak9rwM9FKCKFTQdedubeZN4gxnDJTKGmMEFwLnmSbAdyTGv8AVkfKL8u1hoPygfX4aZ81XmO1k+SWtgoNtWPMtvrpF6oybz0YNXdDbjthH+zqmijwMPrChjWDmW9rEjl5Q9Yehy5dbDmdYtT5SgagGOxRp52c9I8tqL418ds5I+FzSfCp9rRr/bJ3+Bjp7GWdxaI/iSl5iN60aXbMH9U30jm4wGobZDE0rhKpO6gesdCGIJsov5CLEuTMbXKFHVj+kVenrXbLK6x9IT8N4Ne4LkC3SPIczkT55wv0W0ZEVVa/+chc5vuSRzaVTW5iPZrW5xSaqY7CNpcon5z6bRzjaRzpuukRZ7xbZBsBaKzDWIQ1APUxuJhHONLxusuIQlE/rHmcdo0WXfaNzTtzEVCSSZ5B0tDpw2WPjJhLpaclhD/gqWQWhc3gdWssZ6CuyEMYj40rDMMjNoLObewjejw1pg8IipxTQTZLyZ03xIQEsPlRuh8/0i1ecAtwVKIXWAfE6kEQz4dka+oEAOKQofQ3iYYkFYLQggkw2UNCBawhawWtUXWxLHYCGKkqWRbfiO56DoP3i8m4x47DCKlLnob8DwxZgYFUsttCqMxvfXMRcbQbl4JKUWyC3TW3tAzgmkYSWmaXmNoSLkqum/TNmhheW3NgPIfvGeLcVhwcn88Y+7HWzzJ7XhfAn8V4UsrLMlqFU+FgNr8jbvr7Qp1VbaOoVMuWVYP4gQQb63HSOFcQYoqzHVDoHYL1sGIX6Wg7ZPlrBaE+MG2K4zYGBMmkLspm3yk/LsTzF+nlECAgh21N9un/AHF4zr2PcRSTxwjfRSm90/4DFIwBZVAACLYDQDU7D1is86zjzERUk/71h/qfoyiNKl9bxn2+47LnhLBexSWG15jaI5c+69xGPOuAe0RAWPYxVLjDBv54MmvrfrFWsq2KqGYkKoRAdlQfhUbAdeu5uYuTFuIoVEu7AcrfqYZDkRZwsgSvuSDBmhwhCoLIjac1U/W0RVFBr2/nKDMj4aqMpBjSn4OTdHnL8g8UIQ+EWHaL1PMMevP62j2nIZlUbsyqPNiAPzg4yITwbBCNVtbp+0byZDFrkaQa4g4Rm0y/EVhNlc2UWK/8hrp3/KKNLQz2HgkzmHUS3I9wIXXWrVuguDXHWzq4bX7m5UnnGq02hF9DEcxmVirqVYbq3hYeYOojZnYSzMsMgNr35+UPh+HT8R+4uX4u+t32MXD0C5dSCbnXn6RvKpVX5VAPYaxSXF72FrX0ENuAYMSM7DxHrsBDv6KyLxJYMtmv3rO5spSMJJF30HTnFuVh42VSfS/1gy4lp/u30ivMrmO2g7R0K6Ix6X7s5NuolLt/siNKBlHiIUdOcVqhQdo3did9YiYxqimuzHJp9IjmyEK2y6nn+0VzRSgthLW/+W5ido0JguKDuYPnYWLeEkHtA6dIcblvUkiDhm8hcnoBf8olSgmNugUdWP6QHOMewqEpdCj/AErxkN7YbLHzTBfoojyBvXwwuDXlHKKdhaJ320ihLUbZtYsAW5xxTqnkxyNIhJY8rCJM6juY2ZyRYCBgOSuUPWJ6SgLm3KNllW7mC9PIsum/OKt4LRWQzhWES5UsNYFm2iISs+YsFFjpaLlE2aQLbgEetoFUBmiZ94CJZ0XT8XeM/bybGkkkjSZR5TflDDg7eGKlRJuLRew2SVWI2CKwOfDGIhDYw2YhkmyshliZLfR1026+cc1ppljDlQ15aQ4Bs2RrHoQLgw+qfG0TdDncItHgA/uAp8zCWXIzc8uUso157COgSeAKIG7SVmHrMu//AKnw/SE37Oc8+cZzm7KCWbT520Gnlm9o6W1+bn6CC5yi+It/x/tmbCfkG1XDNMZTrLkSUYqcpVElkNy8QFxrHN5qlSQdCCQR3G8dS+IqnXXz1hM+0p5SvLdVs75s1vxBcoBPfl/+Qt73zJJfTn/SH1NJ4LnBGKswaTyUZk8ifEPcg+sNDBjCj9mlMGE2cTrf4YHQAK5J87r7Q8kjtDoLMRdjW54BP9KSY4hxdw09HVPnBMt2ZpL/AIcpJbJ/zW9rdBeO9T6xE3IhD+0XFEqaRkl2Yq6NcW3VwCB31t6wHXnhF6blCacuv+cnJ5p59dG8+TRkmda1/wCWjWkn5iVy2sNjqeh7fSLiyzcWNtR2H7Q6Ogk+JMfP8UguYpv7B3C+EJ0yWJ8shswYWuMts2pz8yCNRy9Ino+FZjMcxQhRmyg5iwvYjl29xFzD8ZnU4SWGmCUzABUXPqx1IFtOZOoG8MU6hluGeUxzCx0FirgEnKt9VIJuOYuN7GMOpp9KaWUxf/kLpL4FVOHhMQGnJLD5pb3D+ajfrpACbWqs74bsoYX8OUKAb2CknXNz20tDrJxuTNyy6kmVMUko6gEWtZt/nQ+HQb25GB0uXKSoZ0lS/i6qxC6kEgH00Bv0IjLFJSy+UWqsstmk5P8AkE0kpWm5WmIG1KoTrb5SzDnrew8ojw+nlTy4LmW0t2l3sGuAdGtpYZTf1gxXYRTTan+oYMZgCqyy2UJbWxYA3LAWFl06iLFbQITKZXVRcM6nVGXUeF7HnbQ32te94e7I49qOjGu3PvbafwwU3DRK5kmfEF7WWytryKkaHsL8+kUv6GxsUcMeRuGJOg0tc3hskLMBy/DUJzaYwEtidUK6Wa1/wg3JsecEqXCnUqzTpXwg6tmJzCXcZm+AL6eK+9iNPONtWuUFzCL+mEYdRpN/O+S/RvJBg32cJNlAMTKqdyrjMtiflKnUMB+cEKPg2RTzAzuWdDoNlBGnyr+pMTzpzy5h1uwOjA3v0IixVVXxxrZZmxFwM3Qjv2ji3fierthKHKeX48Px+33RevRVQkpdrj/suNi6ILIB/PKK/wDe3cgAnWBK4a2axYDtqTDBhGF5HHhJ1FywsAPLrHO09N101DOF9f8ASNd3pVRz2zn2NYfMqK6aspCxugOlgLIq5mY7C4PnyifEOFJ6y/gomfZ3m3CSl38GZrZjpfTrHSKOmCFrLYXLMzEZnc6sx5+p8hoIQ+IcQymbUVc0tTo7rJlobfFIY5Elrz5Zn2Guse8qtcYqK6ikv4POOlTbb8gDBMA8aGZuSci73sdT+WsPc5gq5F6awqcDVEyoMyqnWB+SWo+VEGyJ2F/WGBpniMNU/V9wi32exEBaNGMYysflVm8tveJBhrWvMYIOg1MMc4oSq5MpTp1tzGSZbv8AIhI6nQfWLX9TKT5Euf8AJoinYk7c7DoNIGZvpYDiuPbybnDbfPMVew1MaGVIXfNMPfb2ii940MwiJ6ee2D1cflWC8+KkaIqqOwihPqnb5mJj0TQY0ZQYKil0irnKXbIGaMj15UZFipy5Zg6RcaUCIyMjgnbMSWOkevMtGRkEB7RrdvKD8geGMjIVIbAs0FRlJXkYOyZAKgdYyMhLNUXwVxJ8ZvyNovoI8jIDAiwggzh84iVMPRG+otHkZFodlbPysWuBcQaTPKj5XYKw8zYHzBP5x1Ig9YyMjWYSuZPihW+1WgtKkTgRYFpZH/IZlI/8W9xGRkUa4YyD9yA/2YYixaolgkACW487sp/+faH1Mzm2Yx5GQ2t4pb+oi5Zux9AZjlDlbLmPI30ubjY3gBimHI0idL5vKcX6XU21562jIyH1pNKT7EybWYrrJzdFFwxF3sATsCbbkDnDlh3BMwyBUs8uxXMqWPPbMdj5WjyMjTrZuFaUeM5K1RUpNsIJm+Gqs1yOe3LW3QRrhtXkmAtqrEqQOhB184yMjylzxHJoXL5BfGEqz5Hs1mULfY5hdc/WwIHpF/AMLzl2RJSKoCiwKk3UXBA0AJsDvoo9PIyHQXL+pto4i2BhiJkTJq08uWjBgTfxAsTr4iMwXX5YNScM/qZOZ7S9QcqZiASGIVcxsBtqFG530jyMi/Z0VJxw0F5HDSU4AmzZswG7ZBZUygFgCDe5tvtr0g5OwmQSpZWJ8NtfCoJ2CjQeceRkK/yXwKnZKeJSfLKfEtOBLVhoV8Nuq8rk63hTmV5tfpHkZAvri8NrwMok1FhTA+NArqJ6GYo2ItmHTfQ+RjqQZJ0rNY2IuOTDTsY9jIbo/bY4LrGTNrYrapeTnWIY+6O8upZnVcxKoFXMq65S29vSEKbUviM740wgINJUofLLl8lA/OPYyOvq3tSSOfp/dnI8YNI+FJCDuYkkKGm2O0ZGRuo/tL6HOuf/ALX9TKrFCbqnhUbWiis4tuSTGRkaVFR6M7k5dmrxGY9jIJU0YxG0eRkAhHMsI0ppbTDZbDzv+kZGQm6biuDVRCMuwiMGtq7k9l0jIyMhMcvlsbL28JH/2Q=="/>
          <p:cNvSpPr>
            <a:spLocks noChangeAspect="1" noChangeArrowheads="1"/>
          </p:cNvSpPr>
          <p:nvPr/>
        </p:nvSpPr>
        <p:spPr bwMode="auto">
          <a:xfrm>
            <a:off x="63500" y="-152400"/>
            <a:ext cx="304800" cy="304800"/>
          </a:xfrm>
          <a:prstGeom prst="rect">
            <a:avLst/>
          </a:prstGeom>
          <a:noFill/>
          <a:ln w="9525">
            <a:noFill/>
            <a:miter lim="800000"/>
            <a:headEnd/>
            <a:tailEnd/>
          </a:ln>
        </p:spPr>
        <p:txBody>
          <a:bodyPr/>
          <a:lstStyle/>
          <a:p>
            <a:endParaRPr lang="en-US" dirty="0">
              <a:latin typeface="Franklin Gothic Medium" pitchFamily="34" charset="0"/>
            </a:endParaRPr>
          </a:p>
        </p:txBody>
      </p:sp>
    </p:spTree>
    <p:extLst>
      <p:ext uri="{BB962C8B-B14F-4D97-AF65-F5344CB8AC3E}">
        <p14:creationId xmlns:p14="http://schemas.microsoft.com/office/powerpoint/2010/main" val="4080889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995" y="609600"/>
            <a:ext cx="8229600" cy="1066800"/>
          </a:xfrm>
        </p:spPr>
        <p:txBody>
          <a:bodyPr>
            <a:normAutofit/>
          </a:bodyPr>
          <a:lstStyle/>
          <a:p>
            <a:pPr algn="ctr"/>
            <a:r>
              <a:rPr lang="en-US" dirty="0"/>
              <a:t>Meal Pattern</a:t>
            </a:r>
          </a:p>
        </p:txBody>
      </p:sp>
      <p:cxnSp>
        <p:nvCxnSpPr>
          <p:cNvPr id="4" name="Straight Connector 3" descr="  "/>
          <p:cNvCxnSpPr/>
          <p:nvPr/>
        </p:nvCxnSpPr>
        <p:spPr>
          <a:xfrm flipH="1">
            <a:off x="286834" y="2093240"/>
            <a:ext cx="123716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2" descr="  "/>
          <p:cNvGrpSpPr/>
          <p:nvPr/>
        </p:nvGrpSpPr>
        <p:grpSpPr>
          <a:xfrm>
            <a:off x="286833" y="2438400"/>
            <a:ext cx="8543925" cy="4171950"/>
            <a:chOff x="286833" y="2438400"/>
            <a:chExt cx="8543925" cy="4171950"/>
          </a:xfrm>
        </p:grpSpPr>
        <p:pic>
          <p:nvPicPr>
            <p:cNvPr id="3074" name="Picture 2"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833" y="2438400"/>
              <a:ext cx="8543925" cy="417195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Rectangle 8"/>
            <p:cNvSpPr/>
            <p:nvPr/>
          </p:nvSpPr>
          <p:spPr>
            <a:xfrm>
              <a:off x="1447800" y="2438400"/>
              <a:ext cx="4191000" cy="39624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55324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338138"/>
            <a:ext cx="8229600" cy="1252537"/>
          </a:xfrm>
        </p:spPr>
        <p:txBody>
          <a:bodyPr>
            <a:normAutofit fontScale="90000"/>
          </a:bodyPr>
          <a:lstStyle/>
          <a:p>
            <a:r>
              <a:rPr lang="en-US" dirty="0">
                <a:solidFill>
                  <a:schemeClr val="tx1"/>
                </a:solidFill>
              </a:rPr>
              <a:t>Seven Day School Week Meal</a:t>
            </a:r>
            <a:br>
              <a:rPr lang="en-US" dirty="0">
                <a:solidFill>
                  <a:schemeClr val="tx1"/>
                </a:solidFill>
              </a:rPr>
            </a:br>
            <a:r>
              <a:rPr lang="en-US" dirty="0">
                <a:solidFill>
                  <a:schemeClr val="tx1"/>
                </a:solidFill>
              </a:rPr>
              <a:t>Component Adjustment for Lunch</a:t>
            </a:r>
          </a:p>
        </p:txBody>
      </p:sp>
      <p:graphicFrame>
        <p:nvGraphicFramePr>
          <p:cNvPr id="7" name="Table 6"/>
          <p:cNvGraphicFramePr>
            <a:graphicFrameLocks noGrp="1"/>
          </p:cNvGraphicFramePr>
          <p:nvPr>
            <p:extLst>
              <p:ext uri="{D42A27DB-BD31-4B8C-83A1-F6EECF244321}">
                <p14:modId xmlns:p14="http://schemas.microsoft.com/office/powerpoint/2010/main" val="168077284"/>
              </p:ext>
            </p:extLst>
          </p:nvPr>
        </p:nvGraphicFramePr>
        <p:xfrm>
          <a:off x="716280" y="1520190"/>
          <a:ext cx="8229600" cy="5147239"/>
        </p:xfrm>
        <a:graphic>
          <a:graphicData uri="http://schemas.openxmlformats.org/drawingml/2006/table">
            <a:tbl>
              <a:tblPr first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543233">
                <a:tc>
                  <a:txBody>
                    <a:bodyPr/>
                    <a:lstStyle/>
                    <a:p>
                      <a:pPr algn="ctr" fontAlgn="ctr"/>
                      <a:r>
                        <a:rPr lang="en-US" sz="1800" u="none" strike="noStrike" dirty="0">
                          <a:effectLst/>
                          <a:latin typeface="Calibri Light" panose="020F0302020204030204" pitchFamily="34" charset="0"/>
                        </a:rPr>
                        <a:t>Lunch</a:t>
                      </a:r>
                      <a:endParaRPr lang="en-US" sz="1800" b="1" i="0" u="none" strike="noStrike" dirty="0">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dirty="0">
                          <a:effectLst/>
                          <a:latin typeface="Calibri Light" panose="020F0302020204030204" pitchFamily="34" charset="0"/>
                        </a:rPr>
                        <a:t>Grades K-5</a:t>
                      </a:r>
                      <a:br>
                        <a:rPr lang="en-US" sz="1800" u="none" strike="noStrike" dirty="0">
                          <a:effectLst/>
                          <a:latin typeface="Calibri Light" panose="020F0302020204030204" pitchFamily="34" charset="0"/>
                        </a:rPr>
                      </a:br>
                      <a:r>
                        <a:rPr lang="en-US" sz="1800" u="none" strike="noStrike" dirty="0">
                          <a:effectLst/>
                          <a:latin typeface="Calibri Light" panose="020F0302020204030204" pitchFamily="34" charset="0"/>
                        </a:rPr>
                        <a:t>Weekly (daily)</a:t>
                      </a:r>
                      <a:endParaRPr lang="en-US" sz="1800" b="0" i="0" u="none" strike="noStrike" dirty="0">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a:effectLst/>
                          <a:latin typeface="Calibri Light" panose="020F0302020204030204" pitchFamily="34" charset="0"/>
                        </a:rPr>
                        <a:t>Grades 6-8</a:t>
                      </a:r>
                      <a:br>
                        <a:rPr lang="en-US" sz="1800" u="none" strike="noStrike">
                          <a:effectLst/>
                          <a:latin typeface="Calibri Light" panose="020F0302020204030204" pitchFamily="34" charset="0"/>
                        </a:rPr>
                      </a:br>
                      <a:r>
                        <a:rPr lang="en-US" sz="1800" u="none" strike="noStrike">
                          <a:effectLst/>
                          <a:latin typeface="Calibri Light" panose="020F0302020204030204" pitchFamily="34" charset="0"/>
                        </a:rPr>
                        <a:t>Weekly (daily)</a:t>
                      </a:r>
                      <a:endParaRPr lang="en-US" sz="1800" b="0" i="0" u="none" strike="noStrike">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a:effectLst/>
                          <a:latin typeface="Calibri Light" panose="020F0302020204030204" pitchFamily="34" charset="0"/>
                        </a:rPr>
                        <a:t>Grades 9-12</a:t>
                      </a:r>
                      <a:br>
                        <a:rPr lang="en-US" sz="1800" u="none" strike="noStrike">
                          <a:effectLst/>
                          <a:latin typeface="Calibri Light" panose="020F0302020204030204" pitchFamily="34" charset="0"/>
                        </a:rPr>
                      </a:br>
                      <a:r>
                        <a:rPr lang="en-US" sz="1800" u="none" strike="noStrike">
                          <a:effectLst/>
                          <a:latin typeface="Calibri Light" panose="020F0302020204030204" pitchFamily="34" charset="0"/>
                        </a:rPr>
                        <a:t>Weekly (daily)</a:t>
                      </a:r>
                      <a:endParaRPr lang="en-US" sz="1800" b="0" i="0" u="none" strike="noStrike">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dirty="0">
                          <a:effectLst/>
                          <a:latin typeface="Calibri Light" panose="020F0302020204030204" pitchFamily="34" charset="0"/>
                        </a:rPr>
                        <a:t>Grades K-8</a:t>
                      </a:r>
                      <a:br>
                        <a:rPr lang="en-US" sz="1800" u="none" strike="noStrike" dirty="0">
                          <a:effectLst/>
                          <a:latin typeface="Calibri Light" panose="020F0302020204030204" pitchFamily="34" charset="0"/>
                        </a:rPr>
                      </a:br>
                      <a:r>
                        <a:rPr lang="en-US" sz="1800" u="none" strike="noStrike" dirty="0">
                          <a:effectLst/>
                          <a:latin typeface="Calibri Light" panose="020F0302020204030204" pitchFamily="34" charset="0"/>
                        </a:rPr>
                        <a:t>Weekly (daily)</a:t>
                      </a:r>
                      <a:endParaRPr lang="en-US" sz="1800" b="0" i="0" u="none" strike="noStrike" dirty="0">
                        <a:solidFill>
                          <a:srgbClr val="000000"/>
                        </a:solidFill>
                        <a:effectLst/>
                        <a:latin typeface="Calibri Light" panose="020F0302020204030204" pitchFamily="34" charset="0"/>
                      </a:endParaRPr>
                    </a:p>
                  </a:txBody>
                  <a:tcPr marL="3835" marR="3835" marT="3835" marB="0" anchor="ctr"/>
                </a:tc>
                <a:extLst>
                  <a:ext uri="{0D108BD9-81ED-4DB2-BD59-A6C34878D82A}">
                    <a16:rowId xmlns:a16="http://schemas.microsoft.com/office/drawing/2014/main" val="10000"/>
                  </a:ext>
                </a:extLst>
              </a:tr>
              <a:tr h="306846">
                <a:tc>
                  <a:txBody>
                    <a:bodyPr/>
                    <a:lstStyle/>
                    <a:p>
                      <a:pPr algn="l" fontAlgn="ctr"/>
                      <a:r>
                        <a:rPr lang="en-US" sz="1800" u="none" strike="noStrike" dirty="0">
                          <a:effectLst/>
                          <a:latin typeface="Calibri Light" panose="020F0302020204030204" pitchFamily="34" charset="0"/>
                        </a:rPr>
                        <a:t>Fruits (cups)</a:t>
                      </a:r>
                      <a:endParaRPr lang="en-US" sz="1800" b="0" i="0" u="none" strike="noStrike" dirty="0">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dirty="0">
                          <a:effectLst/>
                          <a:latin typeface="Calibri Light" panose="020F0302020204030204" pitchFamily="34" charset="0"/>
                        </a:rPr>
                        <a:t>3.5 (0.5)</a:t>
                      </a:r>
                      <a:endParaRPr lang="en-US" sz="1800" b="0" i="0" u="none" strike="noStrike" dirty="0">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dirty="0">
                          <a:effectLst/>
                          <a:latin typeface="Calibri Light" panose="020F0302020204030204" pitchFamily="34" charset="0"/>
                        </a:rPr>
                        <a:t>3.5 (0.5)</a:t>
                      </a:r>
                      <a:endParaRPr lang="en-US" sz="1800" b="0" i="0" u="none" strike="noStrike" dirty="0">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a:effectLst/>
                          <a:latin typeface="Calibri Light" panose="020F0302020204030204" pitchFamily="34" charset="0"/>
                        </a:rPr>
                        <a:t>7 (1)</a:t>
                      </a:r>
                      <a:endParaRPr lang="en-US" sz="1800" b="0" i="0" u="none" strike="noStrike">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dirty="0">
                          <a:effectLst/>
                          <a:latin typeface="Calibri Light" panose="020F0302020204030204" pitchFamily="34" charset="0"/>
                        </a:rPr>
                        <a:t>3.5 (0.5)</a:t>
                      </a:r>
                      <a:endParaRPr lang="en-US" sz="1800" b="0" i="0" u="none" strike="noStrike" dirty="0">
                        <a:solidFill>
                          <a:srgbClr val="000000"/>
                        </a:solidFill>
                        <a:effectLst/>
                        <a:latin typeface="Calibri Light" panose="020F0302020204030204" pitchFamily="34" charset="0"/>
                      </a:endParaRPr>
                    </a:p>
                  </a:txBody>
                  <a:tcPr marL="3835" marR="3835" marT="3835" marB="0" anchor="ctr"/>
                </a:tc>
                <a:extLst>
                  <a:ext uri="{0D108BD9-81ED-4DB2-BD59-A6C34878D82A}">
                    <a16:rowId xmlns:a16="http://schemas.microsoft.com/office/drawing/2014/main" val="10001"/>
                  </a:ext>
                </a:extLst>
              </a:tr>
              <a:tr h="543233">
                <a:tc>
                  <a:txBody>
                    <a:bodyPr/>
                    <a:lstStyle/>
                    <a:p>
                      <a:pPr algn="l" fontAlgn="ctr"/>
                      <a:r>
                        <a:rPr lang="en-US" sz="1800" u="none" strike="noStrike">
                          <a:effectLst/>
                          <a:latin typeface="Calibri Light" panose="020F0302020204030204" pitchFamily="34" charset="0"/>
                        </a:rPr>
                        <a:t>Vegetables (cups)</a:t>
                      </a:r>
                      <a:endParaRPr lang="en-US" sz="1800" b="0" i="0" u="none" strike="noStrike">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dirty="0">
                          <a:effectLst/>
                          <a:latin typeface="Calibri Light" panose="020F0302020204030204" pitchFamily="34" charset="0"/>
                        </a:rPr>
                        <a:t>5.25 (0.75)</a:t>
                      </a:r>
                      <a:endParaRPr lang="en-US" sz="1800" b="0" i="0" u="none" strike="noStrike" dirty="0">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dirty="0">
                          <a:effectLst/>
                          <a:latin typeface="Calibri Light" panose="020F0302020204030204" pitchFamily="34" charset="0"/>
                        </a:rPr>
                        <a:t>5.25 (0.75)</a:t>
                      </a:r>
                      <a:endParaRPr lang="en-US" sz="1800" b="0" i="0" u="none" strike="noStrike" dirty="0">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a:effectLst/>
                          <a:latin typeface="Calibri Light" panose="020F0302020204030204" pitchFamily="34" charset="0"/>
                        </a:rPr>
                        <a:t>7 (1)</a:t>
                      </a:r>
                      <a:endParaRPr lang="en-US" sz="1800" b="0" i="0" u="none" strike="noStrike">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a:effectLst/>
                          <a:latin typeface="Calibri Light" panose="020F0302020204030204" pitchFamily="34" charset="0"/>
                        </a:rPr>
                        <a:t>5.25 (0.75)</a:t>
                      </a:r>
                      <a:endParaRPr lang="en-US" sz="1800" b="0" i="0" u="none" strike="noStrike">
                        <a:solidFill>
                          <a:srgbClr val="000000"/>
                        </a:solidFill>
                        <a:effectLst/>
                        <a:latin typeface="Calibri Light" panose="020F0302020204030204" pitchFamily="34" charset="0"/>
                      </a:endParaRPr>
                    </a:p>
                  </a:txBody>
                  <a:tcPr marL="3835" marR="3835" marT="3835" marB="0" anchor="ctr"/>
                </a:tc>
                <a:extLst>
                  <a:ext uri="{0D108BD9-81ED-4DB2-BD59-A6C34878D82A}">
                    <a16:rowId xmlns:a16="http://schemas.microsoft.com/office/drawing/2014/main" val="10002"/>
                  </a:ext>
                </a:extLst>
              </a:tr>
              <a:tr h="306846">
                <a:tc>
                  <a:txBody>
                    <a:bodyPr/>
                    <a:lstStyle/>
                    <a:p>
                      <a:pPr algn="l" fontAlgn="ctr"/>
                      <a:r>
                        <a:rPr lang="en-US" sz="1800" u="none" strike="noStrike">
                          <a:effectLst/>
                          <a:latin typeface="Calibri Light" panose="020F0302020204030204" pitchFamily="34" charset="0"/>
                        </a:rPr>
                        <a:t>Dark Green</a:t>
                      </a:r>
                      <a:endParaRPr lang="en-US" sz="1800" b="0" i="0" u="none" strike="noStrike">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dirty="0">
                          <a:effectLst/>
                          <a:latin typeface="Calibri Light" panose="020F0302020204030204" pitchFamily="34" charset="0"/>
                        </a:rPr>
                        <a:t>0.5</a:t>
                      </a:r>
                      <a:endParaRPr lang="en-US" sz="1800" b="0" i="0" u="none" strike="noStrike" dirty="0">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dirty="0">
                          <a:effectLst/>
                          <a:latin typeface="Calibri Light" panose="020F0302020204030204" pitchFamily="34" charset="0"/>
                        </a:rPr>
                        <a:t>0.5</a:t>
                      </a:r>
                      <a:endParaRPr lang="en-US" sz="1800" b="0" i="0" u="none" strike="noStrike" dirty="0">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a:effectLst/>
                          <a:latin typeface="Calibri Light" panose="020F0302020204030204" pitchFamily="34" charset="0"/>
                        </a:rPr>
                        <a:t>0.5</a:t>
                      </a:r>
                      <a:endParaRPr lang="en-US" sz="1800" b="0" i="0" u="none" strike="noStrike">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a:effectLst/>
                          <a:latin typeface="Calibri Light" panose="020F0302020204030204" pitchFamily="34" charset="0"/>
                        </a:rPr>
                        <a:t>0.5</a:t>
                      </a:r>
                      <a:endParaRPr lang="en-US" sz="1800" b="0" i="0" u="none" strike="noStrike">
                        <a:solidFill>
                          <a:srgbClr val="000000"/>
                        </a:solidFill>
                        <a:effectLst/>
                        <a:latin typeface="Calibri Light" panose="020F0302020204030204" pitchFamily="34" charset="0"/>
                      </a:endParaRPr>
                    </a:p>
                  </a:txBody>
                  <a:tcPr marL="3835" marR="3835" marT="3835" marB="0" anchor="ctr"/>
                </a:tc>
                <a:extLst>
                  <a:ext uri="{0D108BD9-81ED-4DB2-BD59-A6C34878D82A}">
                    <a16:rowId xmlns:a16="http://schemas.microsoft.com/office/drawing/2014/main" val="10003"/>
                  </a:ext>
                </a:extLst>
              </a:tr>
              <a:tr h="306846">
                <a:tc>
                  <a:txBody>
                    <a:bodyPr/>
                    <a:lstStyle/>
                    <a:p>
                      <a:pPr algn="l" fontAlgn="ctr"/>
                      <a:r>
                        <a:rPr lang="en-US" sz="1800" u="none" strike="noStrike">
                          <a:effectLst/>
                          <a:latin typeface="Calibri Light" panose="020F0302020204030204" pitchFamily="34" charset="0"/>
                        </a:rPr>
                        <a:t>Red/Orange</a:t>
                      </a:r>
                      <a:endParaRPr lang="en-US" sz="1800" b="0" i="0" u="none" strike="noStrike">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dirty="0">
                          <a:effectLst/>
                          <a:latin typeface="Calibri Light" panose="020F0302020204030204" pitchFamily="34" charset="0"/>
                        </a:rPr>
                        <a:t>0.75</a:t>
                      </a:r>
                      <a:endParaRPr lang="en-US" sz="1800" b="0" i="0" u="none" strike="noStrike" dirty="0">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dirty="0">
                          <a:effectLst/>
                          <a:latin typeface="Calibri Light" panose="020F0302020204030204" pitchFamily="34" charset="0"/>
                        </a:rPr>
                        <a:t>0.75</a:t>
                      </a:r>
                      <a:endParaRPr lang="en-US" sz="1800" b="0" i="0" u="none" strike="noStrike" dirty="0">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a:effectLst/>
                          <a:latin typeface="Calibri Light" panose="020F0302020204030204" pitchFamily="34" charset="0"/>
                        </a:rPr>
                        <a:t>1.25</a:t>
                      </a:r>
                      <a:endParaRPr lang="en-US" sz="1800" b="0" i="0" u="none" strike="noStrike">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a:effectLst/>
                          <a:latin typeface="Calibri Light" panose="020F0302020204030204" pitchFamily="34" charset="0"/>
                        </a:rPr>
                        <a:t>0.75</a:t>
                      </a:r>
                      <a:endParaRPr lang="en-US" sz="1800" b="0" i="0" u="none" strike="noStrike">
                        <a:solidFill>
                          <a:srgbClr val="000000"/>
                        </a:solidFill>
                        <a:effectLst/>
                        <a:latin typeface="Calibri Light" panose="020F0302020204030204" pitchFamily="34" charset="0"/>
                      </a:endParaRPr>
                    </a:p>
                  </a:txBody>
                  <a:tcPr marL="3835" marR="3835" marT="3835" marB="0" anchor="ctr"/>
                </a:tc>
                <a:extLst>
                  <a:ext uri="{0D108BD9-81ED-4DB2-BD59-A6C34878D82A}">
                    <a16:rowId xmlns:a16="http://schemas.microsoft.com/office/drawing/2014/main" val="10004"/>
                  </a:ext>
                </a:extLst>
              </a:tr>
              <a:tr h="543233">
                <a:tc>
                  <a:txBody>
                    <a:bodyPr/>
                    <a:lstStyle/>
                    <a:p>
                      <a:pPr algn="l" fontAlgn="ctr"/>
                      <a:r>
                        <a:rPr lang="en-US" sz="1800" u="none" strike="noStrike">
                          <a:effectLst/>
                          <a:latin typeface="Calibri Light" panose="020F0302020204030204" pitchFamily="34" charset="0"/>
                        </a:rPr>
                        <a:t>Beans/Peas</a:t>
                      </a:r>
                      <a:br>
                        <a:rPr lang="en-US" sz="1800" u="none" strike="noStrike">
                          <a:effectLst/>
                          <a:latin typeface="Calibri Light" panose="020F0302020204030204" pitchFamily="34" charset="0"/>
                        </a:rPr>
                      </a:br>
                      <a:r>
                        <a:rPr lang="en-US" sz="1800" u="none" strike="noStrike">
                          <a:effectLst/>
                          <a:latin typeface="Calibri Light" panose="020F0302020204030204" pitchFamily="34" charset="0"/>
                        </a:rPr>
                        <a:t>(Legumes)</a:t>
                      </a:r>
                      <a:endParaRPr lang="en-US" sz="1800" b="0" i="0" u="none" strike="noStrike">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a:effectLst/>
                          <a:latin typeface="Calibri Light" panose="020F0302020204030204" pitchFamily="34" charset="0"/>
                        </a:rPr>
                        <a:t>0.5</a:t>
                      </a:r>
                      <a:endParaRPr lang="en-US" sz="1800" b="0" i="0" u="none" strike="noStrike">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dirty="0">
                          <a:effectLst/>
                          <a:latin typeface="Calibri Light" panose="020F0302020204030204" pitchFamily="34" charset="0"/>
                        </a:rPr>
                        <a:t>0.5</a:t>
                      </a:r>
                      <a:endParaRPr lang="en-US" sz="1800" b="0" i="0" u="none" strike="noStrike" dirty="0">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dirty="0">
                          <a:effectLst/>
                          <a:latin typeface="Calibri Light" panose="020F0302020204030204" pitchFamily="34" charset="0"/>
                        </a:rPr>
                        <a:t>0.5</a:t>
                      </a:r>
                      <a:endParaRPr lang="en-US" sz="1800" b="0" i="0" u="none" strike="noStrike" dirty="0">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dirty="0">
                          <a:effectLst/>
                          <a:latin typeface="Calibri Light" panose="020F0302020204030204" pitchFamily="34" charset="0"/>
                        </a:rPr>
                        <a:t>0.5</a:t>
                      </a:r>
                      <a:endParaRPr lang="en-US" sz="1800" b="0" i="0" u="none" strike="noStrike" dirty="0">
                        <a:solidFill>
                          <a:srgbClr val="000000"/>
                        </a:solidFill>
                        <a:effectLst/>
                        <a:latin typeface="Calibri Light" panose="020F0302020204030204" pitchFamily="34" charset="0"/>
                      </a:endParaRPr>
                    </a:p>
                  </a:txBody>
                  <a:tcPr marL="3835" marR="3835" marT="3835" marB="0" anchor="ctr"/>
                </a:tc>
                <a:extLst>
                  <a:ext uri="{0D108BD9-81ED-4DB2-BD59-A6C34878D82A}">
                    <a16:rowId xmlns:a16="http://schemas.microsoft.com/office/drawing/2014/main" val="10005"/>
                  </a:ext>
                </a:extLst>
              </a:tr>
              <a:tr h="306846">
                <a:tc>
                  <a:txBody>
                    <a:bodyPr/>
                    <a:lstStyle/>
                    <a:p>
                      <a:pPr algn="l" fontAlgn="ctr"/>
                      <a:r>
                        <a:rPr lang="en-US" sz="1800" u="none" strike="noStrike">
                          <a:effectLst/>
                          <a:latin typeface="Calibri Light" panose="020F0302020204030204" pitchFamily="34" charset="0"/>
                        </a:rPr>
                        <a:t>Starchy</a:t>
                      </a:r>
                      <a:endParaRPr lang="en-US" sz="1800" b="0" i="0" u="none" strike="noStrike">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a:effectLst/>
                          <a:latin typeface="Calibri Light" panose="020F0302020204030204" pitchFamily="34" charset="0"/>
                        </a:rPr>
                        <a:t>0.5</a:t>
                      </a:r>
                      <a:endParaRPr lang="en-US" sz="1800" b="0" i="0" u="none" strike="noStrike">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dirty="0">
                          <a:effectLst/>
                          <a:latin typeface="Calibri Light" panose="020F0302020204030204" pitchFamily="34" charset="0"/>
                        </a:rPr>
                        <a:t>0.5</a:t>
                      </a:r>
                      <a:endParaRPr lang="en-US" sz="1800" b="0" i="0" u="none" strike="noStrike" dirty="0">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dirty="0">
                          <a:effectLst/>
                          <a:latin typeface="Calibri Light" panose="020F0302020204030204" pitchFamily="34" charset="0"/>
                        </a:rPr>
                        <a:t>0.5</a:t>
                      </a:r>
                      <a:endParaRPr lang="en-US" sz="1800" b="0" i="0" u="none" strike="noStrike" dirty="0">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a:effectLst/>
                          <a:latin typeface="Calibri Light" panose="020F0302020204030204" pitchFamily="34" charset="0"/>
                        </a:rPr>
                        <a:t>0.5</a:t>
                      </a:r>
                      <a:endParaRPr lang="en-US" sz="1800" b="0" i="0" u="none" strike="noStrike">
                        <a:solidFill>
                          <a:srgbClr val="000000"/>
                        </a:solidFill>
                        <a:effectLst/>
                        <a:latin typeface="Calibri Light" panose="020F0302020204030204" pitchFamily="34" charset="0"/>
                      </a:endParaRPr>
                    </a:p>
                  </a:txBody>
                  <a:tcPr marL="3835" marR="3835" marT="3835" marB="0" anchor="ctr"/>
                </a:tc>
                <a:extLst>
                  <a:ext uri="{0D108BD9-81ED-4DB2-BD59-A6C34878D82A}">
                    <a16:rowId xmlns:a16="http://schemas.microsoft.com/office/drawing/2014/main" val="10006"/>
                  </a:ext>
                </a:extLst>
              </a:tr>
              <a:tr h="306846">
                <a:tc>
                  <a:txBody>
                    <a:bodyPr/>
                    <a:lstStyle/>
                    <a:p>
                      <a:pPr algn="l" fontAlgn="ctr"/>
                      <a:r>
                        <a:rPr lang="en-US" sz="1800" u="none" strike="noStrike">
                          <a:effectLst/>
                          <a:latin typeface="Calibri Light" panose="020F0302020204030204" pitchFamily="34" charset="0"/>
                        </a:rPr>
                        <a:t>Other</a:t>
                      </a:r>
                      <a:endParaRPr lang="en-US" sz="1800" b="0" i="0" u="none" strike="noStrike">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a:effectLst/>
                          <a:latin typeface="Calibri Light" panose="020F0302020204030204" pitchFamily="34" charset="0"/>
                        </a:rPr>
                        <a:t>0.5</a:t>
                      </a:r>
                      <a:endParaRPr lang="en-US" sz="1800" b="0" i="0" u="none" strike="noStrike">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a:effectLst/>
                          <a:latin typeface="Calibri Light" panose="020F0302020204030204" pitchFamily="34" charset="0"/>
                        </a:rPr>
                        <a:t>0.5</a:t>
                      </a:r>
                      <a:endParaRPr lang="en-US" sz="1800" b="0" i="0" u="none" strike="noStrike">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dirty="0">
                          <a:effectLst/>
                          <a:latin typeface="Calibri Light" panose="020F0302020204030204" pitchFamily="34" charset="0"/>
                        </a:rPr>
                        <a:t>0.75</a:t>
                      </a:r>
                      <a:endParaRPr lang="en-US" sz="1800" b="0" i="0" u="none" strike="noStrike" dirty="0">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dirty="0">
                          <a:effectLst/>
                          <a:latin typeface="Calibri Light" panose="020F0302020204030204" pitchFamily="34" charset="0"/>
                        </a:rPr>
                        <a:t>0.5</a:t>
                      </a:r>
                      <a:endParaRPr lang="en-US" sz="1800" b="0" i="0" u="none" strike="noStrike" dirty="0">
                        <a:solidFill>
                          <a:srgbClr val="000000"/>
                        </a:solidFill>
                        <a:effectLst/>
                        <a:latin typeface="Calibri Light" panose="020F0302020204030204" pitchFamily="34" charset="0"/>
                      </a:endParaRPr>
                    </a:p>
                  </a:txBody>
                  <a:tcPr marL="3835" marR="3835" marT="3835" marB="0" anchor="ctr"/>
                </a:tc>
                <a:extLst>
                  <a:ext uri="{0D108BD9-81ED-4DB2-BD59-A6C34878D82A}">
                    <a16:rowId xmlns:a16="http://schemas.microsoft.com/office/drawing/2014/main" val="10007"/>
                  </a:ext>
                </a:extLst>
              </a:tr>
              <a:tr h="306846">
                <a:tc>
                  <a:txBody>
                    <a:bodyPr/>
                    <a:lstStyle/>
                    <a:p>
                      <a:pPr algn="l" fontAlgn="ctr"/>
                      <a:r>
                        <a:rPr lang="en-US" sz="1800" u="none" strike="noStrike">
                          <a:effectLst/>
                          <a:latin typeface="Calibri Light" panose="020F0302020204030204" pitchFamily="34" charset="0"/>
                        </a:rPr>
                        <a:t>Additional</a:t>
                      </a:r>
                      <a:endParaRPr lang="en-US" sz="1800" b="0" i="0" u="none" strike="noStrike">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a:effectLst/>
                          <a:latin typeface="Calibri Light" panose="020F0302020204030204" pitchFamily="34" charset="0"/>
                        </a:rPr>
                        <a:t>2.5</a:t>
                      </a:r>
                      <a:endParaRPr lang="en-US" sz="1800" b="0" i="0" u="none" strike="noStrike">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a:effectLst/>
                          <a:latin typeface="Calibri Light" panose="020F0302020204030204" pitchFamily="34" charset="0"/>
                        </a:rPr>
                        <a:t>2.5</a:t>
                      </a:r>
                      <a:endParaRPr lang="en-US" sz="1800" b="0" i="0" u="none" strike="noStrike">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dirty="0">
                          <a:effectLst/>
                          <a:latin typeface="Calibri Light" panose="020F0302020204030204" pitchFamily="34" charset="0"/>
                        </a:rPr>
                        <a:t>3.5</a:t>
                      </a:r>
                      <a:endParaRPr lang="en-US" sz="1800" b="0" i="0" u="none" strike="noStrike" dirty="0">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dirty="0">
                          <a:effectLst/>
                          <a:latin typeface="Calibri Light" panose="020F0302020204030204" pitchFamily="34" charset="0"/>
                        </a:rPr>
                        <a:t>2.5</a:t>
                      </a:r>
                      <a:endParaRPr lang="en-US" sz="1800" b="0" i="0" u="none" strike="noStrike" dirty="0">
                        <a:solidFill>
                          <a:srgbClr val="000000"/>
                        </a:solidFill>
                        <a:effectLst/>
                        <a:latin typeface="Calibri Light" panose="020F0302020204030204" pitchFamily="34" charset="0"/>
                      </a:endParaRPr>
                    </a:p>
                  </a:txBody>
                  <a:tcPr marL="3835" marR="3835" marT="3835" marB="0" anchor="ctr"/>
                </a:tc>
                <a:extLst>
                  <a:ext uri="{0D108BD9-81ED-4DB2-BD59-A6C34878D82A}">
                    <a16:rowId xmlns:a16="http://schemas.microsoft.com/office/drawing/2014/main" val="10008"/>
                  </a:ext>
                </a:extLst>
              </a:tr>
              <a:tr h="306846">
                <a:tc>
                  <a:txBody>
                    <a:bodyPr/>
                    <a:lstStyle/>
                    <a:p>
                      <a:pPr algn="l" fontAlgn="ctr"/>
                      <a:r>
                        <a:rPr lang="en-US" sz="1800" u="none" strike="noStrike">
                          <a:effectLst/>
                          <a:latin typeface="Calibri Light" panose="020F0302020204030204" pitchFamily="34" charset="0"/>
                        </a:rPr>
                        <a:t>Grains (oz eq)</a:t>
                      </a:r>
                      <a:endParaRPr lang="en-US" sz="1800" b="0" i="0" u="none" strike="noStrike">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a:effectLst/>
                          <a:latin typeface="Calibri Light" panose="020F0302020204030204" pitchFamily="34" charset="0"/>
                        </a:rPr>
                        <a:t>11 (1)</a:t>
                      </a:r>
                      <a:endParaRPr lang="en-US" sz="1800" b="0" i="0" u="none" strike="noStrike">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a:effectLst/>
                          <a:latin typeface="Calibri Light" panose="020F0302020204030204" pitchFamily="34" charset="0"/>
                        </a:rPr>
                        <a:t>11 (1)</a:t>
                      </a:r>
                      <a:endParaRPr lang="en-US" sz="1800" b="0" i="0" u="none" strike="noStrike">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dirty="0">
                          <a:effectLst/>
                          <a:latin typeface="Calibri Light" panose="020F0302020204030204" pitchFamily="34" charset="0"/>
                        </a:rPr>
                        <a:t>14 (2)</a:t>
                      </a:r>
                      <a:endParaRPr lang="en-US" sz="1800" b="0" i="0" u="none" strike="noStrike" dirty="0">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dirty="0">
                          <a:effectLst/>
                          <a:latin typeface="Calibri Light" panose="020F0302020204030204" pitchFamily="34" charset="0"/>
                        </a:rPr>
                        <a:t>11 (1)</a:t>
                      </a:r>
                      <a:endParaRPr lang="en-US" sz="1800" b="0" i="0" u="none" strike="noStrike" dirty="0">
                        <a:solidFill>
                          <a:srgbClr val="000000"/>
                        </a:solidFill>
                        <a:effectLst/>
                        <a:latin typeface="Calibri Light" panose="020F0302020204030204" pitchFamily="34" charset="0"/>
                      </a:endParaRPr>
                    </a:p>
                  </a:txBody>
                  <a:tcPr marL="3835" marR="3835" marT="3835" marB="0" anchor="ctr"/>
                </a:tc>
                <a:extLst>
                  <a:ext uri="{0D108BD9-81ED-4DB2-BD59-A6C34878D82A}">
                    <a16:rowId xmlns:a16="http://schemas.microsoft.com/office/drawing/2014/main" val="10009"/>
                  </a:ext>
                </a:extLst>
              </a:tr>
              <a:tr h="812963">
                <a:tc>
                  <a:txBody>
                    <a:bodyPr/>
                    <a:lstStyle/>
                    <a:p>
                      <a:pPr algn="l" fontAlgn="ctr"/>
                      <a:r>
                        <a:rPr lang="en-US" sz="1800" u="none" strike="noStrike" dirty="0">
                          <a:effectLst/>
                          <a:latin typeface="Calibri Light" panose="020F0302020204030204" pitchFamily="34" charset="0"/>
                        </a:rPr>
                        <a:t>Meats/Meat</a:t>
                      </a:r>
                      <a:br>
                        <a:rPr lang="en-US" sz="1800" u="none" strike="noStrike" dirty="0">
                          <a:effectLst/>
                          <a:latin typeface="Calibri Light" panose="020F0302020204030204" pitchFamily="34" charset="0"/>
                        </a:rPr>
                      </a:br>
                      <a:r>
                        <a:rPr lang="en-US" sz="1800" u="none" strike="noStrike" dirty="0">
                          <a:effectLst/>
                          <a:latin typeface="Calibri Light" panose="020F0302020204030204" pitchFamily="34" charset="0"/>
                        </a:rPr>
                        <a:t>Alternate (oz. eq.)</a:t>
                      </a:r>
                      <a:endParaRPr lang="en-US" sz="1800" b="0" i="0" u="none" strike="noStrike" dirty="0">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a:effectLst/>
                          <a:latin typeface="Calibri Light" panose="020F0302020204030204" pitchFamily="34" charset="0"/>
                        </a:rPr>
                        <a:t>11 (1)</a:t>
                      </a:r>
                      <a:endParaRPr lang="en-US" sz="1800" b="0" i="0" u="none" strike="noStrike">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a:effectLst/>
                          <a:latin typeface="Calibri Light" panose="020F0302020204030204" pitchFamily="34" charset="0"/>
                        </a:rPr>
                        <a:t>12.5 (1)</a:t>
                      </a:r>
                      <a:endParaRPr lang="en-US" sz="1800" b="0" i="0" u="none" strike="noStrike">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a:effectLst/>
                          <a:latin typeface="Calibri Light" panose="020F0302020204030204" pitchFamily="34" charset="0"/>
                        </a:rPr>
                        <a:t>14 (2)</a:t>
                      </a:r>
                      <a:endParaRPr lang="en-US" sz="1800" b="0" i="0" u="none" strike="noStrike">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dirty="0">
                          <a:effectLst/>
                          <a:latin typeface="Calibri Light" panose="020F0302020204030204" pitchFamily="34" charset="0"/>
                        </a:rPr>
                        <a:t>12.5 (1)</a:t>
                      </a:r>
                      <a:endParaRPr lang="en-US" sz="1800" b="0" i="0" u="none" strike="noStrike" dirty="0">
                        <a:solidFill>
                          <a:srgbClr val="000000"/>
                        </a:solidFill>
                        <a:effectLst/>
                        <a:latin typeface="Calibri Light" panose="020F0302020204030204" pitchFamily="34" charset="0"/>
                      </a:endParaRPr>
                    </a:p>
                  </a:txBody>
                  <a:tcPr marL="3835" marR="3835" marT="3835" marB="0" anchor="ctr"/>
                </a:tc>
                <a:extLst>
                  <a:ext uri="{0D108BD9-81ED-4DB2-BD59-A6C34878D82A}">
                    <a16:rowId xmlns:a16="http://schemas.microsoft.com/office/drawing/2014/main" val="10010"/>
                  </a:ext>
                </a:extLst>
              </a:tr>
              <a:tr h="524339">
                <a:tc>
                  <a:txBody>
                    <a:bodyPr/>
                    <a:lstStyle/>
                    <a:p>
                      <a:pPr algn="l" fontAlgn="ctr"/>
                      <a:r>
                        <a:rPr lang="en-US" sz="1800" u="none" strike="noStrike">
                          <a:effectLst/>
                          <a:latin typeface="Calibri Light" panose="020F0302020204030204" pitchFamily="34" charset="0"/>
                        </a:rPr>
                        <a:t>Fluid Milk (cups)</a:t>
                      </a:r>
                      <a:endParaRPr lang="en-US" sz="1800" b="0" i="0" u="none" strike="noStrike">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dirty="0">
                          <a:effectLst/>
                          <a:latin typeface="Calibri Light" panose="020F0302020204030204" pitchFamily="34" charset="0"/>
                        </a:rPr>
                        <a:t>7 (1)</a:t>
                      </a:r>
                      <a:endParaRPr lang="en-US" sz="1800" b="0" i="0" u="none" strike="noStrike" dirty="0">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a:effectLst/>
                          <a:latin typeface="Calibri Light" panose="020F0302020204030204" pitchFamily="34" charset="0"/>
                        </a:rPr>
                        <a:t>7 (1)</a:t>
                      </a:r>
                      <a:endParaRPr lang="en-US" sz="1800" b="0" i="0" u="none" strike="noStrike">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a:effectLst/>
                          <a:latin typeface="Calibri Light" panose="020F0302020204030204" pitchFamily="34" charset="0"/>
                        </a:rPr>
                        <a:t>7 (1)</a:t>
                      </a:r>
                      <a:endParaRPr lang="en-US" sz="1800" b="0" i="0" u="none" strike="noStrike">
                        <a:solidFill>
                          <a:srgbClr val="000000"/>
                        </a:solidFill>
                        <a:effectLst/>
                        <a:latin typeface="Calibri Light" panose="020F0302020204030204" pitchFamily="34" charset="0"/>
                      </a:endParaRPr>
                    </a:p>
                  </a:txBody>
                  <a:tcPr marL="3835" marR="3835" marT="3835" marB="0" anchor="ctr"/>
                </a:tc>
                <a:tc>
                  <a:txBody>
                    <a:bodyPr/>
                    <a:lstStyle/>
                    <a:p>
                      <a:pPr algn="ctr" fontAlgn="ctr"/>
                      <a:r>
                        <a:rPr lang="en-US" sz="1800" u="none" strike="noStrike" dirty="0">
                          <a:effectLst/>
                          <a:latin typeface="Calibri Light" panose="020F0302020204030204" pitchFamily="34" charset="0"/>
                        </a:rPr>
                        <a:t>7 (1)</a:t>
                      </a:r>
                      <a:endParaRPr lang="en-US" sz="1800" b="0" i="0" u="none" strike="noStrike" dirty="0">
                        <a:solidFill>
                          <a:srgbClr val="000000"/>
                        </a:solidFill>
                        <a:effectLst/>
                        <a:latin typeface="Calibri Light" panose="020F0302020204030204" pitchFamily="34" charset="0"/>
                      </a:endParaRPr>
                    </a:p>
                  </a:txBody>
                  <a:tcPr marL="3835" marR="3835" marT="3835" marB="0"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529552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Seven Day School Meal Component Adjustment for Breakfast</a:t>
            </a:r>
          </a:p>
        </p:txBody>
      </p:sp>
      <p:graphicFrame>
        <p:nvGraphicFramePr>
          <p:cNvPr id="4" name="Table 3"/>
          <p:cNvGraphicFramePr>
            <a:graphicFrameLocks noGrp="1"/>
          </p:cNvGraphicFramePr>
          <p:nvPr>
            <p:extLst>
              <p:ext uri="{D42A27DB-BD31-4B8C-83A1-F6EECF244321}">
                <p14:modId xmlns:p14="http://schemas.microsoft.com/office/powerpoint/2010/main" val="210609069"/>
              </p:ext>
            </p:extLst>
          </p:nvPr>
        </p:nvGraphicFramePr>
        <p:xfrm>
          <a:off x="1210733" y="2743201"/>
          <a:ext cx="7704668" cy="3200400"/>
        </p:xfrm>
        <a:graphic>
          <a:graphicData uri="http://schemas.openxmlformats.org/drawingml/2006/table">
            <a:tbl>
              <a:tblPr firstRow="1">
                <a:tableStyleId>{5C22544A-7EE6-4342-B048-85BDC9FD1C3A}</a:tableStyleId>
              </a:tblPr>
              <a:tblGrid>
                <a:gridCol w="1400848">
                  <a:extLst>
                    <a:ext uri="{9D8B030D-6E8A-4147-A177-3AD203B41FA5}">
                      <a16:colId xmlns:a16="http://schemas.microsoft.com/office/drawing/2014/main" val="20000"/>
                    </a:ext>
                  </a:extLst>
                </a:gridCol>
                <a:gridCol w="1260764">
                  <a:extLst>
                    <a:ext uri="{9D8B030D-6E8A-4147-A177-3AD203B41FA5}">
                      <a16:colId xmlns:a16="http://schemas.microsoft.com/office/drawing/2014/main" val="20001"/>
                    </a:ext>
                  </a:extLst>
                </a:gridCol>
                <a:gridCol w="1260764">
                  <a:extLst>
                    <a:ext uri="{9D8B030D-6E8A-4147-A177-3AD203B41FA5}">
                      <a16:colId xmlns:a16="http://schemas.microsoft.com/office/drawing/2014/main" val="20002"/>
                    </a:ext>
                  </a:extLst>
                </a:gridCol>
                <a:gridCol w="1260764">
                  <a:extLst>
                    <a:ext uri="{9D8B030D-6E8A-4147-A177-3AD203B41FA5}">
                      <a16:colId xmlns:a16="http://schemas.microsoft.com/office/drawing/2014/main" val="20003"/>
                    </a:ext>
                  </a:extLst>
                </a:gridCol>
                <a:gridCol w="1260764">
                  <a:extLst>
                    <a:ext uri="{9D8B030D-6E8A-4147-A177-3AD203B41FA5}">
                      <a16:colId xmlns:a16="http://schemas.microsoft.com/office/drawing/2014/main" val="20004"/>
                    </a:ext>
                  </a:extLst>
                </a:gridCol>
                <a:gridCol w="1260764">
                  <a:extLst>
                    <a:ext uri="{9D8B030D-6E8A-4147-A177-3AD203B41FA5}">
                      <a16:colId xmlns:a16="http://schemas.microsoft.com/office/drawing/2014/main" val="20005"/>
                    </a:ext>
                  </a:extLst>
                </a:gridCol>
              </a:tblGrid>
              <a:tr h="1125899">
                <a:tc>
                  <a:txBody>
                    <a:bodyPr/>
                    <a:lstStyle/>
                    <a:p>
                      <a:pPr algn="ctr" fontAlgn="ctr"/>
                      <a:r>
                        <a:rPr lang="en-US" sz="1800" u="none" strike="noStrike" dirty="0">
                          <a:effectLst/>
                          <a:latin typeface="Calibri Light" panose="020F0302020204030204" pitchFamily="34" charset="0"/>
                        </a:rPr>
                        <a:t>Breakfast</a:t>
                      </a:r>
                      <a:endParaRPr lang="en-US" sz="1800" b="1" i="0" u="none" strike="noStrike" dirty="0">
                        <a:solidFill>
                          <a:srgbClr val="000000"/>
                        </a:solidFill>
                        <a:effectLst/>
                        <a:latin typeface="Calibri Light" panose="020F0302020204030204" pitchFamily="34" charset="0"/>
                      </a:endParaRPr>
                    </a:p>
                  </a:txBody>
                  <a:tcPr marL="6431" marR="6431" marT="6431" marB="0" anchor="ctr"/>
                </a:tc>
                <a:tc>
                  <a:txBody>
                    <a:bodyPr/>
                    <a:lstStyle/>
                    <a:p>
                      <a:pPr algn="ctr" fontAlgn="ctr"/>
                      <a:r>
                        <a:rPr lang="en-US" sz="1800" u="none" strike="noStrike" dirty="0">
                          <a:effectLst/>
                          <a:latin typeface="Calibri Light" panose="020F0302020204030204" pitchFamily="34" charset="0"/>
                        </a:rPr>
                        <a:t>Grades K-5</a:t>
                      </a:r>
                      <a:br>
                        <a:rPr lang="en-US" sz="1800" u="none" strike="noStrike" dirty="0">
                          <a:effectLst/>
                          <a:latin typeface="Calibri Light" panose="020F0302020204030204" pitchFamily="34" charset="0"/>
                        </a:rPr>
                      </a:br>
                      <a:r>
                        <a:rPr lang="en-US" sz="1800" u="none" strike="noStrike" dirty="0">
                          <a:effectLst/>
                          <a:latin typeface="Calibri Light" panose="020F0302020204030204" pitchFamily="34" charset="0"/>
                        </a:rPr>
                        <a:t>Weekly (daily)</a:t>
                      </a:r>
                      <a:endParaRPr lang="en-US" sz="1800" b="0" i="0" u="none" strike="noStrike" dirty="0">
                        <a:solidFill>
                          <a:srgbClr val="000000"/>
                        </a:solidFill>
                        <a:effectLst/>
                        <a:latin typeface="Calibri Light" panose="020F0302020204030204" pitchFamily="34" charset="0"/>
                      </a:endParaRPr>
                    </a:p>
                  </a:txBody>
                  <a:tcPr marL="6431" marR="6431" marT="6431" marB="0" anchor="ctr"/>
                </a:tc>
                <a:tc>
                  <a:txBody>
                    <a:bodyPr/>
                    <a:lstStyle/>
                    <a:p>
                      <a:pPr algn="ctr" fontAlgn="ctr"/>
                      <a:r>
                        <a:rPr lang="en-US" sz="1800" u="none" strike="noStrike" dirty="0">
                          <a:effectLst/>
                          <a:latin typeface="Calibri Light" panose="020F0302020204030204" pitchFamily="34" charset="0"/>
                        </a:rPr>
                        <a:t>Grades 6-8</a:t>
                      </a:r>
                      <a:br>
                        <a:rPr lang="en-US" sz="1800" u="none" strike="noStrike" dirty="0">
                          <a:effectLst/>
                          <a:latin typeface="Calibri Light" panose="020F0302020204030204" pitchFamily="34" charset="0"/>
                        </a:rPr>
                      </a:br>
                      <a:r>
                        <a:rPr lang="en-US" sz="1800" u="none" strike="noStrike" dirty="0">
                          <a:effectLst/>
                          <a:latin typeface="Calibri Light" panose="020F0302020204030204" pitchFamily="34" charset="0"/>
                        </a:rPr>
                        <a:t>Weekly (daily)</a:t>
                      </a:r>
                      <a:endParaRPr lang="en-US" sz="1800" b="0" i="0" u="none" strike="noStrike" dirty="0">
                        <a:solidFill>
                          <a:srgbClr val="000000"/>
                        </a:solidFill>
                        <a:effectLst/>
                        <a:latin typeface="Calibri Light" panose="020F0302020204030204" pitchFamily="34" charset="0"/>
                      </a:endParaRPr>
                    </a:p>
                  </a:txBody>
                  <a:tcPr marL="6431" marR="6431" marT="6431" marB="0" anchor="ctr"/>
                </a:tc>
                <a:tc>
                  <a:txBody>
                    <a:bodyPr/>
                    <a:lstStyle/>
                    <a:p>
                      <a:pPr algn="ctr" fontAlgn="ctr"/>
                      <a:r>
                        <a:rPr lang="en-US" sz="1800" u="none" strike="noStrike" dirty="0">
                          <a:effectLst/>
                          <a:latin typeface="Calibri Light" panose="020F0302020204030204" pitchFamily="34" charset="0"/>
                        </a:rPr>
                        <a:t>Grades 9-12</a:t>
                      </a:r>
                      <a:br>
                        <a:rPr lang="en-US" sz="1800" u="none" strike="noStrike" dirty="0">
                          <a:effectLst/>
                          <a:latin typeface="Calibri Light" panose="020F0302020204030204" pitchFamily="34" charset="0"/>
                        </a:rPr>
                      </a:br>
                      <a:r>
                        <a:rPr lang="en-US" sz="1800" u="none" strike="noStrike" dirty="0">
                          <a:effectLst/>
                          <a:latin typeface="Calibri Light" panose="020F0302020204030204" pitchFamily="34" charset="0"/>
                        </a:rPr>
                        <a:t>Weekly (daily)</a:t>
                      </a:r>
                      <a:endParaRPr lang="en-US" sz="1800" b="0" i="0" u="none" strike="noStrike" dirty="0">
                        <a:solidFill>
                          <a:srgbClr val="000000"/>
                        </a:solidFill>
                        <a:effectLst/>
                        <a:latin typeface="Calibri Light" panose="020F0302020204030204" pitchFamily="34" charset="0"/>
                      </a:endParaRPr>
                    </a:p>
                  </a:txBody>
                  <a:tcPr marL="6431" marR="6431" marT="6431" marB="0" anchor="ctr"/>
                </a:tc>
                <a:tc>
                  <a:txBody>
                    <a:bodyPr/>
                    <a:lstStyle/>
                    <a:p>
                      <a:pPr algn="ctr" fontAlgn="ctr"/>
                      <a:r>
                        <a:rPr lang="en-US" sz="1800" u="none" strike="noStrike" dirty="0">
                          <a:effectLst/>
                          <a:latin typeface="Calibri Light" panose="020F0302020204030204" pitchFamily="34" charset="0"/>
                        </a:rPr>
                        <a:t>Grades K-8</a:t>
                      </a:r>
                      <a:br>
                        <a:rPr lang="en-US" sz="1800" u="none" strike="noStrike" dirty="0">
                          <a:effectLst/>
                          <a:latin typeface="Calibri Light" panose="020F0302020204030204" pitchFamily="34" charset="0"/>
                        </a:rPr>
                      </a:br>
                      <a:r>
                        <a:rPr lang="en-US" sz="1800" u="none" strike="noStrike" dirty="0">
                          <a:effectLst/>
                          <a:latin typeface="Calibri Light" panose="020F0302020204030204" pitchFamily="34" charset="0"/>
                        </a:rPr>
                        <a:t>Weekly (daily)</a:t>
                      </a:r>
                      <a:endParaRPr lang="en-US" sz="1800" b="0" i="0" u="none" strike="noStrike" dirty="0">
                        <a:solidFill>
                          <a:srgbClr val="000000"/>
                        </a:solidFill>
                        <a:effectLst/>
                        <a:latin typeface="Calibri Light" panose="020F0302020204030204" pitchFamily="34" charset="0"/>
                      </a:endParaRPr>
                    </a:p>
                  </a:txBody>
                  <a:tcPr marL="6431" marR="6431" marT="6431" marB="0" anchor="ctr"/>
                </a:tc>
                <a:tc>
                  <a:txBody>
                    <a:bodyPr/>
                    <a:lstStyle/>
                    <a:p>
                      <a:pPr algn="ctr" fontAlgn="ctr"/>
                      <a:r>
                        <a:rPr lang="en-US" sz="1800" u="none" strike="noStrike" dirty="0">
                          <a:effectLst/>
                          <a:latin typeface="Calibri Light" panose="020F0302020204030204" pitchFamily="34" charset="0"/>
                        </a:rPr>
                        <a:t>Grades K-12</a:t>
                      </a:r>
                      <a:br>
                        <a:rPr lang="en-US" sz="1800" u="none" strike="noStrike" dirty="0">
                          <a:effectLst/>
                          <a:latin typeface="Calibri Light" panose="020F0302020204030204" pitchFamily="34" charset="0"/>
                        </a:rPr>
                      </a:br>
                      <a:r>
                        <a:rPr lang="en-US" sz="1800" u="none" strike="noStrike" dirty="0">
                          <a:effectLst/>
                          <a:latin typeface="Calibri Light" panose="020F0302020204030204" pitchFamily="34" charset="0"/>
                        </a:rPr>
                        <a:t>Weekly (daily)</a:t>
                      </a:r>
                      <a:endParaRPr lang="en-US" sz="1800" b="0" i="0" u="none" strike="noStrike" dirty="0">
                        <a:solidFill>
                          <a:srgbClr val="000000"/>
                        </a:solidFill>
                        <a:effectLst/>
                        <a:latin typeface="Calibri Light" panose="020F0302020204030204" pitchFamily="34" charset="0"/>
                      </a:endParaRPr>
                    </a:p>
                  </a:txBody>
                  <a:tcPr marL="6431" marR="6431" marT="6431" marB="0" anchor="ctr"/>
                </a:tc>
                <a:extLst>
                  <a:ext uri="{0D108BD9-81ED-4DB2-BD59-A6C34878D82A}">
                    <a16:rowId xmlns:a16="http://schemas.microsoft.com/office/drawing/2014/main" val="10000"/>
                  </a:ext>
                </a:extLst>
              </a:tr>
              <a:tr h="567481">
                <a:tc>
                  <a:txBody>
                    <a:bodyPr/>
                    <a:lstStyle/>
                    <a:p>
                      <a:pPr algn="l" fontAlgn="ctr"/>
                      <a:r>
                        <a:rPr lang="en-US" sz="1800" u="none" strike="noStrike">
                          <a:effectLst/>
                          <a:latin typeface="Calibri Light" panose="020F0302020204030204" pitchFamily="34" charset="0"/>
                        </a:rPr>
                        <a:t>Fruits (cups)</a:t>
                      </a:r>
                      <a:endParaRPr lang="en-US" sz="1800" b="0" i="0" u="none" strike="noStrike">
                        <a:solidFill>
                          <a:srgbClr val="000000"/>
                        </a:solidFill>
                        <a:effectLst/>
                        <a:latin typeface="Calibri Light" panose="020F0302020204030204" pitchFamily="34" charset="0"/>
                      </a:endParaRPr>
                    </a:p>
                  </a:txBody>
                  <a:tcPr marL="6431" marR="6431" marT="6431" marB="0" anchor="ctr"/>
                </a:tc>
                <a:tc>
                  <a:txBody>
                    <a:bodyPr/>
                    <a:lstStyle/>
                    <a:p>
                      <a:pPr algn="ctr" fontAlgn="ctr"/>
                      <a:r>
                        <a:rPr lang="en-US" sz="1800" u="none" strike="noStrike">
                          <a:effectLst/>
                          <a:latin typeface="Calibri Light" panose="020F0302020204030204" pitchFamily="34" charset="0"/>
                        </a:rPr>
                        <a:t>7 (1)</a:t>
                      </a:r>
                      <a:endParaRPr lang="en-US" sz="1800" b="0" i="0" u="none" strike="noStrike">
                        <a:solidFill>
                          <a:srgbClr val="000000"/>
                        </a:solidFill>
                        <a:effectLst/>
                        <a:latin typeface="Calibri Light" panose="020F0302020204030204" pitchFamily="34" charset="0"/>
                      </a:endParaRPr>
                    </a:p>
                  </a:txBody>
                  <a:tcPr marL="6431" marR="6431" marT="6431" marB="0" anchor="ctr"/>
                </a:tc>
                <a:tc>
                  <a:txBody>
                    <a:bodyPr/>
                    <a:lstStyle/>
                    <a:p>
                      <a:pPr algn="ctr" fontAlgn="ctr"/>
                      <a:r>
                        <a:rPr lang="en-US" sz="1800" u="none" strike="noStrike" dirty="0">
                          <a:effectLst/>
                          <a:latin typeface="Calibri Light" panose="020F0302020204030204" pitchFamily="34" charset="0"/>
                        </a:rPr>
                        <a:t>7 (1)</a:t>
                      </a:r>
                      <a:endParaRPr lang="en-US" sz="1800" b="0" i="0" u="none" strike="noStrike" dirty="0">
                        <a:solidFill>
                          <a:srgbClr val="000000"/>
                        </a:solidFill>
                        <a:effectLst/>
                        <a:latin typeface="Calibri Light" panose="020F0302020204030204" pitchFamily="34" charset="0"/>
                      </a:endParaRPr>
                    </a:p>
                  </a:txBody>
                  <a:tcPr marL="6431" marR="6431" marT="6431" marB="0" anchor="ctr"/>
                </a:tc>
                <a:tc>
                  <a:txBody>
                    <a:bodyPr/>
                    <a:lstStyle/>
                    <a:p>
                      <a:pPr algn="ctr" fontAlgn="ctr"/>
                      <a:r>
                        <a:rPr lang="en-US" sz="1800" u="none" strike="noStrike">
                          <a:effectLst/>
                          <a:latin typeface="Calibri Light" panose="020F0302020204030204" pitchFamily="34" charset="0"/>
                        </a:rPr>
                        <a:t>7 (1)</a:t>
                      </a:r>
                      <a:endParaRPr lang="en-US" sz="1800" b="0" i="0" u="none" strike="noStrike">
                        <a:solidFill>
                          <a:srgbClr val="000000"/>
                        </a:solidFill>
                        <a:effectLst/>
                        <a:latin typeface="Calibri Light" panose="020F0302020204030204" pitchFamily="34" charset="0"/>
                      </a:endParaRPr>
                    </a:p>
                  </a:txBody>
                  <a:tcPr marL="6431" marR="6431" marT="6431" marB="0" anchor="ctr"/>
                </a:tc>
                <a:tc>
                  <a:txBody>
                    <a:bodyPr/>
                    <a:lstStyle/>
                    <a:p>
                      <a:pPr algn="ctr" fontAlgn="ctr"/>
                      <a:r>
                        <a:rPr lang="en-US" sz="1800" u="none" strike="noStrike">
                          <a:effectLst/>
                          <a:latin typeface="Calibri Light" panose="020F0302020204030204" pitchFamily="34" charset="0"/>
                        </a:rPr>
                        <a:t>7 (1)</a:t>
                      </a:r>
                      <a:endParaRPr lang="en-US" sz="1800" b="0" i="0" u="none" strike="noStrike">
                        <a:solidFill>
                          <a:srgbClr val="000000"/>
                        </a:solidFill>
                        <a:effectLst/>
                        <a:latin typeface="Calibri Light" panose="020F0302020204030204" pitchFamily="34" charset="0"/>
                      </a:endParaRPr>
                    </a:p>
                  </a:txBody>
                  <a:tcPr marL="6431" marR="6431" marT="6431" marB="0" anchor="ctr"/>
                </a:tc>
                <a:tc>
                  <a:txBody>
                    <a:bodyPr/>
                    <a:lstStyle/>
                    <a:p>
                      <a:pPr algn="ctr" fontAlgn="ctr"/>
                      <a:r>
                        <a:rPr lang="en-US" sz="1800" u="none" strike="noStrike">
                          <a:effectLst/>
                          <a:latin typeface="Calibri Light" panose="020F0302020204030204" pitchFamily="34" charset="0"/>
                        </a:rPr>
                        <a:t>7 (1)</a:t>
                      </a:r>
                      <a:endParaRPr lang="en-US" sz="1800" b="0" i="0" u="none" strike="noStrike">
                        <a:solidFill>
                          <a:srgbClr val="000000"/>
                        </a:solidFill>
                        <a:effectLst/>
                        <a:latin typeface="Calibri Light" panose="020F0302020204030204" pitchFamily="34" charset="0"/>
                      </a:endParaRPr>
                    </a:p>
                  </a:txBody>
                  <a:tcPr marL="6431" marR="6431" marT="6431" marB="0" anchor="ctr"/>
                </a:tc>
                <a:extLst>
                  <a:ext uri="{0D108BD9-81ED-4DB2-BD59-A6C34878D82A}">
                    <a16:rowId xmlns:a16="http://schemas.microsoft.com/office/drawing/2014/main" val="10001"/>
                  </a:ext>
                </a:extLst>
              </a:tr>
              <a:tr h="753510">
                <a:tc>
                  <a:txBody>
                    <a:bodyPr/>
                    <a:lstStyle/>
                    <a:p>
                      <a:pPr algn="l" fontAlgn="ctr"/>
                      <a:r>
                        <a:rPr lang="en-US" sz="1800" u="none" strike="noStrike">
                          <a:effectLst/>
                          <a:latin typeface="Calibri Light" panose="020F0302020204030204" pitchFamily="34" charset="0"/>
                        </a:rPr>
                        <a:t>Grains (oz eq)</a:t>
                      </a:r>
                      <a:endParaRPr lang="en-US" sz="1800" b="0" i="0" u="none" strike="noStrike">
                        <a:solidFill>
                          <a:srgbClr val="000000"/>
                        </a:solidFill>
                        <a:effectLst/>
                        <a:latin typeface="Calibri Light" panose="020F0302020204030204" pitchFamily="34" charset="0"/>
                      </a:endParaRPr>
                    </a:p>
                  </a:txBody>
                  <a:tcPr marL="6431" marR="6431" marT="6431" marB="0" anchor="ctr"/>
                </a:tc>
                <a:tc>
                  <a:txBody>
                    <a:bodyPr/>
                    <a:lstStyle/>
                    <a:p>
                      <a:pPr algn="ctr" fontAlgn="ctr"/>
                      <a:r>
                        <a:rPr lang="en-US" sz="1800" u="none" strike="noStrike">
                          <a:effectLst/>
                          <a:latin typeface="Calibri Light" panose="020F0302020204030204" pitchFamily="34" charset="0"/>
                        </a:rPr>
                        <a:t>10 (1)</a:t>
                      </a:r>
                      <a:endParaRPr lang="en-US" sz="1800" b="0" i="0" u="none" strike="noStrike">
                        <a:solidFill>
                          <a:srgbClr val="000000"/>
                        </a:solidFill>
                        <a:effectLst/>
                        <a:latin typeface="Calibri Light" panose="020F0302020204030204" pitchFamily="34" charset="0"/>
                      </a:endParaRPr>
                    </a:p>
                  </a:txBody>
                  <a:tcPr marL="6431" marR="6431" marT="6431" marB="0" anchor="ctr"/>
                </a:tc>
                <a:tc>
                  <a:txBody>
                    <a:bodyPr/>
                    <a:lstStyle/>
                    <a:p>
                      <a:pPr algn="ctr" fontAlgn="ctr"/>
                      <a:r>
                        <a:rPr lang="en-US" sz="1800" u="none" strike="noStrike" dirty="0">
                          <a:effectLst/>
                          <a:latin typeface="Calibri Light" panose="020F0302020204030204" pitchFamily="34" charset="0"/>
                        </a:rPr>
                        <a:t>11 (1)</a:t>
                      </a:r>
                      <a:endParaRPr lang="en-US" sz="1800" b="0" i="0" u="none" strike="noStrike" dirty="0">
                        <a:solidFill>
                          <a:srgbClr val="000000"/>
                        </a:solidFill>
                        <a:effectLst/>
                        <a:latin typeface="Calibri Light" panose="020F0302020204030204" pitchFamily="34" charset="0"/>
                      </a:endParaRPr>
                    </a:p>
                  </a:txBody>
                  <a:tcPr marL="6431" marR="6431" marT="6431" marB="0" anchor="ctr"/>
                </a:tc>
                <a:tc>
                  <a:txBody>
                    <a:bodyPr/>
                    <a:lstStyle/>
                    <a:p>
                      <a:pPr algn="ctr" fontAlgn="ctr"/>
                      <a:r>
                        <a:rPr lang="en-US" sz="1800" u="none" strike="noStrike">
                          <a:effectLst/>
                          <a:latin typeface="Calibri Light" panose="020F0302020204030204" pitchFamily="34" charset="0"/>
                        </a:rPr>
                        <a:t>12.5 (1)</a:t>
                      </a:r>
                      <a:endParaRPr lang="en-US" sz="1800" b="0" i="0" u="none" strike="noStrike">
                        <a:solidFill>
                          <a:srgbClr val="000000"/>
                        </a:solidFill>
                        <a:effectLst/>
                        <a:latin typeface="Calibri Light" panose="020F0302020204030204" pitchFamily="34" charset="0"/>
                      </a:endParaRPr>
                    </a:p>
                  </a:txBody>
                  <a:tcPr marL="6431" marR="6431" marT="6431" marB="0" anchor="ctr"/>
                </a:tc>
                <a:tc>
                  <a:txBody>
                    <a:bodyPr/>
                    <a:lstStyle/>
                    <a:p>
                      <a:pPr algn="ctr" fontAlgn="ctr"/>
                      <a:r>
                        <a:rPr lang="en-US" sz="1800" u="none" strike="noStrike">
                          <a:effectLst/>
                          <a:latin typeface="Calibri Light" panose="020F0302020204030204" pitchFamily="34" charset="0"/>
                        </a:rPr>
                        <a:t>11 (1)</a:t>
                      </a:r>
                      <a:endParaRPr lang="en-US" sz="1800" b="0" i="0" u="none" strike="noStrike">
                        <a:solidFill>
                          <a:srgbClr val="000000"/>
                        </a:solidFill>
                        <a:effectLst/>
                        <a:latin typeface="Calibri Light" panose="020F0302020204030204" pitchFamily="34" charset="0"/>
                      </a:endParaRPr>
                    </a:p>
                  </a:txBody>
                  <a:tcPr marL="6431" marR="6431" marT="6431" marB="0" anchor="ctr"/>
                </a:tc>
                <a:tc>
                  <a:txBody>
                    <a:bodyPr/>
                    <a:lstStyle/>
                    <a:p>
                      <a:pPr algn="ctr" fontAlgn="ctr"/>
                      <a:r>
                        <a:rPr lang="en-US" sz="1800" u="none" strike="noStrike">
                          <a:effectLst/>
                          <a:latin typeface="Calibri Light" panose="020F0302020204030204" pitchFamily="34" charset="0"/>
                        </a:rPr>
                        <a:t>12.5 (1)</a:t>
                      </a:r>
                      <a:endParaRPr lang="en-US" sz="1800" b="0" i="0" u="none" strike="noStrike">
                        <a:solidFill>
                          <a:srgbClr val="000000"/>
                        </a:solidFill>
                        <a:effectLst/>
                        <a:latin typeface="Calibri Light" panose="020F0302020204030204" pitchFamily="34" charset="0"/>
                      </a:endParaRPr>
                    </a:p>
                  </a:txBody>
                  <a:tcPr marL="6431" marR="6431" marT="6431" marB="0" anchor="ctr"/>
                </a:tc>
                <a:extLst>
                  <a:ext uri="{0D108BD9-81ED-4DB2-BD59-A6C34878D82A}">
                    <a16:rowId xmlns:a16="http://schemas.microsoft.com/office/drawing/2014/main" val="10002"/>
                  </a:ext>
                </a:extLst>
              </a:tr>
              <a:tr h="753510">
                <a:tc>
                  <a:txBody>
                    <a:bodyPr/>
                    <a:lstStyle/>
                    <a:p>
                      <a:pPr algn="l" fontAlgn="ctr"/>
                      <a:r>
                        <a:rPr lang="en-US" sz="1800" u="none" strike="noStrike" dirty="0">
                          <a:effectLst/>
                          <a:latin typeface="Calibri Light" panose="020F0302020204030204" pitchFamily="34" charset="0"/>
                        </a:rPr>
                        <a:t>Fluid Milk (cups)</a:t>
                      </a:r>
                      <a:endParaRPr lang="en-US" sz="1800" b="0" i="0" u="none" strike="noStrike" dirty="0">
                        <a:solidFill>
                          <a:srgbClr val="000000"/>
                        </a:solidFill>
                        <a:effectLst/>
                        <a:latin typeface="Calibri Light" panose="020F0302020204030204" pitchFamily="34" charset="0"/>
                      </a:endParaRPr>
                    </a:p>
                  </a:txBody>
                  <a:tcPr marL="6431" marR="6431" marT="6431" marB="0" anchor="ctr"/>
                </a:tc>
                <a:tc>
                  <a:txBody>
                    <a:bodyPr/>
                    <a:lstStyle/>
                    <a:p>
                      <a:pPr algn="ctr" fontAlgn="ctr"/>
                      <a:r>
                        <a:rPr lang="en-US" sz="1800" u="none" strike="noStrike">
                          <a:effectLst/>
                          <a:latin typeface="Calibri Light" panose="020F0302020204030204" pitchFamily="34" charset="0"/>
                        </a:rPr>
                        <a:t>7 (1)</a:t>
                      </a:r>
                      <a:endParaRPr lang="en-US" sz="1800" b="0" i="0" u="none" strike="noStrike">
                        <a:solidFill>
                          <a:srgbClr val="000000"/>
                        </a:solidFill>
                        <a:effectLst/>
                        <a:latin typeface="Calibri Light" panose="020F0302020204030204" pitchFamily="34" charset="0"/>
                      </a:endParaRPr>
                    </a:p>
                  </a:txBody>
                  <a:tcPr marL="6431" marR="6431" marT="6431" marB="0" anchor="ctr"/>
                </a:tc>
                <a:tc>
                  <a:txBody>
                    <a:bodyPr/>
                    <a:lstStyle/>
                    <a:p>
                      <a:pPr algn="ctr" fontAlgn="ctr"/>
                      <a:r>
                        <a:rPr lang="en-US" sz="1800" u="none" strike="noStrike">
                          <a:effectLst/>
                          <a:latin typeface="Calibri Light" panose="020F0302020204030204" pitchFamily="34" charset="0"/>
                        </a:rPr>
                        <a:t>7 (1)</a:t>
                      </a:r>
                      <a:endParaRPr lang="en-US" sz="1800" b="0" i="0" u="none" strike="noStrike">
                        <a:solidFill>
                          <a:srgbClr val="000000"/>
                        </a:solidFill>
                        <a:effectLst/>
                        <a:latin typeface="Calibri Light" panose="020F0302020204030204" pitchFamily="34" charset="0"/>
                      </a:endParaRPr>
                    </a:p>
                  </a:txBody>
                  <a:tcPr marL="6431" marR="6431" marT="6431" marB="0" anchor="ctr"/>
                </a:tc>
                <a:tc>
                  <a:txBody>
                    <a:bodyPr/>
                    <a:lstStyle/>
                    <a:p>
                      <a:pPr algn="ctr" fontAlgn="ctr"/>
                      <a:r>
                        <a:rPr lang="en-US" sz="1800" u="none" strike="noStrike">
                          <a:effectLst/>
                          <a:latin typeface="Calibri Light" panose="020F0302020204030204" pitchFamily="34" charset="0"/>
                        </a:rPr>
                        <a:t>7 (1)</a:t>
                      </a:r>
                      <a:endParaRPr lang="en-US" sz="1800" b="0" i="0" u="none" strike="noStrike">
                        <a:solidFill>
                          <a:srgbClr val="000000"/>
                        </a:solidFill>
                        <a:effectLst/>
                        <a:latin typeface="Calibri Light" panose="020F0302020204030204" pitchFamily="34" charset="0"/>
                      </a:endParaRPr>
                    </a:p>
                  </a:txBody>
                  <a:tcPr marL="6431" marR="6431" marT="6431" marB="0" anchor="ctr"/>
                </a:tc>
                <a:tc>
                  <a:txBody>
                    <a:bodyPr/>
                    <a:lstStyle/>
                    <a:p>
                      <a:pPr algn="ctr" fontAlgn="ctr"/>
                      <a:r>
                        <a:rPr lang="en-US" sz="1800" u="none" strike="noStrike">
                          <a:effectLst/>
                          <a:latin typeface="Calibri Light" panose="020F0302020204030204" pitchFamily="34" charset="0"/>
                        </a:rPr>
                        <a:t>7 (1)</a:t>
                      </a:r>
                      <a:endParaRPr lang="en-US" sz="1800" b="0" i="0" u="none" strike="noStrike">
                        <a:solidFill>
                          <a:srgbClr val="000000"/>
                        </a:solidFill>
                        <a:effectLst/>
                        <a:latin typeface="Calibri Light" panose="020F0302020204030204" pitchFamily="34" charset="0"/>
                      </a:endParaRPr>
                    </a:p>
                  </a:txBody>
                  <a:tcPr marL="6431" marR="6431" marT="6431" marB="0" anchor="ctr"/>
                </a:tc>
                <a:tc>
                  <a:txBody>
                    <a:bodyPr/>
                    <a:lstStyle/>
                    <a:p>
                      <a:pPr algn="ctr" fontAlgn="ctr"/>
                      <a:r>
                        <a:rPr lang="en-US" sz="1800" u="none" strike="noStrike" dirty="0">
                          <a:effectLst/>
                          <a:latin typeface="Calibri Light" panose="020F0302020204030204" pitchFamily="34" charset="0"/>
                        </a:rPr>
                        <a:t>7 (1)</a:t>
                      </a:r>
                      <a:endParaRPr lang="en-US" sz="1800" b="0" i="0" u="none" strike="noStrike" dirty="0">
                        <a:solidFill>
                          <a:srgbClr val="000000"/>
                        </a:solidFill>
                        <a:effectLst/>
                        <a:latin typeface="Calibri Light" panose="020F0302020204030204" pitchFamily="34" charset="0"/>
                      </a:endParaRPr>
                    </a:p>
                  </a:txBody>
                  <a:tcPr marL="6431" marR="6431" marT="6431"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11347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020234" y="2159066"/>
            <a:ext cx="8123766" cy="3450696"/>
          </a:xfrm>
        </p:spPr>
        <p:txBody>
          <a:bodyPr>
            <a:normAutofit/>
          </a:bodyPr>
          <a:lstStyle/>
          <a:p>
            <a:r>
              <a:rPr lang="en-US" sz="2000" dirty="0"/>
              <a:t>OVS is </a:t>
            </a:r>
            <a:r>
              <a:rPr lang="en-US" sz="2000" b="1" dirty="0"/>
              <a:t>optional</a:t>
            </a:r>
            <a:r>
              <a:rPr lang="en-US" sz="2000" dirty="0"/>
              <a:t> for all age/grade groups</a:t>
            </a:r>
          </a:p>
          <a:p>
            <a:r>
              <a:rPr lang="en-US" sz="2000" dirty="0"/>
              <a:t>Schools must offer all </a:t>
            </a:r>
            <a:r>
              <a:rPr lang="en-US" sz="2000" b="1" dirty="0"/>
              <a:t>three required components</a:t>
            </a:r>
            <a:r>
              <a:rPr lang="en-US" sz="2000" dirty="0"/>
              <a:t> in at least the minimum required amounts</a:t>
            </a:r>
          </a:p>
          <a:p>
            <a:r>
              <a:rPr lang="en-US" sz="2000" dirty="0"/>
              <a:t>Schools must </a:t>
            </a:r>
            <a:r>
              <a:rPr lang="en-US" sz="2000" b="1" dirty="0"/>
              <a:t>offer at least 4 food items</a:t>
            </a:r>
            <a:r>
              <a:rPr lang="en-US" sz="2000" dirty="0"/>
              <a:t> from the three required components</a:t>
            </a:r>
          </a:p>
          <a:p>
            <a:r>
              <a:rPr lang="en-US" sz="2000" dirty="0"/>
              <a:t>Students must </a:t>
            </a:r>
            <a:r>
              <a:rPr lang="en-US" sz="2000" b="1" dirty="0"/>
              <a:t>select at least 3 food items</a:t>
            </a:r>
            <a:r>
              <a:rPr lang="en-US" sz="2000" dirty="0"/>
              <a:t>, with one of the food items being at least </a:t>
            </a:r>
            <a:r>
              <a:rPr lang="en-US" sz="2000" b="1" dirty="0"/>
              <a:t>½ cup of fruit and/or vegetable</a:t>
            </a:r>
          </a:p>
          <a:p>
            <a:endParaRPr lang="en-US" dirty="0"/>
          </a:p>
          <a:p>
            <a:endParaRPr lang="en-US" dirty="0"/>
          </a:p>
          <a:p>
            <a:endParaRPr lang="en-US" dirty="0"/>
          </a:p>
        </p:txBody>
      </p:sp>
      <p:pic>
        <p:nvPicPr>
          <p:cNvPr id="6146" name="Picture 2"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0502" y="4876800"/>
            <a:ext cx="2019300" cy="1465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1" descr="  "/>
          <p:cNvSpPr txBox="1"/>
          <p:nvPr/>
        </p:nvSpPr>
        <p:spPr>
          <a:xfrm>
            <a:off x="470995" y="381000"/>
            <a:ext cx="8077200" cy="1323439"/>
          </a:xfrm>
          <a:prstGeom prst="rect">
            <a:avLst/>
          </a:prstGeom>
          <a:noFill/>
        </p:spPr>
        <p:txBody>
          <a:bodyPr wrap="square" rtlCol="0">
            <a:spAutoFit/>
          </a:bodyPr>
          <a:lstStyle/>
          <a:p>
            <a:pPr algn="ctr"/>
            <a:r>
              <a:rPr lang="en-US" sz="4000" dirty="0">
                <a:ea typeface="+mj-ea"/>
                <a:cs typeface="+mj-cs"/>
              </a:rPr>
              <a:t>Offer Versus Serve (OVS)</a:t>
            </a:r>
          </a:p>
          <a:p>
            <a:pPr algn="ctr"/>
            <a:r>
              <a:rPr lang="en-US" sz="4000" dirty="0">
                <a:ea typeface="+mj-ea"/>
                <a:cs typeface="+mj-cs"/>
              </a:rPr>
              <a:t>at Breakfast</a:t>
            </a:r>
            <a:endParaRPr lang="en-US" sz="4000" dirty="0"/>
          </a:p>
        </p:txBody>
      </p:sp>
    </p:spTree>
    <p:extLst>
      <p:ext uri="{BB962C8B-B14F-4D97-AF65-F5344CB8AC3E}">
        <p14:creationId xmlns:p14="http://schemas.microsoft.com/office/powerpoint/2010/main" val="89733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t>Professional Standards for State and Local Nutrition Program Personnel Final Rule</a:t>
            </a:r>
          </a:p>
        </p:txBody>
      </p:sp>
      <p:sp>
        <p:nvSpPr>
          <p:cNvPr id="5" name="Content Placeholder 4"/>
          <p:cNvSpPr>
            <a:spLocks noGrp="1"/>
          </p:cNvSpPr>
          <p:nvPr>
            <p:ph idx="1"/>
          </p:nvPr>
        </p:nvSpPr>
        <p:spPr>
          <a:xfrm>
            <a:off x="966893" y="2057400"/>
            <a:ext cx="7704667" cy="3332816"/>
          </a:xfrm>
        </p:spPr>
        <p:txBody>
          <a:bodyPr>
            <a:normAutofit/>
          </a:bodyPr>
          <a:lstStyle/>
          <a:p>
            <a:r>
              <a:rPr lang="en-US" dirty="0"/>
              <a:t>Required to track the number of training hours earned each year and maintain documentation of the trainings attended</a:t>
            </a:r>
          </a:p>
          <a:p>
            <a:r>
              <a:rPr lang="en-US" dirty="0"/>
              <a:t>SED prototype tracking Excel document</a:t>
            </a:r>
          </a:p>
        </p:txBody>
      </p:sp>
    </p:spTree>
    <p:extLst>
      <p:ext uri="{BB962C8B-B14F-4D97-AF65-F5344CB8AC3E}">
        <p14:creationId xmlns:p14="http://schemas.microsoft.com/office/powerpoint/2010/main" val="4128396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OVS at Lunch</a:t>
            </a:r>
          </a:p>
        </p:txBody>
      </p:sp>
      <p:sp>
        <p:nvSpPr>
          <p:cNvPr id="3" name="Content Placeholder 2"/>
          <p:cNvSpPr>
            <a:spLocks noGrp="1"/>
          </p:cNvSpPr>
          <p:nvPr>
            <p:ph sz="half" idx="1"/>
          </p:nvPr>
        </p:nvSpPr>
        <p:spPr>
          <a:xfrm>
            <a:off x="685800" y="2048658"/>
            <a:ext cx="3822192" cy="3447288"/>
          </a:xfrm>
        </p:spPr>
        <p:txBody>
          <a:bodyPr>
            <a:normAutofit/>
          </a:bodyPr>
          <a:lstStyle/>
          <a:p>
            <a:r>
              <a:rPr lang="en-US" dirty="0"/>
              <a:t>OVS is only required for students in the 9-12 age/grade group, it is optional for all other age/grade groups</a:t>
            </a:r>
          </a:p>
          <a:p>
            <a:r>
              <a:rPr lang="en-US" dirty="0"/>
              <a:t>Schools must offer all five required components in at least the minimum required amounts</a:t>
            </a:r>
          </a:p>
          <a:p>
            <a:r>
              <a:rPr lang="en-US" dirty="0"/>
              <a:t>Students must take 3 components, one being ½ cup of fruit and/or vegetable</a:t>
            </a:r>
          </a:p>
        </p:txBody>
      </p:sp>
      <p:sp>
        <p:nvSpPr>
          <p:cNvPr id="4" name="Content Placeholder 3"/>
          <p:cNvSpPr>
            <a:spLocks noGrp="1"/>
          </p:cNvSpPr>
          <p:nvPr>
            <p:ph sz="half" idx="2"/>
          </p:nvPr>
        </p:nvSpPr>
        <p:spPr>
          <a:xfrm>
            <a:off x="5029200" y="2118569"/>
            <a:ext cx="3822192" cy="3447288"/>
          </a:xfrm>
        </p:spPr>
        <p:txBody>
          <a:bodyPr>
            <a:normAutofit fontScale="85000" lnSpcReduction="10000"/>
          </a:bodyPr>
          <a:lstStyle/>
          <a:p>
            <a:r>
              <a:rPr lang="en-US" dirty="0"/>
              <a:t>If a student chooses ½ cup of fruit or vegetable, the other two components selected must be in the minimum required quantities to be considered reimbursable</a:t>
            </a:r>
          </a:p>
          <a:p>
            <a:pPr lvl="1"/>
            <a:r>
              <a:rPr lang="en-US" dirty="0"/>
              <a:t>K-5 age/grade group selects ½ cup carrots and 2 oz. eq. M/MA hamburger on 1.5 oz. eq. grain whole wheat bun</a:t>
            </a:r>
          </a:p>
          <a:p>
            <a:pPr marL="627063" lvl="2" indent="0">
              <a:buNone/>
            </a:pPr>
            <a:r>
              <a:rPr lang="en-US" dirty="0">
                <a:solidFill>
                  <a:srgbClr val="FF0000"/>
                </a:solidFill>
              </a:rPr>
              <a:t>	√ Reimbursable!</a:t>
            </a:r>
          </a:p>
          <a:p>
            <a:pPr lvl="1"/>
            <a:r>
              <a:rPr lang="en-US" dirty="0"/>
              <a:t>9-12 age/grade group selects ½ cup carrots and 2 oz. eq. M/MA hamburger on 1.5 oz. eq. grain whole wheat bun</a:t>
            </a:r>
          </a:p>
          <a:p>
            <a:pPr marL="627063" lvl="2" indent="0">
              <a:buNone/>
            </a:pPr>
            <a:r>
              <a:rPr lang="en-US" dirty="0">
                <a:solidFill>
                  <a:srgbClr val="FF0000"/>
                </a:solidFill>
              </a:rPr>
              <a:t>	X Not Reimbursable!</a:t>
            </a:r>
          </a:p>
          <a:p>
            <a:endParaRPr lang="en-US" dirty="0"/>
          </a:p>
        </p:txBody>
      </p:sp>
      <p:pic>
        <p:nvPicPr>
          <p:cNvPr id="6" name="Picture 3" descr="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0927"/>
          <a:stretch/>
        </p:blipFill>
        <p:spPr bwMode="auto">
          <a:xfrm>
            <a:off x="3653366" y="5029200"/>
            <a:ext cx="2362200" cy="156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4602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123" y="1392175"/>
            <a:ext cx="3968495" cy="891540"/>
          </a:xfrm>
          <a:solidFill>
            <a:srgbClr val="FFFFFF"/>
          </a:solidFill>
          <a:ln>
            <a:solidFill>
              <a:srgbClr val="404040"/>
            </a:solidFill>
          </a:ln>
        </p:spPr>
        <p:txBody>
          <a:bodyPr>
            <a:normAutofit fontScale="90000"/>
          </a:bodyPr>
          <a:lstStyle/>
          <a:p>
            <a:r>
              <a:rPr lang="en-US" b="1" dirty="0">
                <a:solidFill>
                  <a:srgbClr val="262626"/>
                </a:solidFill>
                <a:latin typeface="+mn-lt"/>
              </a:rPr>
              <a:t>Meal Service Styles</a:t>
            </a:r>
          </a:p>
        </p:txBody>
      </p:sp>
      <p:sp>
        <p:nvSpPr>
          <p:cNvPr id="3" name="Content Placeholder 2"/>
          <p:cNvSpPr>
            <a:spLocks noGrp="1"/>
          </p:cNvSpPr>
          <p:nvPr>
            <p:ph idx="1"/>
          </p:nvPr>
        </p:nvSpPr>
        <p:spPr>
          <a:xfrm>
            <a:off x="1662166" y="2632319"/>
            <a:ext cx="3964343" cy="2816400"/>
          </a:xfrm>
        </p:spPr>
        <p:txBody>
          <a:bodyPr>
            <a:noAutofit/>
          </a:bodyPr>
          <a:lstStyle/>
          <a:p>
            <a:pPr marL="0" indent="0">
              <a:buNone/>
            </a:pPr>
            <a:r>
              <a:rPr lang="en-US" sz="2100" dirty="0">
                <a:solidFill>
                  <a:schemeClr val="accent1"/>
                </a:solidFill>
              </a:rPr>
              <a:t>Generally accepted meal service styles.  </a:t>
            </a:r>
          </a:p>
          <a:p>
            <a:pPr>
              <a:buClr>
                <a:schemeClr val="accent5"/>
              </a:buClr>
              <a:buSzPct val="100000"/>
            </a:pPr>
            <a:r>
              <a:rPr lang="en-US" sz="2100" dirty="0">
                <a:solidFill>
                  <a:schemeClr val="accent1"/>
                </a:solidFill>
              </a:rPr>
              <a:t>Tray line</a:t>
            </a:r>
          </a:p>
          <a:p>
            <a:pPr>
              <a:buClr>
                <a:schemeClr val="accent5"/>
              </a:buClr>
              <a:buSzPct val="100000"/>
            </a:pPr>
            <a:r>
              <a:rPr lang="en-US" sz="2100" dirty="0">
                <a:solidFill>
                  <a:schemeClr val="accent1"/>
                </a:solidFill>
              </a:rPr>
              <a:t>Pre-set table setting</a:t>
            </a:r>
          </a:p>
          <a:p>
            <a:pPr>
              <a:buClr>
                <a:schemeClr val="accent5"/>
              </a:buClr>
              <a:buSzPct val="100000"/>
            </a:pPr>
            <a:r>
              <a:rPr lang="en-US" sz="2100" dirty="0">
                <a:solidFill>
                  <a:schemeClr val="accent1"/>
                </a:solidFill>
              </a:rPr>
              <a:t>Pre-plating</a:t>
            </a:r>
          </a:p>
          <a:p>
            <a:pPr>
              <a:buClr>
                <a:schemeClr val="accent5"/>
              </a:buClr>
              <a:buSzPct val="100000"/>
            </a:pPr>
            <a:r>
              <a:rPr lang="en-US" sz="2100" dirty="0">
                <a:solidFill>
                  <a:schemeClr val="accent1"/>
                </a:solidFill>
              </a:rPr>
              <a:t>Family Style</a:t>
            </a:r>
          </a:p>
        </p:txBody>
      </p:sp>
      <p:pic>
        <p:nvPicPr>
          <p:cNvPr id="12290" name="Picture 2" descr="  "/>
          <p:cNvPicPr>
            <a:picLocks noChangeAspect="1" noChangeArrowheads="1"/>
          </p:cNvPicPr>
          <p:nvPr/>
        </p:nvPicPr>
        <p:blipFill rotWithShape="1">
          <a:blip r:embed="rId3">
            <a:extLst>
              <a:ext uri="{28A0092B-C50C-407E-A947-70E740481C1C}">
                <a14:useLocalDpi xmlns:a14="http://schemas.microsoft.com/office/drawing/2010/main" val="0"/>
              </a:ext>
            </a:extLst>
          </a:blip>
          <a:srcRect l="26393" r="26390" b="-2"/>
          <a:stretch/>
        </p:blipFill>
        <p:spPr bwMode="auto">
          <a:xfrm>
            <a:off x="6629400" y="1679166"/>
            <a:ext cx="2283714" cy="3216402"/>
          </a:xfrm>
          <a:prstGeom prst="rect">
            <a:avLst/>
          </a:prstGeom>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5535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Age/Grade Waiver</a:t>
            </a:r>
          </a:p>
        </p:txBody>
      </p:sp>
      <p:sp>
        <p:nvSpPr>
          <p:cNvPr id="3" name="Content Placeholder 2"/>
          <p:cNvSpPr>
            <a:spLocks noGrp="1"/>
          </p:cNvSpPr>
          <p:nvPr>
            <p:ph idx="1"/>
          </p:nvPr>
        </p:nvSpPr>
        <p:spPr>
          <a:xfrm>
            <a:off x="643466" y="1828800"/>
            <a:ext cx="8381999" cy="3733800"/>
          </a:xfrm>
        </p:spPr>
        <p:txBody>
          <a:bodyPr/>
          <a:lstStyle/>
          <a:p>
            <a:r>
              <a:rPr lang="en-US" dirty="0"/>
              <a:t>Memorandum SP38-2012 extends age/grade group flexibility of the lunch meal pattern to RCCIs and Jails</a:t>
            </a:r>
          </a:p>
          <a:p>
            <a:r>
              <a:rPr lang="en-US" dirty="0"/>
              <a:t>With State approval, the SFA can offer the meal pattern of the highest age/grade group in attendance to all students</a:t>
            </a:r>
          </a:p>
        </p:txBody>
      </p:sp>
    </p:spTree>
    <p:extLst>
      <p:ext uri="{BB962C8B-B14F-4D97-AF65-F5344CB8AC3E}">
        <p14:creationId xmlns:p14="http://schemas.microsoft.com/office/powerpoint/2010/main" val="4213647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Age/Grade Waiver</a:t>
            </a:r>
          </a:p>
        </p:txBody>
      </p:sp>
      <p:sp>
        <p:nvSpPr>
          <p:cNvPr id="3" name="Content Placeholder 2"/>
          <p:cNvSpPr>
            <a:spLocks noGrp="1"/>
          </p:cNvSpPr>
          <p:nvPr>
            <p:ph idx="1"/>
          </p:nvPr>
        </p:nvSpPr>
        <p:spPr>
          <a:xfrm>
            <a:off x="762000" y="1905000"/>
            <a:ext cx="8534400" cy="3877733"/>
          </a:xfrm>
        </p:spPr>
        <p:txBody>
          <a:bodyPr>
            <a:normAutofit/>
          </a:bodyPr>
          <a:lstStyle/>
          <a:p>
            <a:r>
              <a:rPr lang="en-US" dirty="0"/>
              <a:t>In order to utilize this flexibility, the RCCI or jail must meet all three of the following criteria:</a:t>
            </a:r>
          </a:p>
          <a:p>
            <a:pPr marL="759143" lvl="1" indent="-457200">
              <a:buFont typeface="+mj-lt"/>
              <a:buAutoNum type="arabicPeriod"/>
            </a:pPr>
            <a:r>
              <a:rPr lang="en-US" dirty="0"/>
              <a:t>Be a juvenile detention or correctional facility</a:t>
            </a:r>
          </a:p>
          <a:p>
            <a:pPr marL="759143" lvl="1" indent="-457200">
              <a:buFont typeface="+mj-lt"/>
              <a:buAutoNum type="arabicPeriod"/>
            </a:pPr>
            <a:r>
              <a:rPr lang="en-US" dirty="0"/>
              <a:t>Serve children in different age/grade groups; </a:t>
            </a:r>
          </a:p>
          <a:p>
            <a:pPr marL="759143" lvl="1" indent="-457200">
              <a:buFont typeface="+mj-lt"/>
              <a:buAutoNum type="arabicPeriod"/>
            </a:pPr>
            <a:r>
              <a:rPr lang="en-US" dirty="0"/>
              <a:t>Have legitimate safety concerns, or State juvenile justice laws or regulations related to offering meal(s) with varying amounts of food within the same meal period</a:t>
            </a:r>
          </a:p>
          <a:p>
            <a:endParaRPr lang="en-US" dirty="0"/>
          </a:p>
        </p:txBody>
      </p:sp>
    </p:spTree>
    <p:extLst>
      <p:ext uri="{BB962C8B-B14F-4D97-AF65-F5344CB8AC3E}">
        <p14:creationId xmlns:p14="http://schemas.microsoft.com/office/powerpoint/2010/main" val="3805625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Meal Pattern Compliance Tools</a:t>
            </a:r>
          </a:p>
        </p:txBody>
      </p:sp>
      <p:sp>
        <p:nvSpPr>
          <p:cNvPr id="2" name="Content Placeholder 1"/>
          <p:cNvSpPr>
            <a:spLocks noGrp="1"/>
          </p:cNvSpPr>
          <p:nvPr>
            <p:ph idx="1"/>
          </p:nvPr>
        </p:nvSpPr>
        <p:spPr>
          <a:xfrm>
            <a:off x="685800" y="1374227"/>
            <a:ext cx="8610599" cy="4191000"/>
          </a:xfrm>
        </p:spPr>
        <p:txBody>
          <a:bodyPr>
            <a:normAutofit/>
          </a:bodyPr>
          <a:lstStyle/>
          <a:p>
            <a:r>
              <a:rPr lang="en-US" sz="2000" dirty="0"/>
              <a:t>SFAs need to retain records that show how planned meals contribute to the required meal pattern</a:t>
            </a:r>
          </a:p>
          <a:p>
            <a:pPr lvl="1"/>
            <a:r>
              <a:rPr lang="en-US" sz="1800" dirty="0"/>
              <a:t>Child Nutrition (CN) Labels</a:t>
            </a:r>
          </a:p>
          <a:p>
            <a:pPr lvl="2"/>
            <a:r>
              <a:rPr lang="en-US" sz="1600" dirty="0"/>
              <a:t>Exhibit A</a:t>
            </a:r>
          </a:p>
          <a:p>
            <a:pPr lvl="1"/>
            <a:r>
              <a:rPr lang="en-US" sz="1800" dirty="0"/>
              <a:t>Product Formulation Statements</a:t>
            </a:r>
          </a:p>
          <a:p>
            <a:pPr lvl="1"/>
            <a:r>
              <a:rPr lang="en-US" sz="1800" dirty="0"/>
              <a:t>Standardized Recipes</a:t>
            </a:r>
          </a:p>
          <a:p>
            <a:pPr lvl="1"/>
            <a:r>
              <a:rPr lang="en-US" sz="1800" dirty="0"/>
              <a:t>Production Records</a:t>
            </a:r>
          </a:p>
        </p:txBody>
      </p:sp>
      <p:pic>
        <p:nvPicPr>
          <p:cNvPr id="1026" name="Picture 2" descr="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0918" y="2402866"/>
            <a:ext cx="2779713" cy="2101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7888" y="4572000"/>
            <a:ext cx="1969230" cy="2266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descr="  "/>
          <p:cNvCxnSpPr/>
          <p:nvPr/>
        </p:nvCxnSpPr>
        <p:spPr>
          <a:xfrm>
            <a:off x="3410550" y="3469727"/>
            <a:ext cx="2514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descr="  "/>
          <p:cNvCxnSpPr>
            <a:cxnSpLocks/>
          </p:cNvCxnSpPr>
          <p:nvPr/>
        </p:nvCxnSpPr>
        <p:spPr>
          <a:xfrm>
            <a:off x="4192806" y="3962400"/>
            <a:ext cx="531594" cy="5386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8894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Exhibit A </a:t>
            </a:r>
          </a:p>
        </p:txBody>
      </p:sp>
      <p:sp>
        <p:nvSpPr>
          <p:cNvPr id="5" name="Content Placeholder 4"/>
          <p:cNvSpPr>
            <a:spLocks noGrp="1"/>
          </p:cNvSpPr>
          <p:nvPr>
            <p:ph sz="half" idx="1"/>
          </p:nvPr>
        </p:nvSpPr>
        <p:spPr>
          <a:xfrm>
            <a:off x="2839212" y="2695956"/>
            <a:ext cx="3822192" cy="3447288"/>
          </a:xfrm>
        </p:spPr>
        <p:txBody>
          <a:bodyPr>
            <a:normAutofit fontScale="92500" lnSpcReduction="10000"/>
          </a:bodyPr>
          <a:lstStyle/>
          <a:p>
            <a:r>
              <a:rPr lang="en-US" sz="2000" dirty="0"/>
              <a:t>Using Exhibit A</a:t>
            </a:r>
            <a:r>
              <a:rPr lang="en-US" sz="2000" dirty="0">
                <a:solidFill>
                  <a:srgbClr val="FF0000"/>
                </a:solidFill>
              </a:rPr>
              <a:t>  (Example)</a:t>
            </a:r>
            <a:r>
              <a:rPr lang="en-US" sz="2000" dirty="0"/>
              <a:t>:</a:t>
            </a:r>
          </a:p>
          <a:p>
            <a:pPr lvl="1"/>
            <a:r>
              <a:rPr lang="en-US" sz="1800" dirty="0"/>
              <a:t>Locate the correct category for the grain item on Exhibit A </a:t>
            </a:r>
            <a:r>
              <a:rPr lang="en-US" sz="1800" dirty="0">
                <a:solidFill>
                  <a:srgbClr val="FF0000"/>
                </a:solidFill>
              </a:rPr>
              <a:t>(B)</a:t>
            </a:r>
          </a:p>
          <a:p>
            <a:pPr lvl="1"/>
            <a:r>
              <a:rPr lang="en-US" sz="1800" dirty="0"/>
              <a:t>Use the per serving weight of the product found on the nutrition fact label </a:t>
            </a:r>
            <a:r>
              <a:rPr lang="en-US" sz="1800" dirty="0">
                <a:solidFill>
                  <a:srgbClr val="FF0000"/>
                </a:solidFill>
              </a:rPr>
              <a:t>(29 g)</a:t>
            </a:r>
          </a:p>
          <a:p>
            <a:pPr lvl="1"/>
            <a:r>
              <a:rPr lang="en-US" sz="1800" dirty="0"/>
              <a:t>Divide the weight of the product by the ounce equivalent column in Exhibit A </a:t>
            </a:r>
            <a:r>
              <a:rPr lang="en-US" sz="1800" dirty="0">
                <a:solidFill>
                  <a:srgbClr val="FF0000"/>
                </a:solidFill>
              </a:rPr>
              <a:t>(29/28 = 1.036)</a:t>
            </a:r>
          </a:p>
          <a:p>
            <a:pPr lvl="1"/>
            <a:r>
              <a:rPr lang="en-US" sz="1800" dirty="0"/>
              <a:t>Always round down to the nearest quarter! </a:t>
            </a:r>
            <a:r>
              <a:rPr lang="en-US" sz="1800" dirty="0">
                <a:solidFill>
                  <a:srgbClr val="FF0000"/>
                </a:solidFill>
              </a:rPr>
              <a:t>(1 oz. eq.)</a:t>
            </a:r>
            <a:endParaRPr lang="en-US" sz="1800" dirty="0"/>
          </a:p>
          <a:p>
            <a:pPr marL="0" indent="0">
              <a:buNone/>
            </a:pPr>
            <a:endParaRPr lang="en-US" sz="2000" b="1" dirty="0"/>
          </a:p>
        </p:txBody>
      </p:sp>
      <p:sp>
        <p:nvSpPr>
          <p:cNvPr id="2" name="Content Placeholder 1"/>
          <p:cNvSpPr>
            <a:spLocks noGrp="1"/>
          </p:cNvSpPr>
          <p:nvPr>
            <p:ph sz="half" idx="2"/>
          </p:nvPr>
        </p:nvSpPr>
        <p:spPr>
          <a:xfrm>
            <a:off x="717804" y="2152367"/>
            <a:ext cx="7848600" cy="609600"/>
          </a:xfrm>
        </p:spPr>
        <p:txBody>
          <a:bodyPr/>
          <a:lstStyle/>
          <a:p>
            <a:r>
              <a:rPr lang="en-US" dirty="0"/>
              <a:t>Exhibit A can be used to credit grains.</a:t>
            </a:r>
          </a:p>
          <a:p>
            <a:endParaRPr lang="en-US" dirty="0"/>
          </a:p>
        </p:txBody>
      </p:sp>
      <p:pic>
        <p:nvPicPr>
          <p:cNvPr id="4101" name="Picture 5" descr="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737" y="2776791"/>
            <a:ext cx="172532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descr="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9989" y="4943981"/>
            <a:ext cx="1540391" cy="1818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  "/>
          <p:cNvPicPr>
            <a:picLocks noChangeAspect="1" noChangeArrowheads="1"/>
          </p:cNvPicPr>
          <p:nvPr/>
        </p:nvPicPr>
        <p:blipFill rotWithShape="1">
          <a:blip r:embed="rId5">
            <a:extLst>
              <a:ext uri="{28A0092B-C50C-407E-A947-70E740481C1C}">
                <a14:useLocalDpi xmlns:a14="http://schemas.microsoft.com/office/drawing/2010/main" val="0"/>
              </a:ext>
            </a:extLst>
          </a:blip>
          <a:srcRect b="71762"/>
          <a:stretch/>
        </p:blipFill>
        <p:spPr bwMode="auto">
          <a:xfrm>
            <a:off x="6858000" y="3943514"/>
            <a:ext cx="21336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descr="  "/>
          <p:cNvSpPr/>
          <p:nvPr/>
        </p:nvSpPr>
        <p:spPr>
          <a:xfrm>
            <a:off x="1497755" y="2815576"/>
            <a:ext cx="990600" cy="5371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descr="  "/>
          <p:cNvSpPr/>
          <p:nvPr/>
        </p:nvSpPr>
        <p:spPr>
          <a:xfrm>
            <a:off x="6740027" y="4196300"/>
            <a:ext cx="1981200" cy="52345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descr="  "/>
          <p:cNvCxnSpPr/>
          <p:nvPr/>
        </p:nvCxnSpPr>
        <p:spPr>
          <a:xfrm>
            <a:off x="5959213" y="4267200"/>
            <a:ext cx="702191"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descr="  "/>
          <p:cNvCxnSpPr>
            <a:cxnSpLocks/>
          </p:cNvCxnSpPr>
          <p:nvPr/>
        </p:nvCxnSpPr>
        <p:spPr>
          <a:xfrm flipH="1" flipV="1">
            <a:off x="2088282" y="3896514"/>
            <a:ext cx="1107412" cy="67548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380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Standardized Recipes</a:t>
            </a:r>
          </a:p>
        </p:txBody>
      </p:sp>
      <p:sp>
        <p:nvSpPr>
          <p:cNvPr id="5" name="Content Placeholder 4"/>
          <p:cNvSpPr>
            <a:spLocks noGrp="1"/>
          </p:cNvSpPr>
          <p:nvPr>
            <p:ph sz="half" idx="1"/>
          </p:nvPr>
        </p:nvSpPr>
        <p:spPr>
          <a:xfrm>
            <a:off x="762000" y="2057400"/>
            <a:ext cx="4194047" cy="2743200"/>
          </a:xfrm>
        </p:spPr>
        <p:txBody>
          <a:bodyPr>
            <a:normAutofit/>
          </a:bodyPr>
          <a:lstStyle/>
          <a:p>
            <a:r>
              <a:rPr lang="en-US" sz="2200" dirty="0"/>
              <a:t>Standardized Recipes includes:</a:t>
            </a:r>
          </a:p>
          <a:p>
            <a:pPr lvl="1"/>
            <a:r>
              <a:rPr lang="en-US" sz="2000" dirty="0"/>
              <a:t>Recipe Name</a:t>
            </a:r>
          </a:p>
          <a:p>
            <a:pPr lvl="1"/>
            <a:r>
              <a:rPr lang="en-US" sz="2000" dirty="0"/>
              <a:t>Ingredients</a:t>
            </a:r>
          </a:p>
          <a:p>
            <a:pPr lvl="1"/>
            <a:r>
              <a:rPr lang="en-US" sz="2000" dirty="0"/>
              <a:t>Weights and/or Measures</a:t>
            </a:r>
          </a:p>
          <a:p>
            <a:pPr lvl="1"/>
            <a:r>
              <a:rPr lang="en-US" sz="2000" dirty="0"/>
              <a:t>Directions</a:t>
            </a:r>
          </a:p>
          <a:p>
            <a:pPr lvl="1"/>
            <a:r>
              <a:rPr lang="en-US" sz="2000" dirty="0"/>
              <a:t>Yield</a:t>
            </a:r>
          </a:p>
        </p:txBody>
      </p:sp>
      <p:pic>
        <p:nvPicPr>
          <p:cNvPr id="3076" name="Picture 4"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920319"/>
            <a:ext cx="4543063" cy="325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1084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Production Records</a:t>
            </a:r>
          </a:p>
        </p:txBody>
      </p:sp>
      <p:sp>
        <p:nvSpPr>
          <p:cNvPr id="7" name="Content Placeholder 6"/>
          <p:cNvSpPr>
            <a:spLocks noGrp="1"/>
          </p:cNvSpPr>
          <p:nvPr>
            <p:ph sz="half" idx="1"/>
          </p:nvPr>
        </p:nvSpPr>
        <p:spPr>
          <a:xfrm>
            <a:off x="753533" y="1066800"/>
            <a:ext cx="4346447" cy="4572000"/>
          </a:xfrm>
        </p:spPr>
        <p:txBody>
          <a:bodyPr>
            <a:normAutofit/>
          </a:bodyPr>
          <a:lstStyle/>
          <a:p>
            <a:r>
              <a:rPr lang="en-US" sz="2000" dirty="0"/>
              <a:t>Daily documentation of what was planned, prepared and served at your foodservice operation</a:t>
            </a:r>
          </a:p>
          <a:p>
            <a:pPr lvl="1"/>
            <a:r>
              <a:rPr lang="en-US" sz="1800" dirty="0"/>
              <a:t>Required for Breakfast, Lunch and Snack programs</a:t>
            </a:r>
          </a:p>
          <a:p>
            <a:r>
              <a:rPr lang="en-US" sz="2000" dirty="0"/>
              <a:t>Necessary to support the claim</a:t>
            </a:r>
          </a:p>
          <a:p>
            <a:endParaRPr lang="en-US" dirty="0"/>
          </a:p>
        </p:txBody>
      </p:sp>
      <p:sp>
        <p:nvSpPr>
          <p:cNvPr id="8" name="Content Placeholder 7"/>
          <p:cNvSpPr>
            <a:spLocks noGrp="1"/>
          </p:cNvSpPr>
          <p:nvPr>
            <p:ph sz="half" idx="2"/>
          </p:nvPr>
        </p:nvSpPr>
        <p:spPr>
          <a:xfrm>
            <a:off x="5156152" y="2199190"/>
            <a:ext cx="4343400" cy="4343400"/>
          </a:xfrm>
        </p:spPr>
        <p:txBody>
          <a:bodyPr>
            <a:noAutofit/>
          </a:bodyPr>
          <a:lstStyle/>
          <a:p>
            <a:pPr marL="0" indent="0">
              <a:buNone/>
            </a:pPr>
            <a:r>
              <a:rPr lang="en-US" sz="1800" b="1" dirty="0"/>
              <a:t>Must Contain:</a:t>
            </a:r>
          </a:p>
          <a:p>
            <a:r>
              <a:rPr lang="en-US" sz="1800" dirty="0"/>
              <a:t>Date</a:t>
            </a:r>
          </a:p>
          <a:p>
            <a:r>
              <a:rPr lang="en-US" sz="1800" dirty="0"/>
              <a:t>Age/Grade Group</a:t>
            </a:r>
          </a:p>
          <a:p>
            <a:r>
              <a:rPr lang="en-US" sz="1800" dirty="0"/>
              <a:t>School/Site Name</a:t>
            </a:r>
          </a:p>
          <a:p>
            <a:r>
              <a:rPr lang="en-US" sz="1800" dirty="0"/>
              <a:t>Menu Item</a:t>
            </a:r>
          </a:p>
          <a:p>
            <a:r>
              <a:rPr lang="en-US" sz="1800" dirty="0"/>
              <a:t>Recipe Number</a:t>
            </a:r>
          </a:p>
          <a:p>
            <a:r>
              <a:rPr lang="en-US" sz="1800" dirty="0"/>
              <a:t>Portion Size</a:t>
            </a:r>
          </a:p>
          <a:p>
            <a:r>
              <a:rPr lang="en-US" sz="1800" dirty="0"/>
              <a:t>Total Portions Offered</a:t>
            </a:r>
          </a:p>
          <a:p>
            <a:r>
              <a:rPr lang="en-US" sz="1800" dirty="0"/>
              <a:t>Reimbursable Portions Served</a:t>
            </a:r>
          </a:p>
          <a:p>
            <a:r>
              <a:rPr lang="en-US" sz="1800" dirty="0"/>
              <a:t>Non-Reimbursable Portions Served (adult meals, a la carte and second meals)</a:t>
            </a:r>
          </a:p>
          <a:p>
            <a:r>
              <a:rPr lang="en-US" sz="1800" dirty="0"/>
              <a:t>Leftovers</a:t>
            </a:r>
          </a:p>
        </p:txBody>
      </p:sp>
      <p:pic>
        <p:nvPicPr>
          <p:cNvPr id="2050" name="Picture 2" descr="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8078" y="4648200"/>
            <a:ext cx="2977356"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1726606" y="4407423"/>
            <a:ext cx="2400300" cy="183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0096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Management</a:t>
            </a:r>
          </a:p>
        </p:txBody>
      </p:sp>
    </p:spTree>
    <p:extLst>
      <p:ext uri="{BB962C8B-B14F-4D97-AF65-F5344CB8AC3E}">
        <p14:creationId xmlns:p14="http://schemas.microsoft.com/office/powerpoint/2010/main" val="3288309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Nonprofit School Food</a:t>
            </a:r>
            <a:br>
              <a:rPr lang="en-US" dirty="0"/>
            </a:br>
            <a:r>
              <a:rPr lang="en-US" dirty="0"/>
              <a:t>Service Account</a:t>
            </a:r>
          </a:p>
        </p:txBody>
      </p:sp>
      <p:sp>
        <p:nvSpPr>
          <p:cNvPr id="3" name="Text Placeholder 2"/>
          <p:cNvSpPr>
            <a:spLocks noGrp="1"/>
          </p:cNvSpPr>
          <p:nvPr>
            <p:ph type="body" idx="1"/>
          </p:nvPr>
        </p:nvSpPr>
        <p:spPr>
          <a:xfrm>
            <a:off x="676656" y="2667000"/>
            <a:ext cx="3822192" cy="650876"/>
          </a:xfrm>
        </p:spPr>
        <p:txBody>
          <a:bodyPr>
            <a:normAutofit/>
          </a:bodyPr>
          <a:lstStyle/>
          <a:p>
            <a:r>
              <a:rPr lang="en-US" dirty="0"/>
              <a:t>Nonprogram Foods</a:t>
            </a:r>
          </a:p>
        </p:txBody>
      </p:sp>
      <p:sp>
        <p:nvSpPr>
          <p:cNvPr id="4" name="Content Placeholder 3"/>
          <p:cNvSpPr>
            <a:spLocks noGrp="1"/>
          </p:cNvSpPr>
          <p:nvPr>
            <p:ph sz="half" idx="2"/>
          </p:nvPr>
        </p:nvSpPr>
        <p:spPr/>
        <p:txBody>
          <a:bodyPr/>
          <a:lstStyle/>
          <a:p>
            <a:r>
              <a:rPr lang="en-US" dirty="0"/>
              <a:t>Second Meals</a:t>
            </a:r>
          </a:p>
          <a:p>
            <a:r>
              <a:rPr lang="en-US" dirty="0"/>
              <a:t>Extra Items</a:t>
            </a:r>
          </a:p>
          <a:p>
            <a:r>
              <a:rPr lang="en-US" dirty="0"/>
              <a:t>Non-reimbursable Meals</a:t>
            </a:r>
          </a:p>
          <a:p>
            <a:r>
              <a:rPr lang="en-US" dirty="0"/>
              <a:t>Adult Meals</a:t>
            </a:r>
          </a:p>
        </p:txBody>
      </p:sp>
      <p:sp>
        <p:nvSpPr>
          <p:cNvPr id="5" name="Text Placeholder 4"/>
          <p:cNvSpPr>
            <a:spLocks noGrp="1"/>
          </p:cNvSpPr>
          <p:nvPr>
            <p:ph type="body" sz="quarter" idx="3"/>
          </p:nvPr>
        </p:nvSpPr>
        <p:spPr/>
        <p:txBody>
          <a:bodyPr/>
          <a:lstStyle/>
          <a:p>
            <a:r>
              <a:rPr lang="en-US" dirty="0"/>
              <a:t>Indirect Costs</a:t>
            </a:r>
          </a:p>
        </p:txBody>
      </p:sp>
      <p:sp>
        <p:nvSpPr>
          <p:cNvPr id="6" name="Content Placeholder 5"/>
          <p:cNvSpPr>
            <a:spLocks noGrp="1"/>
          </p:cNvSpPr>
          <p:nvPr>
            <p:ph sz="quarter" idx="4"/>
          </p:nvPr>
        </p:nvSpPr>
        <p:spPr/>
        <p:txBody>
          <a:bodyPr/>
          <a:lstStyle/>
          <a:p>
            <a:r>
              <a:rPr lang="en-US" dirty="0"/>
              <a:t>Must be allowable cost</a:t>
            </a:r>
          </a:p>
          <a:p>
            <a:r>
              <a:rPr lang="en-US" dirty="0"/>
              <a:t>Use approved rate from SED</a:t>
            </a:r>
          </a:p>
          <a:p>
            <a:r>
              <a:rPr lang="en-US" dirty="0"/>
              <a:t>http://www.fns.usda.gov/indirect-cost-guidance</a:t>
            </a:r>
          </a:p>
        </p:txBody>
      </p:sp>
    </p:spTree>
    <p:extLst>
      <p:ext uri="{BB962C8B-B14F-4D97-AF65-F5344CB8AC3E}">
        <p14:creationId xmlns:p14="http://schemas.microsoft.com/office/powerpoint/2010/main" val="247061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82131" y="-152400"/>
            <a:ext cx="7704667" cy="1981200"/>
          </a:xfrm>
        </p:spPr>
        <p:txBody>
          <a:bodyPr/>
          <a:lstStyle/>
          <a:p>
            <a:r>
              <a:rPr lang="en-US" dirty="0"/>
              <a:t>Certification</a:t>
            </a:r>
          </a:p>
        </p:txBody>
      </p:sp>
      <p:sp>
        <p:nvSpPr>
          <p:cNvPr id="2" name="Content Placeholder 1"/>
          <p:cNvSpPr>
            <a:spLocks noGrp="1"/>
          </p:cNvSpPr>
          <p:nvPr>
            <p:ph idx="1"/>
          </p:nvPr>
        </p:nvSpPr>
        <p:spPr>
          <a:xfrm>
            <a:off x="795866" y="1371600"/>
            <a:ext cx="8077199" cy="4800600"/>
          </a:xfrm>
        </p:spPr>
        <p:txBody>
          <a:bodyPr>
            <a:normAutofit/>
          </a:bodyPr>
          <a:lstStyle/>
          <a:p>
            <a:r>
              <a:rPr lang="en-US" dirty="0"/>
              <a:t>Residents qualify for free meals</a:t>
            </a:r>
          </a:p>
          <a:p>
            <a:pPr lvl="1"/>
            <a:r>
              <a:rPr lang="en-US" sz="2000" dirty="0"/>
              <a:t>Record eligibility using free and reduced-price application or an eligibility documentation sheet</a:t>
            </a:r>
          </a:p>
          <a:p>
            <a:pPr lvl="2"/>
            <a:r>
              <a:rPr lang="en-US" sz="1800" dirty="0"/>
              <a:t>Eligibility documentation sheet must include the student’s name, DOB, personal income, date of admission and date of release</a:t>
            </a:r>
          </a:p>
          <a:p>
            <a:r>
              <a:rPr lang="en-US" dirty="0"/>
              <a:t>Day Students</a:t>
            </a:r>
          </a:p>
          <a:p>
            <a:pPr lvl="1"/>
            <a:r>
              <a:rPr lang="en-US" sz="2000" dirty="0"/>
              <a:t>Students who do not reside at the RCCI</a:t>
            </a:r>
          </a:p>
          <a:p>
            <a:pPr lvl="1"/>
            <a:r>
              <a:rPr lang="en-US" sz="2000" dirty="0"/>
              <a:t>Eligibility can be determined by direct certification or household application</a:t>
            </a:r>
          </a:p>
          <a:p>
            <a:pPr lvl="2"/>
            <a:r>
              <a:rPr lang="en-US" sz="1800" dirty="0"/>
              <a:t>RCCI may request copy of free and reduced price meal application from regular school, if available</a:t>
            </a:r>
          </a:p>
        </p:txBody>
      </p:sp>
    </p:spTree>
    <p:extLst>
      <p:ext uri="{BB962C8B-B14F-4D97-AF65-F5344CB8AC3E}">
        <p14:creationId xmlns:p14="http://schemas.microsoft.com/office/powerpoint/2010/main" val="9196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9218" name="Title 1"/>
          <p:cNvSpPr>
            <a:spLocks noGrp="1"/>
          </p:cNvSpPr>
          <p:nvPr>
            <p:ph type="ctrTitle" idx="4294967295"/>
          </p:nvPr>
        </p:nvSpPr>
        <p:spPr>
          <a:xfrm>
            <a:off x="0" y="1336675"/>
            <a:ext cx="3363913" cy="1235075"/>
          </a:xfrm>
        </p:spPr>
        <p:txBody>
          <a:bodyPr vert="horz" lIns="205740" tIns="137160" rIns="205740" bIns="137160" rtlCol="0" anchor="ctr" anchorCtr="1">
            <a:normAutofit/>
          </a:bodyPr>
          <a:lstStyle/>
          <a:p>
            <a:r>
              <a:rPr lang="en-US" altLang="en-US" sz="2400" b="1" dirty="0">
                <a:solidFill>
                  <a:srgbClr val="262626"/>
                </a:solidFill>
              </a:rPr>
              <a:t>Procurement</a:t>
            </a:r>
          </a:p>
        </p:txBody>
      </p:sp>
      <p:sp>
        <p:nvSpPr>
          <p:cNvPr id="9219" name="Subtitle 2"/>
          <p:cNvSpPr>
            <a:spLocks noGrp="1"/>
          </p:cNvSpPr>
          <p:nvPr>
            <p:ph type="subTitle" idx="4294967295"/>
          </p:nvPr>
        </p:nvSpPr>
        <p:spPr>
          <a:xfrm>
            <a:off x="0" y="2852738"/>
            <a:ext cx="3078163" cy="2432050"/>
          </a:xfrm>
        </p:spPr>
        <p:txBody>
          <a:bodyPr vert="horz" lIns="68580" tIns="34290" rIns="68580" bIns="34290" rtlCol="0">
            <a:normAutofit lnSpcReduction="10000"/>
          </a:bodyPr>
          <a:lstStyle/>
          <a:p>
            <a:pPr>
              <a:lnSpc>
                <a:spcPct val="90000"/>
              </a:lnSpc>
              <a:buClr>
                <a:schemeClr val="accent5"/>
              </a:buClr>
            </a:pPr>
            <a:r>
              <a:rPr lang="en-US" sz="2100" dirty="0">
                <a:solidFill>
                  <a:schemeClr val="bg1"/>
                </a:solidFill>
              </a:rPr>
              <a:t>Importance</a:t>
            </a:r>
          </a:p>
          <a:p>
            <a:pPr>
              <a:lnSpc>
                <a:spcPct val="90000"/>
              </a:lnSpc>
              <a:buClr>
                <a:schemeClr val="accent5"/>
              </a:buClr>
            </a:pPr>
            <a:endParaRPr lang="en-US" sz="2100" dirty="0">
              <a:solidFill>
                <a:schemeClr val="bg1"/>
              </a:solidFill>
            </a:endParaRPr>
          </a:p>
          <a:p>
            <a:pPr>
              <a:lnSpc>
                <a:spcPct val="90000"/>
              </a:lnSpc>
              <a:buClr>
                <a:schemeClr val="accent5"/>
              </a:buClr>
            </a:pPr>
            <a:r>
              <a:rPr lang="en-US" sz="2100" dirty="0">
                <a:solidFill>
                  <a:schemeClr val="bg1"/>
                </a:solidFill>
              </a:rPr>
              <a:t>Free, </a:t>
            </a:r>
            <a:r>
              <a:rPr lang="en-US" altLang="en-US" sz="2100" dirty="0">
                <a:solidFill>
                  <a:schemeClr val="bg1"/>
                </a:solidFill>
              </a:rPr>
              <a:t>Open Competition</a:t>
            </a:r>
          </a:p>
          <a:p>
            <a:pPr>
              <a:lnSpc>
                <a:spcPct val="90000"/>
              </a:lnSpc>
              <a:buClr>
                <a:schemeClr val="accent5"/>
              </a:buClr>
            </a:pPr>
            <a:endParaRPr lang="en-US" altLang="en-US" sz="2100" dirty="0">
              <a:solidFill>
                <a:schemeClr val="bg1"/>
              </a:solidFill>
            </a:endParaRPr>
          </a:p>
          <a:p>
            <a:pPr>
              <a:lnSpc>
                <a:spcPct val="90000"/>
              </a:lnSpc>
              <a:buClr>
                <a:schemeClr val="accent5"/>
              </a:buClr>
            </a:pPr>
            <a:r>
              <a:rPr lang="en-US" altLang="en-US" sz="2100" dirty="0">
                <a:solidFill>
                  <a:schemeClr val="bg1"/>
                </a:solidFill>
              </a:rPr>
              <a:t>Obtaining Best Possible Price</a:t>
            </a:r>
          </a:p>
          <a:p>
            <a:pPr marL="0" indent="0" algn="ctr">
              <a:lnSpc>
                <a:spcPct val="90000"/>
              </a:lnSpc>
              <a:buNone/>
            </a:pPr>
            <a:endParaRPr lang="en-US" altLang="en-US" sz="675" dirty="0">
              <a:solidFill>
                <a:schemeClr val="tx1">
                  <a:lumMod val="75000"/>
                  <a:lumOff val="25000"/>
                </a:schemeClr>
              </a:solidFill>
            </a:endParaRPr>
          </a:p>
        </p:txBody>
      </p:sp>
      <p:pic>
        <p:nvPicPr>
          <p:cNvPr id="4098" name="Picture 2" descr="Related image">
            <a:extLst>
              <a:ext uri="{FF2B5EF4-FFF2-40B4-BE49-F238E27FC236}">
                <a16:creationId xmlns:a16="http://schemas.microsoft.com/office/drawing/2014/main" id="{81DA7248-31D8-4E04-BAA8-7A58546C691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6341" y="1699355"/>
            <a:ext cx="3223260" cy="322326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58006504"/>
      </p:ext>
    </p:extLst>
  </p:cSld>
  <p:clrMapOvr>
    <a:masterClrMapping/>
  </p:clrMapOvr>
  <p:transition spd="slow" advTm="37869"/>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Procurement Plan</a:t>
            </a:r>
          </a:p>
        </p:txBody>
      </p:sp>
      <p:sp>
        <p:nvSpPr>
          <p:cNvPr id="3" name="Content Placeholder 2"/>
          <p:cNvSpPr>
            <a:spLocks noGrp="1"/>
          </p:cNvSpPr>
          <p:nvPr>
            <p:ph idx="1"/>
          </p:nvPr>
        </p:nvSpPr>
        <p:spPr>
          <a:xfrm>
            <a:off x="1130299" y="2865437"/>
            <a:ext cx="7408333" cy="3992563"/>
          </a:xfrm>
        </p:spPr>
        <p:txBody>
          <a:bodyPr>
            <a:normAutofit/>
          </a:bodyPr>
          <a:lstStyle/>
          <a:p>
            <a:r>
              <a:rPr lang="en-US" dirty="0"/>
              <a:t>Required by regulations</a:t>
            </a:r>
          </a:p>
          <a:p>
            <a:r>
              <a:rPr lang="en-US" dirty="0"/>
              <a:t>Include in Plan</a:t>
            </a:r>
          </a:p>
          <a:p>
            <a:pPr lvl="1"/>
            <a:r>
              <a:rPr lang="en-US" dirty="0"/>
              <a:t>Definitions</a:t>
            </a:r>
          </a:p>
          <a:p>
            <a:pPr lvl="1"/>
            <a:r>
              <a:rPr lang="en-US" dirty="0"/>
              <a:t>Basic Organizational Concepts</a:t>
            </a:r>
          </a:p>
          <a:p>
            <a:pPr lvl="1"/>
            <a:r>
              <a:rPr lang="en-US" dirty="0"/>
              <a:t>Specifications</a:t>
            </a:r>
          </a:p>
          <a:p>
            <a:pPr lvl="1"/>
            <a:r>
              <a:rPr lang="en-US" dirty="0"/>
              <a:t>Buy American</a:t>
            </a:r>
          </a:p>
          <a:p>
            <a:pPr lvl="1"/>
            <a:r>
              <a:rPr lang="en-US" dirty="0"/>
              <a:t>Minority/Women-Owned Businesses</a:t>
            </a:r>
          </a:p>
          <a:p>
            <a:pPr lvl="1"/>
            <a:r>
              <a:rPr lang="en-US" dirty="0"/>
              <a:t>Conflict of Interest / Code of Conduct policy</a:t>
            </a:r>
          </a:p>
          <a:p>
            <a:endParaRPr lang="en-US" dirty="0"/>
          </a:p>
          <a:p>
            <a:endParaRPr lang="en-US" dirty="0"/>
          </a:p>
          <a:p>
            <a:pPr marL="365760" lvl="1" indent="0">
              <a:buNone/>
            </a:pPr>
            <a:endParaRPr lang="en-US" dirty="0"/>
          </a:p>
          <a:p>
            <a:pPr marL="0" indent="0">
              <a:buNone/>
            </a:pPr>
            <a:endParaRPr lang="en-US" dirty="0"/>
          </a:p>
        </p:txBody>
      </p:sp>
    </p:spTree>
    <p:extLst>
      <p:ext uri="{BB962C8B-B14F-4D97-AF65-F5344CB8AC3E}">
        <p14:creationId xmlns:p14="http://schemas.microsoft.com/office/powerpoint/2010/main" val="1366672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Buy American</a:t>
            </a:r>
          </a:p>
        </p:txBody>
      </p:sp>
      <p:sp>
        <p:nvSpPr>
          <p:cNvPr id="3" name="Content Placeholder 2"/>
          <p:cNvSpPr>
            <a:spLocks noGrp="1"/>
          </p:cNvSpPr>
          <p:nvPr>
            <p:ph idx="1"/>
          </p:nvPr>
        </p:nvSpPr>
        <p:spPr>
          <a:xfrm>
            <a:off x="872067" y="2286000"/>
            <a:ext cx="7408333" cy="3840163"/>
          </a:xfrm>
        </p:spPr>
        <p:txBody>
          <a:bodyPr>
            <a:normAutofit fontScale="92500" lnSpcReduction="10000"/>
          </a:bodyPr>
          <a:lstStyle/>
          <a:p>
            <a:r>
              <a:rPr lang="en-US" dirty="0"/>
              <a:t>Requirements</a:t>
            </a:r>
          </a:p>
          <a:p>
            <a:pPr lvl="1"/>
            <a:r>
              <a:rPr lang="en-US" dirty="0"/>
              <a:t>Purchase domestic commodities and products that are</a:t>
            </a:r>
          </a:p>
          <a:p>
            <a:pPr lvl="2"/>
            <a:r>
              <a:rPr lang="en-US" dirty="0"/>
              <a:t>produced in the US, or</a:t>
            </a:r>
          </a:p>
          <a:p>
            <a:pPr lvl="2"/>
            <a:r>
              <a:rPr lang="en-US" dirty="0"/>
              <a:t>processed using agricultural commodities produced in the US.</a:t>
            </a:r>
          </a:p>
          <a:p>
            <a:pPr lvl="1"/>
            <a:r>
              <a:rPr lang="en-US" dirty="0"/>
              <a:t>Include in all solicitation and contract documents</a:t>
            </a:r>
          </a:p>
          <a:p>
            <a:r>
              <a:rPr lang="en-US" dirty="0"/>
              <a:t>Best Practices</a:t>
            </a:r>
          </a:p>
          <a:p>
            <a:pPr lvl="1"/>
            <a:r>
              <a:rPr lang="en-US" dirty="0"/>
              <a:t>Country of origin on all products and invoices </a:t>
            </a:r>
          </a:p>
          <a:p>
            <a:pPr lvl="1"/>
            <a:r>
              <a:rPr lang="en-US" dirty="0"/>
              <a:t>Specification in solicitations and contracts that only 100%domestically grown and processed products are approved for purchase</a:t>
            </a:r>
          </a:p>
          <a:p>
            <a:pPr lvl="1"/>
            <a:endParaRPr lang="en-US" dirty="0"/>
          </a:p>
          <a:p>
            <a:endParaRPr lang="en-US" dirty="0"/>
          </a:p>
          <a:p>
            <a:pPr marL="0" indent="0">
              <a:buNone/>
            </a:pPr>
            <a:endParaRPr lang="en-US" dirty="0"/>
          </a:p>
        </p:txBody>
      </p:sp>
    </p:spTree>
    <p:extLst>
      <p:ext uri="{BB962C8B-B14F-4D97-AF65-F5344CB8AC3E}">
        <p14:creationId xmlns:p14="http://schemas.microsoft.com/office/powerpoint/2010/main" val="2331105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Buy American</a:t>
            </a:r>
          </a:p>
        </p:txBody>
      </p:sp>
      <p:sp>
        <p:nvSpPr>
          <p:cNvPr id="3" name="Content Placeholder 2"/>
          <p:cNvSpPr>
            <a:spLocks noGrp="1"/>
          </p:cNvSpPr>
          <p:nvPr>
            <p:ph idx="1"/>
          </p:nvPr>
        </p:nvSpPr>
        <p:spPr>
          <a:xfrm>
            <a:off x="872067" y="1905000"/>
            <a:ext cx="7408333" cy="4221163"/>
          </a:xfrm>
        </p:spPr>
        <p:txBody>
          <a:bodyPr>
            <a:normAutofit fontScale="70000" lnSpcReduction="20000"/>
          </a:bodyPr>
          <a:lstStyle/>
          <a:p>
            <a:r>
              <a:rPr lang="en-US" dirty="0"/>
              <a:t>Limited Exceptions</a:t>
            </a:r>
          </a:p>
          <a:p>
            <a:pPr lvl="1"/>
            <a:r>
              <a:rPr lang="en-US" dirty="0"/>
              <a:t>Consider alternatives first</a:t>
            </a:r>
          </a:p>
          <a:p>
            <a:pPr lvl="2"/>
            <a:r>
              <a:rPr lang="en-US" dirty="0"/>
              <a:t>Other domestic sources</a:t>
            </a:r>
          </a:p>
          <a:p>
            <a:pPr lvl="2"/>
            <a:r>
              <a:rPr lang="en-US" dirty="0"/>
              <a:t>Domestic substitution</a:t>
            </a:r>
          </a:p>
          <a:p>
            <a:pPr lvl="2"/>
            <a:r>
              <a:rPr lang="en-US" dirty="0"/>
              <a:t>Time of year/availability</a:t>
            </a:r>
          </a:p>
          <a:p>
            <a:pPr lvl="1"/>
            <a:r>
              <a:rPr lang="en-US" dirty="0"/>
              <a:t>Exceptions: last resort</a:t>
            </a:r>
          </a:p>
          <a:p>
            <a:pPr lvl="2"/>
            <a:r>
              <a:rPr lang="en-US" dirty="0"/>
              <a:t>Insufficient quantities</a:t>
            </a:r>
          </a:p>
          <a:p>
            <a:pPr lvl="2"/>
            <a:r>
              <a:rPr lang="en-US" dirty="0"/>
              <a:t>Competitive bid shows cost significantly higher</a:t>
            </a:r>
          </a:p>
          <a:p>
            <a:pPr lvl="2"/>
            <a:r>
              <a:rPr lang="en-US" dirty="0"/>
              <a:t>Keep documentation to justify</a:t>
            </a:r>
          </a:p>
          <a:p>
            <a:r>
              <a:rPr lang="en-US" dirty="0"/>
              <a:t>SED Monitoring</a:t>
            </a:r>
          </a:p>
          <a:p>
            <a:pPr lvl="1"/>
            <a:r>
              <a:rPr lang="en-US" dirty="0"/>
              <a:t>Solicitation and contract documents</a:t>
            </a:r>
          </a:p>
          <a:p>
            <a:pPr lvl="1"/>
            <a:r>
              <a:rPr lang="en-US" dirty="0"/>
              <a:t>Product labels</a:t>
            </a:r>
          </a:p>
          <a:p>
            <a:pPr lvl="1"/>
            <a:r>
              <a:rPr lang="en-US" dirty="0"/>
              <a:t>Invoices/receipts</a:t>
            </a:r>
          </a:p>
          <a:p>
            <a:pPr lvl="1"/>
            <a:r>
              <a:rPr lang="en-US" dirty="0"/>
              <a:t>Exception documentation</a:t>
            </a:r>
          </a:p>
          <a:p>
            <a:pPr marL="365125" lvl="1" indent="0">
              <a:buNone/>
            </a:pPr>
            <a:endParaRPr lang="en-US" dirty="0"/>
          </a:p>
        </p:txBody>
      </p:sp>
    </p:spTree>
    <p:extLst>
      <p:ext uri="{BB962C8B-B14F-4D97-AF65-F5344CB8AC3E}">
        <p14:creationId xmlns:p14="http://schemas.microsoft.com/office/powerpoint/2010/main" val="3255563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066800"/>
          </a:xfrm>
        </p:spPr>
        <p:txBody>
          <a:bodyPr>
            <a:normAutofit/>
          </a:bodyPr>
          <a:lstStyle/>
          <a:p>
            <a:r>
              <a:rPr lang="en-US" dirty="0"/>
              <a:t>Which Regulation Applies?</a:t>
            </a:r>
          </a:p>
        </p:txBody>
      </p:sp>
      <p:sp>
        <p:nvSpPr>
          <p:cNvPr id="3" name="Content Placeholder 2"/>
          <p:cNvSpPr>
            <a:spLocks noGrp="1"/>
          </p:cNvSpPr>
          <p:nvPr>
            <p:ph idx="1"/>
          </p:nvPr>
        </p:nvSpPr>
        <p:spPr>
          <a:xfrm>
            <a:off x="1676400" y="1447800"/>
            <a:ext cx="6604000" cy="4953000"/>
          </a:xfrm>
        </p:spPr>
        <p:txBody>
          <a:bodyPr>
            <a:normAutofit/>
          </a:bodyPr>
          <a:lstStyle/>
          <a:p>
            <a:r>
              <a:rPr lang="en-US" dirty="0"/>
              <a:t>Non-public Schools and Charter Schools</a:t>
            </a:r>
          </a:p>
          <a:p>
            <a:pPr marL="0" indent="0">
              <a:buClr>
                <a:schemeClr val="accent5"/>
              </a:buClr>
              <a:buNone/>
            </a:pPr>
            <a:r>
              <a:rPr lang="en-US" sz="3200" u="sng" dirty="0"/>
              <a:t>Federal Procurement Thresholds</a:t>
            </a:r>
            <a:endParaRPr lang="en-US" sz="3200" dirty="0"/>
          </a:p>
          <a:p>
            <a:pPr lvl="1">
              <a:buClr>
                <a:schemeClr val="accent5"/>
              </a:buClr>
            </a:pPr>
            <a:r>
              <a:rPr lang="en-US" sz="3000" dirty="0"/>
              <a:t>Micro Purchase-</a:t>
            </a:r>
            <a:r>
              <a:rPr lang="en-US" sz="2800" dirty="0"/>
              <a:t>$10,000</a:t>
            </a:r>
          </a:p>
          <a:p>
            <a:pPr lvl="1">
              <a:buClr>
                <a:schemeClr val="accent5"/>
              </a:buClr>
            </a:pPr>
            <a:r>
              <a:rPr lang="en-US" sz="2800" dirty="0"/>
              <a:t>Small Purchase- $250,000</a:t>
            </a:r>
          </a:p>
          <a:p>
            <a:pPr lvl="1">
              <a:buFont typeface="Arial" panose="020B0604020202020204" pitchFamily="34" charset="0"/>
              <a:buChar char="•"/>
            </a:pPr>
            <a:endParaRPr lang="en-US" dirty="0"/>
          </a:p>
          <a:p>
            <a:pPr lvl="0"/>
            <a:r>
              <a:rPr lang="en-US" dirty="0"/>
              <a:t>Public Schools</a:t>
            </a:r>
          </a:p>
          <a:p>
            <a:pPr lvl="1">
              <a:buFont typeface="Arial" panose="020B0604020202020204" pitchFamily="34" charset="0"/>
              <a:buChar char="•"/>
            </a:pPr>
            <a:r>
              <a:rPr lang="en-US" dirty="0"/>
              <a:t>GML § 103 small purchase threshold $20,000 </a:t>
            </a:r>
          </a:p>
          <a:p>
            <a:pPr lvl="2">
              <a:buFont typeface="Arial" panose="020B0604020202020204" pitchFamily="34" charset="0"/>
              <a:buChar char="•"/>
            </a:pPr>
            <a:r>
              <a:rPr lang="en-US" dirty="0"/>
              <a:t>Exceptions </a:t>
            </a:r>
          </a:p>
          <a:p>
            <a:pPr lvl="3">
              <a:buFont typeface="Arial" panose="020B0604020202020204" pitchFamily="34" charset="0"/>
              <a:buChar char="•"/>
            </a:pPr>
            <a:r>
              <a:rPr lang="en-US" dirty="0"/>
              <a:t>Emergency</a:t>
            </a:r>
          </a:p>
          <a:p>
            <a:pPr lvl="3">
              <a:buFont typeface="Arial" panose="020B0604020202020204" pitchFamily="34" charset="0"/>
              <a:buChar char="•"/>
            </a:pPr>
            <a:r>
              <a:rPr lang="en-US" dirty="0"/>
              <a:t>Sole Source</a:t>
            </a:r>
          </a:p>
          <a:p>
            <a:pPr lvl="1"/>
            <a:endParaRPr lang="en-US" sz="2800" dirty="0">
              <a:solidFill>
                <a:schemeClr val="tx1"/>
              </a:solidFill>
            </a:endParaRPr>
          </a:p>
        </p:txBody>
      </p:sp>
    </p:spTree>
    <p:extLst>
      <p:ext uri="{BB962C8B-B14F-4D97-AF65-F5344CB8AC3E}">
        <p14:creationId xmlns:p14="http://schemas.microsoft.com/office/powerpoint/2010/main" val="2282749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  ">
            <a:extLst>
              <a:ext uri="{FF2B5EF4-FFF2-40B4-BE49-F238E27FC236}">
                <a16:creationId xmlns:a16="http://schemas.microsoft.com/office/drawing/2014/main" id="{633B3107-C644-4E6D-A742-09ED17F0195D}"/>
              </a:ext>
            </a:extLst>
          </p:cNvPr>
          <p:cNvSpPr/>
          <p:nvPr/>
        </p:nvSpPr>
        <p:spPr>
          <a:xfrm>
            <a:off x="4675240" y="857250"/>
            <a:ext cx="4468760" cy="5143500"/>
          </a:xfrm>
          <a:prstGeom prst="rect">
            <a:avLst/>
          </a:prstGeom>
          <a:solidFill>
            <a:schemeClr val="bg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342900"/>
            <a:endParaRPr lang="en-US" sz="1350">
              <a:solidFill>
                <a:prstClr val="white"/>
              </a:solidFill>
              <a:latin typeface="Gill Sans MT" panose="020B0502020104020203"/>
            </a:endParaRPr>
          </a:p>
        </p:txBody>
      </p:sp>
      <p:sp>
        <p:nvSpPr>
          <p:cNvPr id="2" name="Title 1"/>
          <p:cNvSpPr>
            <a:spLocks noGrp="1"/>
          </p:cNvSpPr>
          <p:nvPr>
            <p:ph type="title"/>
          </p:nvPr>
        </p:nvSpPr>
        <p:spPr>
          <a:xfrm>
            <a:off x="559067" y="1034605"/>
            <a:ext cx="3909695" cy="897329"/>
          </a:xfrm>
          <a:solidFill>
            <a:schemeClr val="accent6"/>
          </a:solidFill>
          <a:ln>
            <a:solidFill>
              <a:schemeClr val="bg1"/>
            </a:solidFill>
          </a:ln>
        </p:spPr>
        <p:txBody>
          <a:bodyPr>
            <a:normAutofit fontScale="90000"/>
          </a:bodyPr>
          <a:lstStyle/>
          <a:p>
            <a:r>
              <a:rPr lang="en-US" b="1" dirty="0">
                <a:solidFill>
                  <a:schemeClr val="bg1"/>
                </a:solidFill>
              </a:rPr>
              <a:t>Written Procurement Procedures</a:t>
            </a:r>
          </a:p>
        </p:txBody>
      </p:sp>
      <p:sp>
        <p:nvSpPr>
          <p:cNvPr id="3" name="Content Placeholder 2"/>
          <p:cNvSpPr>
            <a:spLocks noGrp="1"/>
          </p:cNvSpPr>
          <p:nvPr>
            <p:ph idx="1"/>
          </p:nvPr>
        </p:nvSpPr>
        <p:spPr>
          <a:xfrm>
            <a:off x="559067" y="2165434"/>
            <a:ext cx="3909695" cy="897329"/>
          </a:xfrm>
        </p:spPr>
        <p:txBody>
          <a:bodyPr>
            <a:normAutofit fontScale="55000" lnSpcReduction="20000"/>
          </a:bodyPr>
          <a:lstStyle/>
          <a:p>
            <a:pPr>
              <a:buClr>
                <a:schemeClr val="accent6"/>
              </a:buClr>
            </a:pPr>
            <a:r>
              <a:rPr lang="en-US" sz="2550" dirty="0">
                <a:solidFill>
                  <a:schemeClr val="bg1"/>
                </a:solidFill>
              </a:rPr>
              <a:t>Determine procurement methods to be used</a:t>
            </a:r>
          </a:p>
          <a:p>
            <a:pPr>
              <a:buClr>
                <a:schemeClr val="accent6"/>
              </a:buClr>
            </a:pPr>
            <a:r>
              <a:rPr lang="en-US" sz="2550" dirty="0">
                <a:solidFill>
                  <a:schemeClr val="bg1"/>
                </a:solidFill>
              </a:rPr>
              <a:t>Identifies parties that will address issues raised</a:t>
            </a:r>
            <a:endParaRPr lang="en-US" sz="2550" dirty="0"/>
          </a:p>
          <a:p>
            <a:pPr marL="0" indent="0">
              <a:buNone/>
            </a:pPr>
            <a:endParaRPr lang="en-US" dirty="0"/>
          </a:p>
        </p:txBody>
      </p:sp>
      <p:sp>
        <p:nvSpPr>
          <p:cNvPr id="5" name="Rectangle 4">
            <a:extLst>
              <a:ext uri="{FF2B5EF4-FFF2-40B4-BE49-F238E27FC236}">
                <a16:creationId xmlns:a16="http://schemas.microsoft.com/office/drawing/2014/main" id="{475AA286-260C-4C83-B371-BAFAA170B29F}"/>
              </a:ext>
            </a:extLst>
          </p:cNvPr>
          <p:cNvSpPr/>
          <p:nvPr/>
        </p:nvSpPr>
        <p:spPr>
          <a:xfrm>
            <a:off x="949144" y="3949081"/>
            <a:ext cx="3494561" cy="1933863"/>
          </a:xfrm>
          <a:prstGeom prst="rect">
            <a:avLst/>
          </a:prstGeom>
        </p:spPr>
        <p:txBody>
          <a:bodyPr wrap="square">
            <a:spAutoFit/>
          </a:bodyPr>
          <a:lstStyle/>
          <a:p>
            <a:pPr marL="257175" indent="-257175" defTabSz="342900">
              <a:spcBef>
                <a:spcPts val="750"/>
              </a:spcBef>
              <a:buClr>
                <a:srgbClr val="A6B727"/>
              </a:buClr>
              <a:buFont typeface="Arial" panose="020B0604020202020204" pitchFamily="34" charset="0"/>
              <a:buChar char="•"/>
            </a:pPr>
            <a:r>
              <a:rPr lang="en-US" sz="1500" dirty="0">
                <a:solidFill>
                  <a:prstClr val="white"/>
                </a:solidFill>
                <a:latin typeface="Gill Sans MT" panose="020B0502020104020203"/>
              </a:rPr>
              <a:t>Conflicts of interest</a:t>
            </a:r>
          </a:p>
          <a:p>
            <a:pPr marL="257175" indent="-257175" defTabSz="342900">
              <a:spcBef>
                <a:spcPts val="750"/>
              </a:spcBef>
              <a:buClr>
                <a:srgbClr val="A6B727"/>
              </a:buClr>
              <a:buFont typeface="Arial" panose="020B0604020202020204" pitchFamily="34" charset="0"/>
              <a:buChar char="•"/>
            </a:pPr>
            <a:r>
              <a:rPr lang="en-US" sz="1500" dirty="0">
                <a:solidFill>
                  <a:prstClr val="white"/>
                </a:solidFill>
                <a:latin typeface="Gill Sans MT" panose="020B0502020104020203"/>
              </a:rPr>
              <a:t>Prohibiting  gratuities, favors</a:t>
            </a:r>
          </a:p>
          <a:p>
            <a:pPr marL="600075" lvl="1" indent="-257175" defTabSz="342900">
              <a:spcBef>
                <a:spcPts val="750"/>
              </a:spcBef>
              <a:buClr>
                <a:srgbClr val="A6B727"/>
              </a:buClr>
              <a:buFont typeface="Arial" panose="020B0604020202020204" pitchFamily="34" charset="0"/>
              <a:buChar char="•"/>
            </a:pPr>
            <a:r>
              <a:rPr lang="en-US" sz="1500" dirty="0">
                <a:solidFill>
                  <a:prstClr val="white"/>
                </a:solidFill>
                <a:latin typeface="Gill Sans MT" panose="020B0502020104020203"/>
              </a:rPr>
              <a:t>May set standards for nominal value</a:t>
            </a:r>
          </a:p>
          <a:p>
            <a:pPr marL="257175" indent="-257175" defTabSz="342900">
              <a:spcBef>
                <a:spcPts val="750"/>
              </a:spcBef>
              <a:buClr>
                <a:srgbClr val="A6B727"/>
              </a:buClr>
              <a:buFont typeface="Arial" panose="020B0604020202020204" pitchFamily="34" charset="0"/>
              <a:buChar char="•"/>
            </a:pPr>
            <a:r>
              <a:rPr lang="en-US" sz="1500" dirty="0">
                <a:solidFill>
                  <a:prstClr val="white"/>
                </a:solidFill>
                <a:latin typeface="Gill Sans MT" panose="020B0502020104020203"/>
              </a:rPr>
              <a:t>Disciplinary actions</a:t>
            </a:r>
          </a:p>
          <a:p>
            <a:pPr defTabSz="342900">
              <a:spcBef>
                <a:spcPts val="750"/>
              </a:spcBef>
              <a:buClr>
                <a:srgbClr val="A6B727"/>
              </a:buClr>
            </a:pPr>
            <a:endParaRPr lang="en-US" dirty="0">
              <a:solidFill>
                <a:srgbClr val="000000">
                  <a:lumMod val="75000"/>
                  <a:lumOff val="25000"/>
                </a:srgbClr>
              </a:solidFill>
              <a:latin typeface="Gill Sans MT" panose="020B0502020104020203"/>
            </a:endParaRPr>
          </a:p>
        </p:txBody>
      </p:sp>
      <p:sp>
        <p:nvSpPr>
          <p:cNvPr id="7" name="Title 1">
            <a:extLst>
              <a:ext uri="{FF2B5EF4-FFF2-40B4-BE49-F238E27FC236}">
                <a16:creationId xmlns:a16="http://schemas.microsoft.com/office/drawing/2014/main" id="{319A406D-E694-4CE8-AD89-73ACD08DA981}"/>
              </a:ext>
            </a:extLst>
          </p:cNvPr>
          <p:cNvSpPr txBox="1">
            <a:spLocks/>
          </p:cNvSpPr>
          <p:nvPr/>
        </p:nvSpPr>
        <p:spPr>
          <a:xfrm>
            <a:off x="741577" y="3161303"/>
            <a:ext cx="3544674" cy="689239"/>
          </a:xfrm>
          <a:prstGeom prst="rect">
            <a:avLst/>
          </a:prstGeom>
          <a:solidFill>
            <a:schemeClr val="accent1"/>
          </a:solidFill>
          <a:ln w="31750" cap="sq">
            <a:solidFill>
              <a:schemeClr val="bg1"/>
            </a:solidFill>
            <a:miter lim="800000"/>
          </a:ln>
        </p:spPr>
        <p:txBody>
          <a:bodyPr vert="horz" lIns="137160" tIns="137160" rIns="137160" bIns="13716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defTabSz="342900"/>
            <a:r>
              <a:rPr lang="en-US" sz="1875" b="1" spc="150" dirty="0">
                <a:solidFill>
                  <a:prstClr val="white"/>
                </a:solidFill>
                <a:latin typeface="Gill Sans MT" panose="020B0502020104020203"/>
              </a:rPr>
              <a:t>Written Standards of Conduct</a:t>
            </a:r>
          </a:p>
        </p:txBody>
      </p:sp>
      <p:pic>
        <p:nvPicPr>
          <p:cNvPr id="6" name="Picture 5" descr="  ">
            <a:extLst>
              <a:ext uri="{FF2B5EF4-FFF2-40B4-BE49-F238E27FC236}">
                <a16:creationId xmlns:a16="http://schemas.microsoft.com/office/drawing/2014/main" id="{5FF67C79-22D6-470D-9187-A54325D26E83}"/>
              </a:ext>
            </a:extLst>
          </p:cNvPr>
          <p:cNvPicPr>
            <a:picLocks noChangeAspect="1"/>
          </p:cNvPicPr>
          <p:nvPr/>
        </p:nvPicPr>
        <p:blipFill>
          <a:blip r:embed="rId3"/>
          <a:stretch>
            <a:fillRect/>
          </a:stretch>
        </p:blipFill>
        <p:spPr>
          <a:xfrm>
            <a:off x="4885093" y="2081770"/>
            <a:ext cx="4049053" cy="2694461"/>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3633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9C459-121F-4980-9F12-95B3EEA572DB}"/>
              </a:ext>
            </a:extLst>
          </p:cNvPr>
          <p:cNvSpPr>
            <a:spLocks noGrp="1"/>
          </p:cNvSpPr>
          <p:nvPr>
            <p:ph type="title"/>
          </p:nvPr>
        </p:nvSpPr>
        <p:spPr>
          <a:xfrm>
            <a:off x="1673352" y="1580769"/>
            <a:ext cx="5797296" cy="891540"/>
          </a:xfrm>
          <a:solidFill>
            <a:schemeClr val="accent2"/>
          </a:solidFill>
          <a:ln>
            <a:solidFill>
              <a:schemeClr val="bg1"/>
            </a:solidFill>
          </a:ln>
        </p:spPr>
        <p:txBody>
          <a:bodyPr>
            <a:normAutofit fontScale="90000"/>
          </a:bodyPr>
          <a:lstStyle/>
          <a:p>
            <a:r>
              <a:rPr lang="en-US" dirty="0">
                <a:solidFill>
                  <a:schemeClr val="bg1"/>
                </a:solidFill>
              </a:rPr>
              <a:t>Maintain Procurement Records</a:t>
            </a:r>
          </a:p>
        </p:txBody>
      </p:sp>
      <p:sp>
        <p:nvSpPr>
          <p:cNvPr id="3" name="Content Placeholder 2">
            <a:extLst>
              <a:ext uri="{FF2B5EF4-FFF2-40B4-BE49-F238E27FC236}">
                <a16:creationId xmlns:a16="http://schemas.microsoft.com/office/drawing/2014/main" id="{D21C9E09-AC05-49EA-8AC5-603D5916F655}"/>
              </a:ext>
            </a:extLst>
          </p:cNvPr>
          <p:cNvSpPr>
            <a:spLocks noGrp="1"/>
          </p:cNvSpPr>
          <p:nvPr>
            <p:ph idx="1"/>
          </p:nvPr>
        </p:nvSpPr>
        <p:spPr>
          <a:xfrm>
            <a:off x="4756926" y="2829861"/>
            <a:ext cx="2713723" cy="2326487"/>
          </a:xfrm>
        </p:spPr>
        <p:txBody>
          <a:bodyPr>
            <a:noAutofit/>
          </a:bodyPr>
          <a:lstStyle/>
          <a:p>
            <a:pPr>
              <a:lnSpc>
                <a:spcPct val="90000"/>
              </a:lnSpc>
            </a:pPr>
            <a:r>
              <a:rPr lang="en-US" sz="1500" dirty="0"/>
              <a:t>Rationale for the method of procurement</a:t>
            </a:r>
          </a:p>
          <a:p>
            <a:pPr>
              <a:lnSpc>
                <a:spcPct val="90000"/>
              </a:lnSpc>
            </a:pPr>
            <a:r>
              <a:rPr lang="en-US" sz="1500" dirty="0"/>
              <a:t>Selection of contract type</a:t>
            </a:r>
          </a:p>
          <a:p>
            <a:pPr>
              <a:lnSpc>
                <a:spcPct val="90000"/>
              </a:lnSpc>
            </a:pPr>
            <a:r>
              <a:rPr lang="en-US" sz="1500" dirty="0"/>
              <a:t>Vendor selection or rejection</a:t>
            </a:r>
          </a:p>
          <a:p>
            <a:pPr>
              <a:lnSpc>
                <a:spcPct val="90000"/>
              </a:lnSpc>
            </a:pPr>
            <a:r>
              <a:rPr lang="en-US" sz="1500" dirty="0"/>
              <a:t>Basis for the contract price</a:t>
            </a:r>
          </a:p>
          <a:p>
            <a:pPr>
              <a:lnSpc>
                <a:spcPct val="90000"/>
              </a:lnSpc>
            </a:pPr>
            <a:r>
              <a:rPr lang="en-US" sz="1500" dirty="0"/>
              <a:t>Contract/agreement</a:t>
            </a:r>
          </a:p>
          <a:p>
            <a:pPr>
              <a:lnSpc>
                <a:spcPct val="90000"/>
              </a:lnSpc>
            </a:pPr>
            <a:r>
              <a:rPr lang="en-US" sz="1500" dirty="0"/>
              <a:t>Delivery receipts</a:t>
            </a:r>
          </a:p>
          <a:p>
            <a:pPr>
              <a:lnSpc>
                <a:spcPct val="90000"/>
              </a:lnSpc>
            </a:pPr>
            <a:r>
              <a:rPr lang="en-US" sz="1500" dirty="0"/>
              <a:t>Invoices</a:t>
            </a:r>
          </a:p>
          <a:p>
            <a:pPr>
              <a:lnSpc>
                <a:spcPct val="90000"/>
              </a:lnSpc>
            </a:pPr>
            <a:r>
              <a:rPr lang="en-US" sz="1500" dirty="0"/>
              <a:t>Accounting records</a:t>
            </a:r>
          </a:p>
        </p:txBody>
      </p:sp>
      <p:pic>
        <p:nvPicPr>
          <p:cNvPr id="4" name="Picture 3" descr="A close up of a box&#10;&#10;Description generated with high confidence">
            <a:extLst>
              <a:ext uri="{FF2B5EF4-FFF2-40B4-BE49-F238E27FC236}">
                <a16:creationId xmlns:a16="http://schemas.microsoft.com/office/drawing/2014/main" id="{AE93AA65-FCA1-47EC-8598-F577C541B113}"/>
              </a:ext>
            </a:extLst>
          </p:cNvPr>
          <p:cNvPicPr>
            <a:picLocks noChangeAspect="1"/>
          </p:cNvPicPr>
          <p:nvPr/>
        </p:nvPicPr>
        <p:blipFill rotWithShape="1">
          <a:blip r:embed="rId3"/>
          <a:srcRect l="18076" r="23151" b="3"/>
          <a:stretch/>
        </p:blipFill>
        <p:spPr>
          <a:xfrm>
            <a:off x="1673352" y="2914651"/>
            <a:ext cx="2723769" cy="2247620"/>
          </a:xfrm>
          <a:prstGeom prst="rect">
            <a:avLst/>
          </a:prstGeom>
          <a:ln w="31750" cap="sq">
            <a:solidFill>
              <a:srgbClr val="FFFFFF"/>
            </a:solidFill>
            <a:miter lim="800000"/>
          </a:ln>
        </p:spPr>
      </p:pic>
    </p:spTree>
    <p:extLst>
      <p:ext uri="{BB962C8B-B14F-4D97-AF65-F5344CB8AC3E}">
        <p14:creationId xmlns:p14="http://schemas.microsoft.com/office/powerpoint/2010/main" val="26131062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219199"/>
          </a:xfrm>
        </p:spPr>
        <p:txBody>
          <a:bodyPr/>
          <a:lstStyle/>
          <a:p>
            <a:r>
              <a:rPr lang="en-US" dirty="0"/>
              <a:t>SFA Procurement Review</a:t>
            </a:r>
          </a:p>
        </p:txBody>
      </p:sp>
      <p:sp>
        <p:nvSpPr>
          <p:cNvPr id="3" name="Content Placeholder 2"/>
          <p:cNvSpPr>
            <a:spLocks noGrp="1"/>
          </p:cNvSpPr>
          <p:nvPr>
            <p:ph idx="1"/>
          </p:nvPr>
        </p:nvSpPr>
        <p:spPr>
          <a:xfrm>
            <a:off x="974417" y="1905000"/>
            <a:ext cx="7408333" cy="4191000"/>
          </a:xfrm>
        </p:spPr>
        <p:txBody>
          <a:bodyPr>
            <a:normAutofit/>
          </a:bodyPr>
          <a:lstStyle/>
          <a:p>
            <a:r>
              <a:rPr lang="en-US" dirty="0"/>
              <a:t>Procurement Policy/Standards</a:t>
            </a:r>
          </a:p>
          <a:p>
            <a:r>
              <a:rPr lang="en-US" dirty="0"/>
              <a:t>Code of Conduct</a:t>
            </a:r>
          </a:p>
          <a:p>
            <a:r>
              <a:rPr lang="en-US" dirty="0"/>
              <a:t>Summary of Expenditures</a:t>
            </a:r>
          </a:p>
          <a:p>
            <a:r>
              <a:rPr lang="en-US" dirty="0"/>
              <a:t>In-depth review of selected procurements</a:t>
            </a:r>
          </a:p>
          <a:p>
            <a:r>
              <a:rPr lang="en-US" dirty="0"/>
              <a:t>Review of written procurement procedures</a:t>
            </a:r>
          </a:p>
        </p:txBody>
      </p:sp>
    </p:spTree>
    <p:extLst>
      <p:ext uri="{BB962C8B-B14F-4D97-AF65-F5344CB8AC3E}">
        <p14:creationId xmlns:p14="http://schemas.microsoft.com/office/powerpoint/2010/main" val="3529635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General Program Compliance</a:t>
            </a:r>
          </a:p>
        </p:txBody>
      </p:sp>
    </p:spTree>
    <p:extLst>
      <p:ext uri="{BB962C8B-B14F-4D97-AF65-F5344CB8AC3E}">
        <p14:creationId xmlns:p14="http://schemas.microsoft.com/office/powerpoint/2010/main" val="30754187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3504" y="1134133"/>
            <a:ext cx="4443983" cy="881243"/>
          </a:xfrm>
        </p:spPr>
        <p:txBody>
          <a:bodyPr vert="horz" lIns="137160" tIns="137160" rIns="137160" bIns="137160" rtlCol="0" anchor="ctr">
            <a:normAutofit/>
          </a:bodyPr>
          <a:lstStyle/>
          <a:p>
            <a:pPr>
              <a:defRPr/>
            </a:pPr>
            <a:r>
              <a:rPr lang="en-US" sz="1800"/>
              <a:t>CIVIL RIGHTS</a:t>
            </a:r>
          </a:p>
        </p:txBody>
      </p:sp>
      <p:sp>
        <p:nvSpPr>
          <p:cNvPr id="2" name="Content Placeholder 1"/>
          <p:cNvSpPr>
            <a:spLocks noGrp="1"/>
          </p:cNvSpPr>
          <p:nvPr>
            <p:ph sz="half" idx="1"/>
          </p:nvPr>
        </p:nvSpPr>
        <p:spPr>
          <a:xfrm>
            <a:off x="460297" y="2395317"/>
            <a:ext cx="4730396" cy="3063430"/>
          </a:xfrm>
        </p:spPr>
        <p:txBody>
          <a:bodyPr vert="horz" lIns="68580" tIns="34290" rIns="68580" bIns="34290" rtlCol="0">
            <a:normAutofit fontScale="92500" lnSpcReduction="20000"/>
          </a:bodyPr>
          <a:lstStyle/>
          <a:p>
            <a:pPr marL="411480" lvl="1">
              <a:buClr>
                <a:schemeClr val="accent5"/>
              </a:buClr>
              <a:defRPr/>
            </a:pPr>
            <a:r>
              <a:rPr lang="en-US" sz="1500" dirty="0">
                <a:solidFill>
                  <a:schemeClr val="bg1"/>
                </a:solidFill>
              </a:rPr>
              <a:t>“</a:t>
            </a:r>
            <a:r>
              <a:rPr lang="en-US" sz="1800" dirty="0">
                <a:solidFill>
                  <a:schemeClr val="bg1"/>
                </a:solidFill>
              </a:rPr>
              <a:t>And Justice for All” poster</a:t>
            </a:r>
          </a:p>
          <a:p>
            <a:pPr marL="411480" lvl="1">
              <a:defRPr/>
            </a:pPr>
            <a:endParaRPr lang="en-US" sz="1800" dirty="0">
              <a:solidFill>
                <a:schemeClr val="bg1"/>
              </a:solidFill>
            </a:endParaRPr>
          </a:p>
          <a:p>
            <a:pPr marL="411480" lvl="1">
              <a:buClr>
                <a:schemeClr val="accent5"/>
              </a:buClr>
              <a:defRPr/>
            </a:pPr>
            <a:r>
              <a:rPr lang="en-US" sz="1800" dirty="0">
                <a:solidFill>
                  <a:schemeClr val="bg1"/>
                </a:solidFill>
              </a:rPr>
              <a:t>Non-discrimination statement</a:t>
            </a:r>
          </a:p>
          <a:p>
            <a:pPr marL="411480" lvl="1">
              <a:defRPr/>
            </a:pPr>
            <a:endParaRPr lang="en-US" sz="1800" dirty="0">
              <a:solidFill>
                <a:schemeClr val="bg1"/>
              </a:solidFill>
            </a:endParaRPr>
          </a:p>
          <a:p>
            <a:pPr marL="411480" lvl="1">
              <a:buClr>
                <a:schemeClr val="accent5"/>
              </a:buClr>
              <a:defRPr/>
            </a:pPr>
            <a:r>
              <a:rPr lang="en-US" sz="1800" dirty="0">
                <a:solidFill>
                  <a:schemeClr val="bg1"/>
                </a:solidFill>
              </a:rPr>
              <a:t>Civil Rights training requirement- PowerPoint presentation </a:t>
            </a:r>
          </a:p>
          <a:p>
            <a:pPr marL="582930" lvl="2">
              <a:buClr>
                <a:schemeClr val="accent5"/>
              </a:buClr>
              <a:defRPr/>
            </a:pPr>
            <a:r>
              <a:rPr lang="en-US" sz="1800" b="1" dirty="0">
                <a:solidFill>
                  <a:schemeClr val="bg2"/>
                </a:solidFill>
              </a:rPr>
              <a:t>Limited English Proficiency (LEP)</a:t>
            </a:r>
            <a:endParaRPr lang="en-US" sz="1800" dirty="0">
              <a:solidFill>
                <a:schemeClr val="bg1"/>
              </a:solidFill>
            </a:endParaRPr>
          </a:p>
          <a:p>
            <a:pPr marL="411480" lvl="1">
              <a:buClr>
                <a:schemeClr val="accent5"/>
              </a:buClr>
              <a:defRPr/>
            </a:pPr>
            <a:r>
              <a:rPr lang="en-US" sz="1800" dirty="0">
                <a:solidFill>
                  <a:schemeClr val="bg1"/>
                </a:solidFill>
              </a:rPr>
              <a:t>Civil Rights Compliance Report-Not required if data is collected through district for other purposes (BEDS)</a:t>
            </a:r>
          </a:p>
        </p:txBody>
      </p:sp>
      <p:pic>
        <p:nvPicPr>
          <p:cNvPr id="13315" name="Picture 3" descr="  "/>
          <p:cNvPicPr>
            <a:picLocks noChangeAspect="1" noChangeArrowheads="1"/>
          </p:cNvPicPr>
          <p:nvPr/>
        </p:nvPicPr>
        <p:blipFill rotWithShape="1">
          <a:blip r:embed="rId3">
            <a:extLst>
              <a:ext uri="{28A0092B-C50C-407E-A947-70E740481C1C}">
                <a14:useLocalDpi xmlns:a14="http://schemas.microsoft.com/office/drawing/2010/main" val="0"/>
              </a:ext>
            </a:extLst>
          </a:blip>
          <a:srcRect r="-1" b="3917"/>
          <a:stretch/>
        </p:blipFill>
        <p:spPr bwMode="auto">
          <a:xfrm>
            <a:off x="5650991" y="857257"/>
            <a:ext cx="3493009" cy="514349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4185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Benefit Issuance Document</a:t>
            </a:r>
          </a:p>
        </p:txBody>
      </p:sp>
      <p:sp>
        <p:nvSpPr>
          <p:cNvPr id="2" name="Content Placeholder 1"/>
          <p:cNvSpPr>
            <a:spLocks noGrp="1"/>
          </p:cNvSpPr>
          <p:nvPr>
            <p:ph idx="1"/>
          </p:nvPr>
        </p:nvSpPr>
        <p:spPr>
          <a:xfrm>
            <a:off x="982133" y="2133600"/>
            <a:ext cx="7408333" cy="3763963"/>
          </a:xfrm>
        </p:spPr>
        <p:txBody>
          <a:bodyPr>
            <a:normAutofit fontScale="92500"/>
          </a:bodyPr>
          <a:lstStyle/>
          <a:p>
            <a:r>
              <a:rPr lang="en-US" dirty="0"/>
              <a:t>Master list of all eligible free and reduced-price students</a:t>
            </a:r>
          </a:p>
          <a:p>
            <a:pPr lvl="1"/>
            <a:r>
              <a:rPr lang="en-US" dirty="0"/>
              <a:t>Indicate how the student was deemed eligible</a:t>
            </a:r>
          </a:p>
          <a:p>
            <a:pPr lvl="2"/>
            <a:r>
              <a:rPr lang="en-US" dirty="0"/>
              <a:t>Direct Certification</a:t>
            </a:r>
          </a:p>
          <a:p>
            <a:pPr lvl="2"/>
            <a:r>
              <a:rPr lang="en-US" dirty="0"/>
              <a:t>Categorical Eligible</a:t>
            </a:r>
          </a:p>
          <a:p>
            <a:pPr lvl="2"/>
            <a:r>
              <a:rPr lang="en-US" dirty="0"/>
              <a:t>Free and Reduced Price Application</a:t>
            </a:r>
          </a:p>
          <a:p>
            <a:pPr lvl="2"/>
            <a:r>
              <a:rPr lang="en-US" dirty="0"/>
              <a:t>Eligibility Documentation Sheet</a:t>
            </a:r>
          </a:p>
          <a:p>
            <a:pPr lvl="3"/>
            <a:r>
              <a:rPr lang="en-US" dirty="0"/>
              <a:t>Resident’s discharge date and time</a:t>
            </a:r>
          </a:p>
          <a:p>
            <a:r>
              <a:rPr lang="en-US" dirty="0"/>
              <a:t>Point of Sale systems – keep a hard copy of the master list at the registers</a:t>
            </a:r>
          </a:p>
        </p:txBody>
      </p:sp>
    </p:spTree>
    <p:extLst>
      <p:ext uri="{BB962C8B-B14F-4D97-AF65-F5344CB8AC3E}">
        <p14:creationId xmlns:p14="http://schemas.microsoft.com/office/powerpoint/2010/main" val="13234198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Non-Discrimination Statement</a:t>
            </a:r>
          </a:p>
        </p:txBody>
      </p:sp>
      <p:sp>
        <p:nvSpPr>
          <p:cNvPr id="3" name="Content Placeholder 2"/>
          <p:cNvSpPr>
            <a:spLocks noGrp="1"/>
          </p:cNvSpPr>
          <p:nvPr>
            <p:ph idx="1"/>
          </p:nvPr>
        </p:nvSpPr>
        <p:spPr>
          <a:xfrm>
            <a:off x="594167" y="2133600"/>
            <a:ext cx="8534400" cy="4267200"/>
          </a:xfrm>
        </p:spPr>
        <p:txBody>
          <a:bodyPr>
            <a:normAutofit/>
          </a:bodyPr>
          <a:lstStyle/>
          <a:p>
            <a:r>
              <a:rPr lang="en-US" dirty="0"/>
              <a:t>All program materials must contain the most recent USDA non-discrimination statement</a:t>
            </a:r>
          </a:p>
          <a:p>
            <a:pPr lvl="1"/>
            <a:r>
              <a:rPr lang="en-US" sz="2000" dirty="0"/>
              <a:t>The font of the statement may be decreased in size, however spacing must remain the same</a:t>
            </a:r>
          </a:p>
          <a:p>
            <a:r>
              <a:rPr lang="en-US" dirty="0"/>
              <a:t>Statement must be on SFA’s food service webpages </a:t>
            </a:r>
          </a:p>
          <a:p>
            <a:r>
              <a:rPr lang="en-US" dirty="0"/>
              <a:t>SFAs are not required to include the USDA nondiscrimination statement on child nutrition menus or documents to other State agencies</a:t>
            </a:r>
          </a:p>
          <a:p>
            <a:endParaRPr lang="en-US" dirty="0"/>
          </a:p>
        </p:txBody>
      </p:sp>
    </p:spTree>
    <p:extLst>
      <p:ext uri="{BB962C8B-B14F-4D97-AF65-F5344CB8AC3E}">
        <p14:creationId xmlns:p14="http://schemas.microsoft.com/office/powerpoint/2010/main" val="39447689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00100" y="4191000"/>
            <a:ext cx="8343900" cy="152400"/>
          </a:xfrm>
        </p:spPr>
        <p:txBody>
          <a:bodyPr>
            <a:normAutofit fontScale="25000" lnSpcReduction="20000"/>
          </a:bodyPr>
          <a:lstStyle/>
          <a:p>
            <a:pPr marL="114300" indent="0">
              <a:buNone/>
            </a:pPr>
            <a:r>
              <a:rPr lang="en-US" sz="4800" dirty="0"/>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a:t>
            </a:r>
          </a:p>
          <a:p>
            <a:endParaRPr lang="en-US" sz="4800" dirty="0"/>
          </a:p>
          <a:p>
            <a:pPr marL="114300" indent="0">
              <a:buNone/>
            </a:pPr>
            <a:r>
              <a:rPr lang="en-US" sz="4800" dirty="0"/>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p>
          <a:p>
            <a:endParaRPr lang="en-US" sz="4800" dirty="0"/>
          </a:p>
          <a:p>
            <a:pPr marL="114300" indent="0">
              <a:buNone/>
            </a:pPr>
            <a:r>
              <a:rPr lang="en-US" sz="4800" dirty="0"/>
              <a:t>To file a program complaint of discrimination, complete the USDA Program Discrimination Complaint Form, (AD-3027) found online at: http://www.ascr.usda.gov/complaint_filing_cust.html, and at any USDA office, or write a letter addressed to USDA and provide in the letter all of the information requested in the form. To request a copy of the complaint form, call (866) 632-9992. Submit your completed form or letter to USDA by: </a:t>
            </a:r>
          </a:p>
          <a:p>
            <a:pPr marL="114300" indent="0">
              <a:buNone/>
            </a:pPr>
            <a:endParaRPr lang="en-US" sz="4800" dirty="0"/>
          </a:p>
          <a:p>
            <a:pPr marL="114300" indent="0">
              <a:buNone/>
            </a:pPr>
            <a:r>
              <a:rPr lang="en-US" sz="4800" dirty="0"/>
              <a:t>(1) 	mail: U.S. Department of Agriculture </a:t>
            </a:r>
          </a:p>
          <a:p>
            <a:pPr marL="114300" indent="0">
              <a:buNone/>
            </a:pPr>
            <a:r>
              <a:rPr lang="en-US" sz="4800" dirty="0"/>
              <a:t>	Office of the Assistant Secretary for Civil Rights </a:t>
            </a:r>
          </a:p>
          <a:p>
            <a:pPr marL="114300" indent="0">
              <a:buNone/>
            </a:pPr>
            <a:r>
              <a:rPr lang="en-US" sz="4800" dirty="0"/>
              <a:t>	1400 Independence Avenue, SW </a:t>
            </a:r>
          </a:p>
          <a:p>
            <a:pPr marL="114300" indent="0">
              <a:buNone/>
            </a:pPr>
            <a:r>
              <a:rPr lang="en-US" sz="4800" dirty="0"/>
              <a:t>	Washington, D.C. 20250-9410; </a:t>
            </a:r>
          </a:p>
          <a:p>
            <a:endParaRPr lang="en-US" sz="4800" dirty="0"/>
          </a:p>
          <a:p>
            <a:pPr marL="114300" indent="0">
              <a:buNone/>
            </a:pPr>
            <a:r>
              <a:rPr lang="en-US" sz="4800" dirty="0"/>
              <a:t>(2)           fax: (202) 690-7442; or </a:t>
            </a:r>
          </a:p>
          <a:p>
            <a:pPr marL="114300" indent="0">
              <a:buNone/>
            </a:pPr>
            <a:endParaRPr lang="en-US" sz="4800" dirty="0"/>
          </a:p>
          <a:p>
            <a:pPr marL="114300" indent="0">
              <a:buNone/>
            </a:pPr>
            <a:r>
              <a:rPr lang="en-US" sz="4800" dirty="0"/>
              <a:t>(3)           email: program.intake@usda.gov.</a:t>
            </a:r>
          </a:p>
          <a:p>
            <a:endParaRPr lang="en-US" sz="4800" dirty="0"/>
          </a:p>
          <a:p>
            <a:pPr marL="114300" indent="0">
              <a:buNone/>
            </a:pPr>
            <a:r>
              <a:rPr lang="en-US" sz="4800" dirty="0"/>
              <a:t>This institution is an equal opportunity provider.</a:t>
            </a:r>
          </a:p>
          <a:p>
            <a:pPr marL="114300" indent="0">
              <a:buNone/>
            </a:pPr>
            <a:endParaRPr lang="en-US" dirty="0"/>
          </a:p>
        </p:txBody>
      </p:sp>
      <p:sp>
        <p:nvSpPr>
          <p:cNvPr id="4" name="Title 1" descr="  "/>
          <p:cNvSpPr txBox="1">
            <a:spLocks/>
          </p:cNvSpPr>
          <p:nvPr/>
        </p:nvSpPr>
        <p:spPr>
          <a:xfrm>
            <a:off x="457200" y="152400"/>
            <a:ext cx="8229600" cy="838200"/>
          </a:xfrm>
          <a:prstGeom prst="rect">
            <a:avLst/>
          </a:prstGeom>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Non-Discrimination Statement</a:t>
            </a:r>
          </a:p>
        </p:txBody>
      </p:sp>
    </p:spTree>
    <p:extLst>
      <p:ext uri="{BB962C8B-B14F-4D97-AF65-F5344CB8AC3E}">
        <p14:creationId xmlns:p14="http://schemas.microsoft.com/office/powerpoint/2010/main" val="30734202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SFA On-Site Monitoring</a:t>
            </a:r>
          </a:p>
        </p:txBody>
      </p:sp>
      <p:sp>
        <p:nvSpPr>
          <p:cNvPr id="3" name="Content Placeholder 2"/>
          <p:cNvSpPr>
            <a:spLocks noGrp="1"/>
          </p:cNvSpPr>
          <p:nvPr>
            <p:ph idx="1"/>
          </p:nvPr>
        </p:nvSpPr>
        <p:spPr>
          <a:xfrm>
            <a:off x="838200" y="1752600"/>
            <a:ext cx="8763000" cy="4343400"/>
          </a:xfrm>
        </p:spPr>
        <p:txBody>
          <a:bodyPr>
            <a:normAutofit/>
          </a:bodyPr>
          <a:lstStyle/>
          <a:p>
            <a:r>
              <a:rPr lang="en-US" sz="2000" dirty="0"/>
              <a:t>Must be completed prior to February 1</a:t>
            </a:r>
            <a:r>
              <a:rPr lang="en-US" sz="2000" baseline="30000" dirty="0"/>
              <a:t>st</a:t>
            </a:r>
            <a:r>
              <a:rPr lang="en-US" sz="2000" dirty="0"/>
              <a:t> of each school year</a:t>
            </a:r>
          </a:p>
          <a:p>
            <a:r>
              <a:rPr lang="en-US" sz="2000" dirty="0"/>
              <a:t>A copy of the SFA’s On-Site Review forms</a:t>
            </a:r>
          </a:p>
          <a:p>
            <a:r>
              <a:rPr lang="en-US" sz="2000" dirty="0"/>
              <a:t>Written documentation of follow-up to SFA reviews</a:t>
            </a:r>
          </a:p>
          <a:p>
            <a:pPr lvl="2"/>
            <a:r>
              <a:rPr lang="en-US" dirty="0"/>
              <a:t>For any findings that require follow-up, the SFA is required to conduct a second self review of the site within 45 days to confirm the corrective action taken resolved the problems</a:t>
            </a:r>
          </a:p>
          <a:p>
            <a:r>
              <a:rPr lang="en-US" sz="2000" dirty="0"/>
              <a:t>Written documentation to verify Corrective Action has occurred for any findings in the initial SFA review</a:t>
            </a:r>
          </a:p>
        </p:txBody>
      </p:sp>
    </p:spTree>
    <p:extLst>
      <p:ext uri="{BB962C8B-B14F-4D97-AF65-F5344CB8AC3E}">
        <p14:creationId xmlns:p14="http://schemas.microsoft.com/office/powerpoint/2010/main" val="4797867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Local School Wellness Policy</a:t>
            </a:r>
          </a:p>
        </p:txBody>
      </p:sp>
      <p:sp>
        <p:nvSpPr>
          <p:cNvPr id="3" name="Content Placeholder 2"/>
          <p:cNvSpPr>
            <a:spLocks noGrp="1"/>
          </p:cNvSpPr>
          <p:nvPr>
            <p:ph idx="1"/>
          </p:nvPr>
        </p:nvSpPr>
        <p:spPr>
          <a:xfrm>
            <a:off x="685800" y="2209800"/>
            <a:ext cx="8839200" cy="4030133"/>
          </a:xfrm>
        </p:spPr>
        <p:txBody>
          <a:bodyPr>
            <a:normAutofit fontScale="92500" lnSpcReduction="10000"/>
          </a:bodyPr>
          <a:lstStyle/>
          <a:p>
            <a:r>
              <a:rPr lang="en-US" sz="2200" dirty="0"/>
              <a:t>Each SFA must establish a Local School Wellness Policy (LSWP)</a:t>
            </a:r>
          </a:p>
          <a:p>
            <a:pPr lvl="2"/>
            <a:r>
              <a:rPr lang="en-US" sz="2200" dirty="0"/>
              <a:t>Made available for the public</a:t>
            </a:r>
          </a:p>
          <a:p>
            <a:pPr lvl="2"/>
            <a:r>
              <a:rPr lang="en-US" sz="2200" dirty="0"/>
              <a:t>Reviewed and updated on a periodic basis by the LSWP committee</a:t>
            </a:r>
          </a:p>
          <a:p>
            <a:r>
              <a:rPr lang="en-US" sz="2200" dirty="0"/>
              <a:t>Policies must include:</a:t>
            </a:r>
          </a:p>
          <a:p>
            <a:pPr lvl="2"/>
            <a:r>
              <a:rPr lang="en-US" sz="2200" dirty="0"/>
              <a:t>Goals for nutrition education, physical activity, nutrition promotion  and other school-based activities to promote student wellness</a:t>
            </a:r>
          </a:p>
          <a:p>
            <a:pPr lvl="2"/>
            <a:r>
              <a:rPr lang="en-US" sz="2200" dirty="0"/>
              <a:t>Nutrition guidelines for all foods available on the school campus</a:t>
            </a:r>
          </a:p>
          <a:p>
            <a:pPr lvl="2"/>
            <a:r>
              <a:rPr lang="en-US" sz="2200" dirty="0"/>
              <a:t>A plan for measuring implementation </a:t>
            </a:r>
          </a:p>
          <a:p>
            <a:pPr lvl="2"/>
            <a:r>
              <a:rPr lang="en-US" sz="2200" dirty="0"/>
              <a:t>Designation of one or more officials in charge of school compliance oversight </a:t>
            </a:r>
          </a:p>
          <a:p>
            <a:pPr marL="777240" lvl="2" indent="0">
              <a:buNone/>
            </a:pPr>
            <a:endParaRPr lang="en-US" dirty="0">
              <a:latin typeface="+mj-lt"/>
            </a:endParaRPr>
          </a:p>
        </p:txBody>
      </p:sp>
    </p:spTree>
    <p:extLst>
      <p:ext uri="{BB962C8B-B14F-4D97-AF65-F5344CB8AC3E}">
        <p14:creationId xmlns:p14="http://schemas.microsoft.com/office/powerpoint/2010/main" val="32441776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CF4ED-B36F-4B11-ABCE-BEA360513F6E}"/>
              </a:ext>
            </a:extLst>
          </p:cNvPr>
          <p:cNvSpPr>
            <a:spLocks noGrp="1"/>
          </p:cNvSpPr>
          <p:nvPr>
            <p:ph type="title"/>
          </p:nvPr>
        </p:nvSpPr>
        <p:spPr>
          <a:xfrm>
            <a:off x="982133" y="457201"/>
            <a:ext cx="7704667" cy="1295399"/>
          </a:xfrm>
        </p:spPr>
        <p:txBody>
          <a:bodyPr/>
          <a:lstStyle/>
          <a:p>
            <a:r>
              <a:rPr lang="en-US" dirty="0"/>
              <a:t>Anti Meal Shaming Policies</a:t>
            </a:r>
            <a:br>
              <a:rPr lang="en-US" dirty="0"/>
            </a:br>
            <a:r>
              <a:rPr lang="en-US" sz="3200" i="1" dirty="0"/>
              <a:t>For</a:t>
            </a:r>
            <a:r>
              <a:rPr lang="en-US" sz="3200" b="1" i="1" dirty="0"/>
              <a:t> </a:t>
            </a:r>
            <a:r>
              <a:rPr lang="en-US" sz="3200" b="1" i="1" u="sng" dirty="0"/>
              <a:t>Day Students Only</a:t>
            </a:r>
          </a:p>
        </p:txBody>
      </p:sp>
      <p:pic>
        <p:nvPicPr>
          <p:cNvPr id="4" name="Content Placeholder 3" descr="  ">
            <a:extLst>
              <a:ext uri="{FF2B5EF4-FFF2-40B4-BE49-F238E27FC236}">
                <a16:creationId xmlns:a16="http://schemas.microsoft.com/office/drawing/2014/main" id="{71EB9B52-4DD8-4C2C-87C8-A02DB201555E}"/>
              </a:ext>
            </a:extLst>
          </p:cNvPr>
          <p:cNvPicPr>
            <a:picLocks noGrp="1" noChangeAspect="1"/>
          </p:cNvPicPr>
          <p:nvPr>
            <p:ph idx="1"/>
          </p:nvPr>
        </p:nvPicPr>
        <p:blipFill>
          <a:blip r:embed="rId3">
            <a:grayscl/>
          </a:blip>
          <a:stretch>
            <a:fillRect/>
          </a:stretch>
        </p:blipFill>
        <p:spPr>
          <a:xfrm>
            <a:off x="1524000" y="1981200"/>
            <a:ext cx="6781800" cy="4343400"/>
          </a:xfrm>
          <a:prstGeom prst="rect">
            <a:avLst/>
          </a:prstGeom>
        </p:spPr>
      </p:pic>
    </p:spTree>
    <p:extLst>
      <p:ext uri="{BB962C8B-B14F-4D97-AF65-F5344CB8AC3E}">
        <p14:creationId xmlns:p14="http://schemas.microsoft.com/office/powerpoint/2010/main" val="7053014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Standards</a:t>
            </a:r>
          </a:p>
        </p:txBody>
      </p:sp>
      <p:sp>
        <p:nvSpPr>
          <p:cNvPr id="3" name="Content Placeholder 2"/>
          <p:cNvSpPr>
            <a:spLocks noGrp="1"/>
          </p:cNvSpPr>
          <p:nvPr>
            <p:ph idx="1"/>
          </p:nvPr>
        </p:nvSpPr>
        <p:spPr>
          <a:xfrm>
            <a:off x="609600" y="1981200"/>
            <a:ext cx="8610599" cy="3953933"/>
          </a:xfrm>
        </p:spPr>
        <p:txBody>
          <a:bodyPr>
            <a:normAutofit/>
          </a:bodyPr>
          <a:lstStyle/>
          <a:p>
            <a:pPr marL="114300" indent="0">
              <a:buNone/>
            </a:pPr>
            <a:r>
              <a:rPr lang="en-US" sz="2000" dirty="0"/>
              <a:t>For State and Local Nutrition Program Personnel (Final Rule) </a:t>
            </a:r>
          </a:p>
          <a:p>
            <a:r>
              <a:rPr lang="en-US" sz="2000" dirty="0"/>
              <a:t>Effective July 1, 2015</a:t>
            </a:r>
          </a:p>
          <a:p>
            <a:r>
              <a:rPr lang="en-US" sz="2000" dirty="0"/>
              <a:t>SFAs are required to track the number of training hours earned each year and maintain documentation of the trainings attended</a:t>
            </a:r>
          </a:p>
          <a:p>
            <a:r>
              <a:rPr lang="en-US" sz="2000" dirty="0"/>
              <a:t>SFA must ensure compliance by maintaining:</a:t>
            </a:r>
          </a:p>
          <a:p>
            <a:pPr lvl="2"/>
            <a:r>
              <a:rPr lang="en-US" dirty="0"/>
              <a:t>SED Tracking Tool</a:t>
            </a:r>
          </a:p>
          <a:p>
            <a:pPr lvl="2"/>
            <a:r>
              <a:rPr lang="en-US" dirty="0"/>
              <a:t>USDA Tracking Tool</a:t>
            </a:r>
          </a:p>
        </p:txBody>
      </p:sp>
    </p:spTree>
    <p:extLst>
      <p:ext uri="{BB962C8B-B14F-4D97-AF65-F5344CB8AC3E}">
        <p14:creationId xmlns:p14="http://schemas.microsoft.com/office/powerpoint/2010/main" val="25301838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Standards</a:t>
            </a:r>
          </a:p>
        </p:txBody>
      </p:sp>
      <p:sp>
        <p:nvSpPr>
          <p:cNvPr id="3" name="Content Placeholder 2"/>
          <p:cNvSpPr>
            <a:spLocks noGrp="1"/>
          </p:cNvSpPr>
          <p:nvPr>
            <p:ph idx="1"/>
          </p:nvPr>
        </p:nvSpPr>
        <p:spPr>
          <a:xfrm>
            <a:off x="685800" y="1828800"/>
            <a:ext cx="8610599" cy="4724400"/>
          </a:xfrm>
        </p:spPr>
        <p:txBody>
          <a:bodyPr>
            <a:normAutofit fontScale="92500"/>
          </a:bodyPr>
          <a:lstStyle/>
          <a:p>
            <a:pPr marL="114300" indent="0">
              <a:buNone/>
            </a:pPr>
            <a:endParaRPr lang="en-US" i="1" dirty="0"/>
          </a:p>
          <a:p>
            <a:pPr marL="114300" indent="0">
              <a:buNone/>
            </a:pPr>
            <a:r>
              <a:rPr lang="en-US" dirty="0"/>
              <a:t>For Managers:</a:t>
            </a:r>
          </a:p>
          <a:p>
            <a:pPr lvl="1"/>
            <a:r>
              <a:rPr lang="en-US" sz="2400" dirty="0"/>
              <a:t>At least 10 hours of annual continuing education/training</a:t>
            </a:r>
          </a:p>
          <a:p>
            <a:pPr marL="114300" indent="0">
              <a:buNone/>
            </a:pPr>
            <a:endParaRPr lang="en-US" dirty="0"/>
          </a:p>
          <a:p>
            <a:pPr marL="114300" indent="0">
              <a:buNone/>
            </a:pPr>
            <a:r>
              <a:rPr lang="en-US" dirty="0"/>
              <a:t>For Full Time staff (work &gt;20 hours/week):</a:t>
            </a:r>
          </a:p>
          <a:p>
            <a:pPr lvl="1"/>
            <a:r>
              <a:rPr lang="en-US" sz="2400" dirty="0"/>
              <a:t>At least 6 hours of annual continuing education/training</a:t>
            </a:r>
          </a:p>
          <a:p>
            <a:pPr marL="114300" indent="0">
              <a:buNone/>
            </a:pPr>
            <a:endParaRPr lang="en-US" dirty="0"/>
          </a:p>
          <a:p>
            <a:pPr marL="114300" indent="0">
              <a:buNone/>
            </a:pPr>
            <a:r>
              <a:rPr lang="en-US" dirty="0"/>
              <a:t>For Part-Time Staff (work &lt;20 hours/week):</a:t>
            </a:r>
          </a:p>
          <a:p>
            <a:pPr lvl="1"/>
            <a:r>
              <a:rPr lang="en-US" sz="2400" dirty="0"/>
              <a:t>Each year, at least 4 hours of annual continuing education/training, regardless of the number of part-time hours worked</a:t>
            </a:r>
          </a:p>
          <a:p>
            <a:pPr marL="114300" indent="0">
              <a:buNone/>
            </a:pPr>
            <a:endParaRPr lang="en-US" dirty="0"/>
          </a:p>
        </p:txBody>
      </p:sp>
    </p:spTree>
    <p:extLst>
      <p:ext uri="{BB962C8B-B14F-4D97-AF65-F5344CB8AC3E}">
        <p14:creationId xmlns:p14="http://schemas.microsoft.com/office/powerpoint/2010/main" val="30100599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Standards</a:t>
            </a:r>
          </a:p>
        </p:txBody>
      </p:sp>
      <p:sp>
        <p:nvSpPr>
          <p:cNvPr id="3" name="Content Placeholder 2"/>
          <p:cNvSpPr>
            <a:spLocks noGrp="1"/>
          </p:cNvSpPr>
          <p:nvPr>
            <p:ph idx="1"/>
          </p:nvPr>
        </p:nvSpPr>
        <p:spPr>
          <a:xfrm>
            <a:off x="795866" y="2057400"/>
            <a:ext cx="8195734" cy="3581400"/>
          </a:xfrm>
        </p:spPr>
        <p:txBody>
          <a:bodyPr>
            <a:normAutofit/>
          </a:bodyPr>
          <a:lstStyle/>
          <a:p>
            <a:pPr marL="114300" indent="0">
              <a:buNone/>
            </a:pPr>
            <a:r>
              <a:rPr lang="en-US" dirty="0"/>
              <a:t>For new directors hired after 7/1/15</a:t>
            </a:r>
            <a:r>
              <a:rPr lang="en-US" sz="2000" dirty="0"/>
              <a:t>:</a:t>
            </a:r>
          </a:p>
          <a:p>
            <a:pPr marL="114300" indent="0">
              <a:buNone/>
            </a:pPr>
            <a:endParaRPr lang="en-US" sz="2000" dirty="0"/>
          </a:p>
          <a:p>
            <a:r>
              <a:rPr lang="en-US" sz="2000" dirty="0"/>
              <a:t>Standards are based on SFA enrollment</a:t>
            </a:r>
          </a:p>
          <a:p>
            <a:r>
              <a:rPr lang="en-US" sz="2000" dirty="0"/>
              <a:t>New directors must have at least 8 hours of food safety training within five years prior to their start date or within 30 calendar days after their start date</a:t>
            </a:r>
          </a:p>
          <a:p>
            <a:r>
              <a:rPr lang="en-US" sz="2000" dirty="0"/>
              <a:t>At least 12 hours of annual continuing education/training</a:t>
            </a:r>
          </a:p>
          <a:p>
            <a:endParaRPr lang="en-US" dirty="0"/>
          </a:p>
        </p:txBody>
      </p:sp>
    </p:spTree>
    <p:extLst>
      <p:ext uri="{BB962C8B-B14F-4D97-AF65-F5344CB8AC3E}">
        <p14:creationId xmlns:p14="http://schemas.microsoft.com/office/powerpoint/2010/main" val="19075054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a:t>
            </a:r>
          </a:p>
        </p:txBody>
      </p:sp>
      <p:sp>
        <p:nvSpPr>
          <p:cNvPr id="3" name="Content Placeholder 2"/>
          <p:cNvSpPr>
            <a:spLocks noGrp="1"/>
          </p:cNvSpPr>
          <p:nvPr>
            <p:ph idx="1"/>
          </p:nvPr>
        </p:nvSpPr>
        <p:spPr>
          <a:xfrm>
            <a:off x="966700" y="2133600"/>
            <a:ext cx="7704667" cy="3332816"/>
          </a:xfrm>
        </p:spPr>
        <p:txBody>
          <a:bodyPr>
            <a:noAutofit/>
          </a:bodyPr>
          <a:lstStyle/>
          <a:p>
            <a:r>
              <a:rPr lang="en-US" sz="2000" dirty="0"/>
              <a:t>It is a responsibility of the SFA that children have access to free potable water during the lunch and breakfast meal services</a:t>
            </a:r>
          </a:p>
          <a:p>
            <a:r>
              <a:rPr lang="en-US" sz="2000" dirty="0"/>
              <a:t>Any SFA that does not make free water available or restricts access during the meal periods is out of compliance</a:t>
            </a:r>
          </a:p>
          <a:p>
            <a:r>
              <a:rPr lang="en-US" sz="2000" dirty="0"/>
              <a:t>While water must be made available to students, operators cannot promote or offer water or another beverage as an alternate selection to the fluid milk </a:t>
            </a:r>
          </a:p>
        </p:txBody>
      </p:sp>
    </p:spTree>
    <p:extLst>
      <p:ext uri="{BB962C8B-B14F-4D97-AF65-F5344CB8AC3E}">
        <p14:creationId xmlns:p14="http://schemas.microsoft.com/office/powerpoint/2010/main" val="19561065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Safety</a:t>
            </a:r>
          </a:p>
        </p:txBody>
      </p:sp>
      <p:sp>
        <p:nvSpPr>
          <p:cNvPr id="3" name="Content Placeholder 2"/>
          <p:cNvSpPr>
            <a:spLocks noGrp="1"/>
          </p:cNvSpPr>
          <p:nvPr>
            <p:ph idx="1"/>
          </p:nvPr>
        </p:nvSpPr>
        <p:spPr>
          <a:xfrm>
            <a:off x="685800" y="2209800"/>
            <a:ext cx="8686800" cy="4572000"/>
          </a:xfrm>
        </p:spPr>
        <p:txBody>
          <a:bodyPr>
            <a:normAutofit lnSpcReduction="10000"/>
          </a:bodyPr>
          <a:lstStyle/>
          <a:p>
            <a:r>
              <a:rPr lang="en-US" sz="2200" dirty="0"/>
              <a:t>Hazard Analysis Critical Control Point (HACCP)</a:t>
            </a:r>
          </a:p>
          <a:p>
            <a:pPr lvl="1"/>
            <a:r>
              <a:rPr lang="en-US" sz="2000" dirty="0"/>
              <a:t>Each site must have a written food safety plan for food preparation, service and storage facilities based on HACCP</a:t>
            </a:r>
          </a:p>
          <a:p>
            <a:r>
              <a:rPr lang="en-US" sz="2200" dirty="0"/>
              <a:t>Standard Operating Procedures (SOP)</a:t>
            </a:r>
          </a:p>
          <a:p>
            <a:pPr lvl="1"/>
            <a:r>
              <a:rPr lang="en-US" sz="2000" dirty="0"/>
              <a:t>Temperature Logs &amp; Recording</a:t>
            </a:r>
          </a:p>
          <a:p>
            <a:pPr lvl="2"/>
            <a:r>
              <a:rPr lang="en-US" sz="1800" dirty="0"/>
              <a:t>Includes food, refrigerator, and freezer temperature logs</a:t>
            </a:r>
          </a:p>
          <a:p>
            <a:pPr lvl="1"/>
            <a:r>
              <a:rPr lang="en-US" sz="2000" dirty="0"/>
              <a:t>Proper Food Storage</a:t>
            </a:r>
          </a:p>
          <a:p>
            <a:pPr lvl="1"/>
            <a:r>
              <a:rPr lang="en-US" sz="2000" dirty="0"/>
              <a:t>Food Safety Inspections</a:t>
            </a:r>
          </a:p>
          <a:p>
            <a:pPr lvl="2"/>
            <a:r>
              <a:rPr lang="en-US" sz="1800" dirty="0"/>
              <a:t>A letter requesting at least two food safety inspections each school year   from the health department must be sent</a:t>
            </a:r>
          </a:p>
          <a:p>
            <a:pPr lvl="2"/>
            <a:r>
              <a:rPr lang="en-US" sz="1800" dirty="0"/>
              <a:t>A copy of the most recent health inspection report must be posted in a location that is visible to the public</a:t>
            </a:r>
          </a:p>
          <a:p>
            <a:pPr lvl="1"/>
            <a:endParaRPr lang="en-US" dirty="0"/>
          </a:p>
          <a:p>
            <a:pPr lvl="1"/>
            <a:endParaRPr lang="en-US" dirty="0">
              <a:latin typeface="+mj-lt"/>
            </a:endParaRPr>
          </a:p>
        </p:txBody>
      </p:sp>
    </p:spTree>
    <p:extLst>
      <p:ext uri="{BB962C8B-B14F-4D97-AF65-F5344CB8AC3E}">
        <p14:creationId xmlns:p14="http://schemas.microsoft.com/office/powerpoint/2010/main" val="3309064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Income Verification</a:t>
            </a:r>
          </a:p>
        </p:txBody>
      </p:sp>
      <p:sp>
        <p:nvSpPr>
          <p:cNvPr id="2" name="Content Placeholder 1"/>
          <p:cNvSpPr>
            <a:spLocks noGrp="1"/>
          </p:cNvSpPr>
          <p:nvPr>
            <p:ph idx="1"/>
          </p:nvPr>
        </p:nvSpPr>
        <p:spPr>
          <a:xfrm>
            <a:off x="681566" y="1828800"/>
            <a:ext cx="8305800" cy="3810000"/>
          </a:xfrm>
        </p:spPr>
        <p:txBody>
          <a:bodyPr>
            <a:normAutofit/>
          </a:bodyPr>
          <a:lstStyle/>
          <a:p>
            <a:r>
              <a:rPr lang="en-US" dirty="0"/>
              <a:t>Income verification</a:t>
            </a:r>
          </a:p>
          <a:p>
            <a:pPr lvl="1"/>
            <a:r>
              <a:rPr lang="en-US" sz="2000" dirty="0"/>
              <a:t>Required for day students only</a:t>
            </a:r>
          </a:p>
          <a:p>
            <a:pPr lvl="2"/>
            <a:r>
              <a:rPr lang="en-US" sz="1800" dirty="0"/>
              <a:t>Refer to Verification Booklet and applicable webinars</a:t>
            </a:r>
          </a:p>
          <a:p>
            <a:r>
              <a:rPr lang="en-US" dirty="0"/>
              <a:t>Completion of Verification Collection Report (attachment G) is required annually, even if income verification was not required</a:t>
            </a:r>
          </a:p>
          <a:p>
            <a:pPr lvl="1"/>
            <a:r>
              <a:rPr lang="en-US" sz="2000" dirty="0"/>
              <a:t>The report must be submitted to the State Agency by December 15th</a:t>
            </a:r>
          </a:p>
        </p:txBody>
      </p:sp>
    </p:spTree>
    <p:extLst>
      <p:ext uri="{BB962C8B-B14F-4D97-AF65-F5344CB8AC3E}">
        <p14:creationId xmlns:p14="http://schemas.microsoft.com/office/powerpoint/2010/main" val="36349758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&amp; Record Keeping</a:t>
            </a:r>
          </a:p>
        </p:txBody>
      </p:sp>
      <p:sp>
        <p:nvSpPr>
          <p:cNvPr id="3" name="Content Placeholder 2"/>
          <p:cNvSpPr>
            <a:spLocks noGrp="1"/>
          </p:cNvSpPr>
          <p:nvPr>
            <p:ph idx="1"/>
          </p:nvPr>
        </p:nvSpPr>
        <p:spPr>
          <a:xfrm>
            <a:off x="982133" y="1981200"/>
            <a:ext cx="7704667" cy="3332816"/>
          </a:xfrm>
        </p:spPr>
        <p:txBody>
          <a:bodyPr/>
          <a:lstStyle/>
          <a:p>
            <a:r>
              <a:rPr lang="en-US" dirty="0"/>
              <a:t>All reports must be accurate and submitted on time to NYSED</a:t>
            </a:r>
          </a:p>
          <a:p>
            <a:r>
              <a:rPr lang="en-US" dirty="0"/>
              <a:t>Maintain records for 3 years plus the current year</a:t>
            </a:r>
          </a:p>
          <a:p>
            <a:endParaRPr lang="en-US" dirty="0"/>
          </a:p>
        </p:txBody>
      </p:sp>
    </p:spTree>
    <p:extLst>
      <p:ext uri="{BB962C8B-B14F-4D97-AF65-F5344CB8AC3E}">
        <p14:creationId xmlns:p14="http://schemas.microsoft.com/office/powerpoint/2010/main" val="35096452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Outreach</a:t>
            </a:r>
          </a:p>
        </p:txBody>
      </p:sp>
      <p:sp>
        <p:nvSpPr>
          <p:cNvPr id="2" name="Content Placeholder 1"/>
          <p:cNvSpPr>
            <a:spLocks noGrp="1"/>
          </p:cNvSpPr>
          <p:nvPr>
            <p:ph idx="1"/>
          </p:nvPr>
        </p:nvSpPr>
        <p:spPr>
          <a:xfrm>
            <a:off x="944515" y="1483491"/>
            <a:ext cx="7704667" cy="3332816"/>
          </a:xfrm>
        </p:spPr>
        <p:txBody>
          <a:bodyPr/>
          <a:lstStyle/>
          <a:p>
            <a:r>
              <a:rPr lang="en-US" dirty="0"/>
              <a:t>School Breakfast Program</a:t>
            </a:r>
          </a:p>
          <a:p>
            <a:r>
              <a:rPr lang="en-US" dirty="0"/>
              <a:t>Summer Food Service Program</a:t>
            </a:r>
          </a:p>
        </p:txBody>
      </p:sp>
    </p:spTree>
    <p:extLst>
      <p:ext uri="{BB962C8B-B14F-4D97-AF65-F5344CB8AC3E}">
        <p14:creationId xmlns:p14="http://schemas.microsoft.com/office/powerpoint/2010/main" val="41918647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Other Federal Programs</a:t>
            </a:r>
            <a:br>
              <a:rPr lang="en-US" dirty="0"/>
            </a:br>
            <a:r>
              <a:rPr lang="en-US" sz="3200" dirty="0"/>
              <a:t>Afterschool Snack Program</a:t>
            </a:r>
            <a:endParaRPr lang="en-US" dirty="0"/>
          </a:p>
        </p:txBody>
      </p:sp>
    </p:spTree>
    <p:extLst>
      <p:ext uri="{BB962C8B-B14F-4D97-AF65-F5344CB8AC3E}">
        <p14:creationId xmlns:p14="http://schemas.microsoft.com/office/powerpoint/2010/main" val="6946356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fontAlgn="auto">
              <a:spcAft>
                <a:spcPts val="0"/>
              </a:spcAft>
              <a:defRPr/>
            </a:pPr>
            <a:r>
              <a:rPr lang="en-US" dirty="0"/>
              <a:t>Afterschool Snack Program</a:t>
            </a:r>
          </a:p>
        </p:txBody>
      </p:sp>
      <p:sp>
        <p:nvSpPr>
          <p:cNvPr id="4" name="Text Placeholder 3"/>
          <p:cNvSpPr>
            <a:spLocks noGrp="1"/>
          </p:cNvSpPr>
          <p:nvPr>
            <p:ph type="body" idx="1"/>
          </p:nvPr>
        </p:nvSpPr>
        <p:spPr>
          <a:xfrm>
            <a:off x="790038" y="1981200"/>
            <a:ext cx="3822192" cy="639762"/>
          </a:xfrm>
        </p:spPr>
        <p:txBody>
          <a:bodyPr/>
          <a:lstStyle/>
          <a:p>
            <a:r>
              <a:rPr lang="en-US" b="1" dirty="0"/>
              <a:t>Requirements</a:t>
            </a:r>
          </a:p>
        </p:txBody>
      </p:sp>
      <p:sp>
        <p:nvSpPr>
          <p:cNvPr id="2" name="Content Placeholder 1"/>
          <p:cNvSpPr>
            <a:spLocks noGrp="1"/>
          </p:cNvSpPr>
          <p:nvPr>
            <p:ph sz="half" idx="2"/>
          </p:nvPr>
        </p:nvSpPr>
        <p:spPr>
          <a:xfrm>
            <a:off x="801820" y="2620962"/>
            <a:ext cx="3820055" cy="3306763"/>
          </a:xfrm>
        </p:spPr>
        <p:txBody>
          <a:bodyPr>
            <a:noAutofit/>
          </a:bodyPr>
          <a:lstStyle/>
          <a:p>
            <a:pPr marL="342900" indent="-342900">
              <a:defRPr/>
            </a:pPr>
            <a:r>
              <a:rPr lang="en-US" sz="1800" dirty="0"/>
              <a:t>Reimbursement – one snack per child per day up to 7 days</a:t>
            </a:r>
          </a:p>
          <a:p>
            <a:pPr marL="342900" indent="-342900">
              <a:defRPr/>
            </a:pPr>
            <a:r>
              <a:rPr lang="en-US" sz="1800" dirty="0"/>
              <a:t>RCCIs that already have snack and dinner programs claimed under CACFP may continue to claim through that program or they may choose to claim for the snack program under the NSLP</a:t>
            </a:r>
          </a:p>
          <a:p>
            <a:pPr marL="342900" indent="-342900">
              <a:defRPr/>
            </a:pPr>
            <a:r>
              <a:rPr lang="en-US" sz="1800" dirty="0"/>
              <a:t>Two self reviews must be conducted during the school year</a:t>
            </a:r>
          </a:p>
          <a:p>
            <a:pPr marL="644843" lvl="1" indent="-342900">
              <a:defRPr/>
            </a:pPr>
            <a:r>
              <a:rPr lang="en-US" sz="1600" dirty="0"/>
              <a:t>The first of which must be during the first four weeks of operation</a:t>
            </a:r>
          </a:p>
        </p:txBody>
      </p:sp>
      <p:sp>
        <p:nvSpPr>
          <p:cNvPr id="5" name="Text Placeholder 4"/>
          <p:cNvSpPr>
            <a:spLocks noGrp="1"/>
          </p:cNvSpPr>
          <p:nvPr>
            <p:ph type="body" sz="quarter" idx="3"/>
          </p:nvPr>
        </p:nvSpPr>
        <p:spPr>
          <a:xfrm>
            <a:off x="4631521" y="1981200"/>
            <a:ext cx="3822192" cy="639762"/>
          </a:xfrm>
        </p:spPr>
        <p:txBody>
          <a:bodyPr/>
          <a:lstStyle/>
          <a:p>
            <a:r>
              <a:rPr lang="en-US" b="1" dirty="0"/>
              <a:t>Record Keeping</a:t>
            </a:r>
          </a:p>
        </p:txBody>
      </p:sp>
      <p:sp>
        <p:nvSpPr>
          <p:cNvPr id="10" name="Content Placeholder 9"/>
          <p:cNvSpPr>
            <a:spLocks noGrp="1"/>
          </p:cNvSpPr>
          <p:nvPr>
            <p:ph sz="quarter" idx="4"/>
          </p:nvPr>
        </p:nvSpPr>
        <p:spPr>
          <a:xfrm>
            <a:off x="4748065" y="2620961"/>
            <a:ext cx="3822192" cy="3306763"/>
          </a:xfrm>
        </p:spPr>
        <p:txBody>
          <a:bodyPr>
            <a:normAutofit/>
          </a:bodyPr>
          <a:lstStyle/>
          <a:p>
            <a:r>
              <a:rPr lang="en-US" sz="2000" dirty="0"/>
              <a:t>Snack menus and daily production records</a:t>
            </a:r>
          </a:p>
          <a:p>
            <a:r>
              <a:rPr lang="en-US" sz="2000" dirty="0"/>
              <a:t>Daily attendance and/or intake logs </a:t>
            </a:r>
          </a:p>
          <a:p>
            <a:r>
              <a:rPr lang="en-US" sz="2000" dirty="0"/>
              <a:t>Applications for day students if less than 50% snack needy</a:t>
            </a:r>
          </a:p>
          <a:p>
            <a:r>
              <a:rPr lang="en-US" dirty="0"/>
              <a:t>“And Justice For All” poster must be displayed</a:t>
            </a:r>
            <a:endParaRPr lang="en-US" sz="2000" dirty="0"/>
          </a:p>
        </p:txBody>
      </p:sp>
    </p:spTree>
    <p:extLst>
      <p:ext uri="{BB962C8B-B14F-4D97-AF65-F5344CB8AC3E}">
        <p14:creationId xmlns:p14="http://schemas.microsoft.com/office/powerpoint/2010/main" val="26268908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lang="en-US" dirty="0"/>
              <a:t>After School Snack Components</a:t>
            </a:r>
          </a:p>
        </p:txBody>
      </p:sp>
      <p:sp>
        <p:nvSpPr>
          <p:cNvPr id="2" name="Content Placeholder 1"/>
          <p:cNvSpPr>
            <a:spLocks noGrp="1"/>
          </p:cNvSpPr>
          <p:nvPr>
            <p:ph idx="1"/>
          </p:nvPr>
        </p:nvSpPr>
        <p:spPr>
          <a:xfrm>
            <a:off x="719666" y="2209800"/>
            <a:ext cx="8229599" cy="3886200"/>
          </a:xfrm>
        </p:spPr>
        <p:txBody>
          <a:bodyPr>
            <a:normAutofit/>
          </a:bodyPr>
          <a:lstStyle/>
          <a:p>
            <a:pPr marL="457200" indent="-457200" fontAlgn="auto">
              <a:spcAft>
                <a:spcPts val="0"/>
              </a:spcAft>
              <a:defRPr/>
            </a:pPr>
            <a:r>
              <a:rPr lang="en-US" dirty="0"/>
              <a:t>A reimbursable snack must contain two different components from the following four components:</a:t>
            </a:r>
          </a:p>
          <a:p>
            <a:pPr marL="822960" lvl="1" indent="-457200">
              <a:defRPr/>
            </a:pPr>
            <a:r>
              <a:rPr lang="en-US" sz="2000" dirty="0"/>
              <a:t>Milk - 8 fluid oz.</a:t>
            </a:r>
          </a:p>
          <a:p>
            <a:pPr marL="822960" lvl="1" indent="-457200">
              <a:defRPr/>
            </a:pPr>
            <a:r>
              <a:rPr lang="en-US" sz="2000" dirty="0"/>
              <a:t>Meat/meat alternate - 1 oz. eq.</a:t>
            </a:r>
          </a:p>
          <a:p>
            <a:pPr marL="822960" lvl="1" indent="-457200">
              <a:defRPr/>
            </a:pPr>
            <a:r>
              <a:rPr lang="en-US" sz="2000" dirty="0"/>
              <a:t>Fruit/vegetable - 3/4 cup</a:t>
            </a:r>
          </a:p>
          <a:p>
            <a:pPr marL="822960" lvl="1" indent="-457200">
              <a:defRPr/>
            </a:pPr>
            <a:r>
              <a:rPr lang="en-US" sz="2000" dirty="0"/>
              <a:t>Grain - 1 oz. eq.</a:t>
            </a:r>
          </a:p>
          <a:p>
            <a:pPr marL="457200" indent="-457200" fontAlgn="auto">
              <a:spcAft>
                <a:spcPts val="0"/>
              </a:spcAft>
              <a:defRPr/>
            </a:pPr>
            <a:r>
              <a:rPr lang="en-US" dirty="0"/>
              <a:t>Juice may not be served when milk is the only other component</a:t>
            </a:r>
          </a:p>
          <a:p>
            <a:pPr marL="274320" fontAlgn="auto">
              <a:spcAft>
                <a:spcPts val="0"/>
              </a:spcAft>
              <a:defRPr/>
            </a:pPr>
            <a:endParaRPr lang="en-US" dirty="0">
              <a:solidFill>
                <a:srgbClr val="D72974"/>
              </a:solidFill>
            </a:endParaRPr>
          </a:p>
        </p:txBody>
      </p:sp>
    </p:spTree>
    <p:extLst>
      <p:ext uri="{BB962C8B-B14F-4D97-AF65-F5344CB8AC3E}">
        <p14:creationId xmlns:p14="http://schemas.microsoft.com/office/powerpoint/2010/main" val="30303695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0195" name="Picture 2" descr="  "/>
          <p:cNvPicPr>
            <a:picLocks noChangeAspect="1"/>
          </p:cNvPicPr>
          <p:nvPr/>
        </p:nvPicPr>
        <p:blipFill>
          <a:blip r:embed="rId3"/>
          <a:srcRect/>
          <a:stretch>
            <a:fillRect/>
          </a:stretch>
        </p:blipFill>
        <p:spPr bwMode="auto">
          <a:xfrm>
            <a:off x="314325" y="5791200"/>
            <a:ext cx="2586990" cy="533400"/>
          </a:xfrm>
          <a:prstGeom prst="rect">
            <a:avLst/>
          </a:prstGeom>
          <a:noFill/>
          <a:ln w="9525">
            <a:noFill/>
            <a:miter lim="800000"/>
            <a:headEnd/>
            <a:tailEnd/>
          </a:ln>
        </p:spPr>
      </p:pic>
      <p:sp>
        <p:nvSpPr>
          <p:cNvPr id="2" name="Text Placeholder 1"/>
          <p:cNvSpPr>
            <a:spLocks noGrp="1"/>
          </p:cNvSpPr>
          <p:nvPr>
            <p:ph type="body" idx="1"/>
          </p:nvPr>
        </p:nvSpPr>
        <p:spPr>
          <a:xfrm>
            <a:off x="457200" y="1447800"/>
            <a:ext cx="8524875" cy="3124200"/>
          </a:xfrm>
        </p:spPr>
        <p:txBody>
          <a:bodyPr>
            <a:normAutofit fontScale="92500" lnSpcReduction="20000"/>
          </a:bodyPr>
          <a:lstStyle/>
          <a:p>
            <a:endParaRPr lang="en-US" sz="4400" dirty="0"/>
          </a:p>
          <a:p>
            <a:endParaRPr lang="en-US" sz="3600" dirty="0"/>
          </a:p>
          <a:p>
            <a:pPr algn="ctr"/>
            <a:r>
              <a:rPr lang="en-US" sz="2400" dirty="0">
                <a:hlinkClick r:id="rId4"/>
              </a:rPr>
              <a:t>www.cn.nysed.gov</a:t>
            </a:r>
            <a:endParaRPr lang="en-US" sz="2400" dirty="0"/>
          </a:p>
          <a:p>
            <a:pPr algn="ctr"/>
            <a:endParaRPr lang="en-US" sz="2400" dirty="0"/>
          </a:p>
          <a:p>
            <a:pPr algn="ctr"/>
            <a:r>
              <a:rPr lang="en-US" dirty="0"/>
              <a:t>Child Nutrition Program Administration</a:t>
            </a:r>
          </a:p>
          <a:p>
            <a:pPr algn="ctr"/>
            <a:r>
              <a:rPr lang="en-US" dirty="0"/>
              <a:t>CNTRAINING@nysed.gov</a:t>
            </a:r>
          </a:p>
          <a:p>
            <a:pPr algn="ctr"/>
            <a:r>
              <a:rPr lang="en-US" dirty="0"/>
              <a:t>(518) 473-8781</a:t>
            </a:r>
          </a:p>
        </p:txBody>
      </p:sp>
      <p:sp>
        <p:nvSpPr>
          <p:cNvPr id="5" name="Title 1">
            <a:extLst>
              <a:ext uri="{FF2B5EF4-FFF2-40B4-BE49-F238E27FC236}">
                <a16:creationId xmlns:a16="http://schemas.microsoft.com/office/drawing/2014/main" id="{59923260-AA04-425B-9D34-AC71DE4BA840}"/>
              </a:ext>
            </a:extLst>
          </p:cNvPr>
          <p:cNvSpPr>
            <a:spLocks noGrp="1"/>
          </p:cNvSpPr>
          <p:nvPr>
            <p:ph type="title"/>
          </p:nvPr>
        </p:nvSpPr>
        <p:spPr>
          <a:xfrm>
            <a:off x="867303" y="1219200"/>
            <a:ext cx="7704667" cy="990600"/>
          </a:xfrm>
        </p:spPr>
        <p:txBody>
          <a:bodyPr/>
          <a:lstStyle/>
          <a:p>
            <a:pPr algn="ctr"/>
            <a:r>
              <a:rPr lang="en-US" dirty="0"/>
              <a:t>  Questions?</a:t>
            </a:r>
          </a:p>
        </p:txBody>
      </p:sp>
    </p:spTree>
    <p:extLst>
      <p:ext uri="{BB962C8B-B14F-4D97-AF65-F5344CB8AC3E}">
        <p14:creationId xmlns:p14="http://schemas.microsoft.com/office/powerpoint/2010/main" val="10565286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For SFAs with </a:t>
            </a:r>
            <a:r>
              <a:rPr lang="en-US" b="1" dirty="0">
                <a:solidFill>
                  <a:srgbClr val="002060"/>
                </a:solidFill>
              </a:rPr>
              <a:t>No</a:t>
            </a:r>
            <a:r>
              <a:rPr lang="en-US" dirty="0"/>
              <a:t> Day Students</a:t>
            </a:r>
          </a:p>
        </p:txBody>
      </p:sp>
      <p:sp>
        <p:nvSpPr>
          <p:cNvPr id="2" name="Content Placeholder 1"/>
          <p:cNvSpPr>
            <a:spLocks noGrp="1"/>
          </p:cNvSpPr>
          <p:nvPr>
            <p:ph idx="1"/>
          </p:nvPr>
        </p:nvSpPr>
        <p:spPr>
          <a:xfrm>
            <a:off x="609600" y="1143000"/>
            <a:ext cx="8305800" cy="3886200"/>
          </a:xfrm>
        </p:spPr>
        <p:txBody>
          <a:bodyPr>
            <a:normAutofit/>
          </a:bodyPr>
          <a:lstStyle/>
          <a:p>
            <a:r>
              <a:rPr lang="en-US" dirty="0"/>
              <a:t>Section 1 will prefill once the October claim is submitted using the last operating day in October.</a:t>
            </a:r>
          </a:p>
          <a:p>
            <a:r>
              <a:rPr lang="en-US" dirty="0"/>
              <a:t>Section 3-1</a:t>
            </a:r>
          </a:p>
          <a:p>
            <a:pPr lvl="1"/>
            <a:r>
              <a:rPr lang="en-US" dirty="0"/>
              <a:t>Check the box indicating that you were not required to perform direct certification</a:t>
            </a:r>
          </a:p>
        </p:txBody>
      </p:sp>
      <p:pic>
        <p:nvPicPr>
          <p:cNvPr id="4" name="Picture 2" descr="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7138" y="4191000"/>
            <a:ext cx="55626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7323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For SFAs with </a:t>
            </a:r>
            <a:r>
              <a:rPr lang="en-US" b="1" dirty="0">
                <a:solidFill>
                  <a:srgbClr val="002060"/>
                </a:solidFill>
              </a:rPr>
              <a:t>No</a:t>
            </a:r>
            <a:r>
              <a:rPr lang="en-US" dirty="0"/>
              <a:t> Day Students</a:t>
            </a:r>
          </a:p>
        </p:txBody>
      </p:sp>
      <p:sp>
        <p:nvSpPr>
          <p:cNvPr id="2" name="Content Placeholder 1"/>
          <p:cNvSpPr>
            <a:spLocks noGrp="1"/>
          </p:cNvSpPr>
          <p:nvPr>
            <p:ph idx="1"/>
          </p:nvPr>
        </p:nvSpPr>
        <p:spPr>
          <a:xfrm>
            <a:off x="838200" y="1433333"/>
            <a:ext cx="8305800" cy="3200400"/>
          </a:xfrm>
        </p:spPr>
        <p:txBody>
          <a:bodyPr>
            <a:normAutofit/>
          </a:bodyPr>
          <a:lstStyle/>
          <a:p>
            <a:r>
              <a:rPr lang="en-US" dirty="0"/>
              <a:t>Section 5-1</a:t>
            </a:r>
          </a:p>
          <a:p>
            <a:pPr lvl="1"/>
            <a:r>
              <a:rPr lang="en-US" dirty="0"/>
              <a:t>Check the box indicating that you are exempt from verification</a:t>
            </a:r>
          </a:p>
          <a:p>
            <a:r>
              <a:rPr lang="en-US" dirty="0"/>
              <a:t>Completed by November 15</a:t>
            </a:r>
            <a:r>
              <a:rPr lang="en-US" baseline="30000" dirty="0"/>
              <a:t>th</a:t>
            </a:r>
            <a:endParaRPr lang="en-US" dirty="0"/>
          </a:p>
          <a:p>
            <a:r>
              <a:rPr lang="en-US" dirty="0"/>
              <a:t>Submitted to SED by December 15th</a:t>
            </a:r>
          </a:p>
        </p:txBody>
      </p:sp>
      <p:pic>
        <p:nvPicPr>
          <p:cNvPr id="5" name="Picture 2" descr="  "/>
          <p:cNvPicPr>
            <a:picLocks noChangeAspect="1" noChangeArrowheads="1"/>
          </p:cNvPicPr>
          <p:nvPr/>
        </p:nvPicPr>
        <p:blipFill rotWithShape="1">
          <a:blip r:embed="rId3">
            <a:extLst>
              <a:ext uri="{28A0092B-C50C-407E-A947-70E740481C1C}">
                <a14:useLocalDpi xmlns:a14="http://schemas.microsoft.com/office/drawing/2010/main" val="0"/>
              </a:ext>
            </a:extLst>
          </a:blip>
          <a:srcRect b="74989"/>
          <a:stretch/>
        </p:blipFill>
        <p:spPr bwMode="auto">
          <a:xfrm>
            <a:off x="381000" y="4191000"/>
            <a:ext cx="8610600" cy="1524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5516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Meal Counting &amp; Claiming</a:t>
            </a:r>
          </a:p>
        </p:txBody>
      </p:sp>
      <p:sp>
        <p:nvSpPr>
          <p:cNvPr id="2" name="Content Placeholder 1"/>
          <p:cNvSpPr>
            <a:spLocks noGrp="1"/>
          </p:cNvSpPr>
          <p:nvPr>
            <p:ph idx="1"/>
          </p:nvPr>
        </p:nvSpPr>
        <p:spPr>
          <a:xfrm>
            <a:off x="719666" y="2209800"/>
            <a:ext cx="8229599" cy="3962400"/>
          </a:xfrm>
        </p:spPr>
        <p:txBody>
          <a:bodyPr>
            <a:normAutofit/>
          </a:bodyPr>
          <a:lstStyle/>
          <a:p>
            <a:r>
              <a:rPr lang="en-US" dirty="0"/>
              <a:t>SFAs must establish a reliable system for counting, recording and claiming meals</a:t>
            </a:r>
          </a:p>
          <a:p>
            <a:r>
              <a:rPr lang="en-US" dirty="0"/>
              <a:t>Meal counts should be based on reimbursement category</a:t>
            </a:r>
          </a:p>
          <a:p>
            <a:r>
              <a:rPr lang="en-US" dirty="0"/>
              <a:t>Collection Methods</a:t>
            </a:r>
          </a:p>
          <a:p>
            <a:pPr lvl="1"/>
            <a:r>
              <a:rPr lang="en-US" dirty="0"/>
              <a:t>Rosters </a:t>
            </a:r>
          </a:p>
          <a:p>
            <a:pPr lvl="1"/>
            <a:r>
              <a:rPr lang="en-US" dirty="0"/>
              <a:t>Computerized Systems (Point of Sale Registers)</a:t>
            </a:r>
          </a:p>
          <a:p>
            <a:pPr lvl="1"/>
            <a:r>
              <a:rPr lang="en-US" dirty="0"/>
              <a:t>Tic sheets</a:t>
            </a:r>
          </a:p>
          <a:p>
            <a:pPr lvl="2"/>
            <a:r>
              <a:rPr lang="en-US" dirty="0"/>
              <a:t>For sites with only free eligibles</a:t>
            </a:r>
          </a:p>
          <a:p>
            <a:endParaRPr lang="en-US" dirty="0"/>
          </a:p>
        </p:txBody>
      </p:sp>
    </p:spTree>
    <p:extLst>
      <p:ext uri="{BB962C8B-B14F-4D97-AF65-F5344CB8AC3E}">
        <p14:creationId xmlns:p14="http://schemas.microsoft.com/office/powerpoint/2010/main" val="68033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Meal Counting &amp; Claiming</a:t>
            </a:r>
          </a:p>
        </p:txBody>
      </p:sp>
      <p:sp>
        <p:nvSpPr>
          <p:cNvPr id="3" name="Content Placeholder 2"/>
          <p:cNvSpPr>
            <a:spLocks noGrp="1"/>
          </p:cNvSpPr>
          <p:nvPr>
            <p:ph sz="half" idx="1"/>
          </p:nvPr>
        </p:nvSpPr>
        <p:spPr>
          <a:xfrm>
            <a:off x="872066" y="2057400"/>
            <a:ext cx="3962400" cy="4343400"/>
          </a:xfrm>
        </p:spPr>
        <p:txBody>
          <a:bodyPr>
            <a:normAutofit fontScale="85000" lnSpcReduction="20000"/>
          </a:bodyPr>
          <a:lstStyle/>
          <a:p>
            <a:pPr marL="0" indent="0">
              <a:buNone/>
            </a:pPr>
            <a:r>
              <a:rPr lang="en-US" sz="2000" b="1" dirty="0"/>
              <a:t>Rosters</a:t>
            </a:r>
          </a:p>
          <a:p>
            <a:r>
              <a:rPr lang="en-US" sz="2000" dirty="0"/>
              <a:t>Apply a uniform code for eligibility status</a:t>
            </a:r>
          </a:p>
          <a:p>
            <a:pPr lvl="1"/>
            <a:r>
              <a:rPr lang="en-US" sz="1800" dirty="0"/>
              <a:t>A for Free, B for Reduced, C for Paid</a:t>
            </a:r>
          </a:p>
          <a:p>
            <a:pPr lvl="1"/>
            <a:r>
              <a:rPr lang="en-US" sz="1800" dirty="0"/>
              <a:t>NOT F, R and P</a:t>
            </a:r>
          </a:p>
          <a:p>
            <a:r>
              <a:rPr lang="en-US" sz="2000" dirty="0"/>
              <a:t>List all eligibility categories on one roster</a:t>
            </a:r>
          </a:p>
          <a:p>
            <a:r>
              <a:rPr lang="en-US" sz="2000" dirty="0"/>
              <a:t>Rosters should be updated as changes occur</a:t>
            </a:r>
          </a:p>
          <a:p>
            <a:pPr lvl="1"/>
            <a:r>
              <a:rPr lang="en-US" sz="1800" dirty="0"/>
              <a:t>Upon admission or discharge</a:t>
            </a:r>
          </a:p>
          <a:p>
            <a:r>
              <a:rPr lang="en-US" sz="2000" dirty="0"/>
              <a:t>Check off student name on roster at the point of service (POS) </a:t>
            </a:r>
          </a:p>
          <a:p>
            <a:pPr lvl="1"/>
            <a:r>
              <a:rPr lang="en-US" sz="1800" dirty="0"/>
              <a:t>After service, check marks are tallied, by category, to calculate the daily meal count</a:t>
            </a:r>
          </a:p>
        </p:txBody>
      </p:sp>
      <p:sp>
        <p:nvSpPr>
          <p:cNvPr id="6" name="Content Placeholder 5"/>
          <p:cNvSpPr>
            <a:spLocks noGrp="1"/>
          </p:cNvSpPr>
          <p:nvPr>
            <p:ph sz="half" idx="2"/>
          </p:nvPr>
        </p:nvSpPr>
        <p:spPr>
          <a:xfrm>
            <a:off x="4834466" y="2215896"/>
            <a:ext cx="4194048" cy="4026408"/>
          </a:xfrm>
        </p:spPr>
        <p:txBody>
          <a:bodyPr>
            <a:normAutofit/>
          </a:bodyPr>
          <a:lstStyle/>
          <a:p>
            <a:pPr marL="0" indent="0">
              <a:buNone/>
            </a:pPr>
            <a:r>
              <a:rPr lang="en-US" sz="2000" b="1" dirty="0"/>
              <a:t>Computerized System</a:t>
            </a:r>
          </a:p>
          <a:p>
            <a:r>
              <a:rPr lang="en-US" sz="2000" dirty="0"/>
              <a:t>Electronically records the number of meals served to students</a:t>
            </a:r>
          </a:p>
          <a:p>
            <a:pPr lvl="1"/>
            <a:r>
              <a:rPr lang="en-US" sz="1800" dirty="0"/>
              <a:t>Uses a programmed coding system</a:t>
            </a:r>
          </a:p>
          <a:p>
            <a:pPr lvl="1"/>
            <a:r>
              <a:rPr lang="en-US" sz="1800" dirty="0"/>
              <a:t>Ensures anonymity of students</a:t>
            </a:r>
          </a:p>
          <a:p>
            <a:r>
              <a:rPr lang="en-US" sz="2000" dirty="0"/>
              <a:t>Ensure back-up plan exists if systems were to go down</a:t>
            </a:r>
          </a:p>
          <a:p>
            <a:pPr lvl="1"/>
            <a:r>
              <a:rPr lang="en-US" sz="1800" dirty="0"/>
              <a:t>Printed Coded Rosters</a:t>
            </a:r>
          </a:p>
        </p:txBody>
      </p:sp>
    </p:spTree>
    <p:extLst>
      <p:ext uri="{BB962C8B-B14F-4D97-AF65-F5344CB8AC3E}">
        <p14:creationId xmlns:p14="http://schemas.microsoft.com/office/powerpoint/2010/main" val="2910224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NAV" val="2"/>
  <p:tag name="ARTICULATE_SLIDE_GUID" val="a204cc75-542d-4d5a-a281-1a233f32af5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10301</Words>
  <Application>Microsoft Office PowerPoint</Application>
  <PresentationFormat>On-screen Show (4:3)</PresentationFormat>
  <Paragraphs>929</Paragraphs>
  <Slides>55</Slides>
  <Notes>55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Arial</vt:lpstr>
      <vt:lpstr>Calibri</vt:lpstr>
      <vt:lpstr>Calibri Light</vt:lpstr>
      <vt:lpstr>Corbel</vt:lpstr>
      <vt:lpstr>dafda</vt:lpstr>
      <vt:lpstr>Franklin Gothic Medium</vt:lpstr>
      <vt:lpstr>Gill Sans MT</vt:lpstr>
      <vt:lpstr>Times New Roman</vt:lpstr>
      <vt:lpstr>Parallax</vt:lpstr>
      <vt:lpstr>Residential Child Care Institutions (RCCI) &amp; Jails</vt:lpstr>
      <vt:lpstr>Professional Standards for State and Local Nutrition Program Personnel Final Rule</vt:lpstr>
      <vt:lpstr>Certification</vt:lpstr>
      <vt:lpstr>Benefit Issuance Document</vt:lpstr>
      <vt:lpstr>Income Verification</vt:lpstr>
      <vt:lpstr>For SFAs with No Day Students</vt:lpstr>
      <vt:lpstr>For SFAs with No Day Students</vt:lpstr>
      <vt:lpstr>Meal Counting &amp; Claiming</vt:lpstr>
      <vt:lpstr>Meal Counting &amp; Claiming</vt:lpstr>
      <vt:lpstr>Point of Service</vt:lpstr>
      <vt:lpstr>Method of Meal Service &amp; Accountability</vt:lpstr>
      <vt:lpstr>Edit Checks</vt:lpstr>
      <vt:lpstr>Consolidation of Buildings/RAs</vt:lpstr>
      <vt:lpstr>Meal Pattern and Nutritional Quality</vt:lpstr>
      <vt:lpstr>Meal Components</vt:lpstr>
      <vt:lpstr>Meal Pattern</vt:lpstr>
      <vt:lpstr>Seven Day School Week Meal Component Adjustment for Lunch</vt:lpstr>
      <vt:lpstr>Seven Day School Meal Component Adjustment for Breakfast</vt:lpstr>
      <vt:lpstr>PowerPoint Presentation</vt:lpstr>
      <vt:lpstr>OVS at Lunch</vt:lpstr>
      <vt:lpstr>Meal Service Styles</vt:lpstr>
      <vt:lpstr>Age/Grade Waiver</vt:lpstr>
      <vt:lpstr>Age/Grade Waiver</vt:lpstr>
      <vt:lpstr>Meal Pattern Compliance Tools</vt:lpstr>
      <vt:lpstr>Exhibit A </vt:lpstr>
      <vt:lpstr>Standardized Recipes</vt:lpstr>
      <vt:lpstr>Production Records</vt:lpstr>
      <vt:lpstr>Resource Management</vt:lpstr>
      <vt:lpstr>Nonprofit School Food Service Account</vt:lpstr>
      <vt:lpstr>Procurement</vt:lpstr>
      <vt:lpstr>Procurement Plan</vt:lpstr>
      <vt:lpstr>Buy American</vt:lpstr>
      <vt:lpstr>Buy American</vt:lpstr>
      <vt:lpstr>Which Regulation Applies?</vt:lpstr>
      <vt:lpstr>Written Procurement Procedures</vt:lpstr>
      <vt:lpstr>Maintain Procurement Records</vt:lpstr>
      <vt:lpstr>SFA Procurement Review</vt:lpstr>
      <vt:lpstr>General Program Compliance</vt:lpstr>
      <vt:lpstr>CIVIL RIGHTS</vt:lpstr>
      <vt:lpstr>Non-Discrimination Statement</vt:lpstr>
      <vt:lpstr>PowerPoint Presentation</vt:lpstr>
      <vt:lpstr>SFA On-Site Monitoring</vt:lpstr>
      <vt:lpstr>Local School Wellness Policy</vt:lpstr>
      <vt:lpstr>Anti Meal Shaming Policies For Day Students Only</vt:lpstr>
      <vt:lpstr>Professional Standards</vt:lpstr>
      <vt:lpstr>Professional Standards</vt:lpstr>
      <vt:lpstr>Professional Standards</vt:lpstr>
      <vt:lpstr>Water</vt:lpstr>
      <vt:lpstr>Food Safety</vt:lpstr>
      <vt:lpstr>Reporting &amp; Record Keeping</vt:lpstr>
      <vt:lpstr>Outreach</vt:lpstr>
      <vt:lpstr>Other Federal Programs Afterschool Snack Program</vt:lpstr>
      <vt:lpstr>Afterschool Snack Program</vt:lpstr>
      <vt:lpstr>After School Snack Components</vt:lpstr>
      <vt:lpst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Residential Child Care Institutions (RCCI) &amp; Jails</dc:title>
  <dc:creator>Michele Beaver</dc:creator>
  <cp:lastModifiedBy>Laura Matturro</cp:lastModifiedBy>
  <cp:revision>5</cp:revision>
  <dcterms:created xsi:type="dcterms:W3CDTF">2018-09-07T16:17:05Z</dcterms:created>
  <dcterms:modified xsi:type="dcterms:W3CDTF">2018-09-17T19:05:27Z</dcterms:modified>
</cp:coreProperties>
</file>