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79" r:id="rId3"/>
    <p:sldId id="258" r:id="rId4"/>
    <p:sldId id="268" r:id="rId5"/>
    <p:sldId id="265" r:id="rId6"/>
    <p:sldId id="259" r:id="rId7"/>
    <p:sldId id="260" r:id="rId8"/>
    <p:sldId id="261" r:id="rId9"/>
    <p:sldId id="280" r:id="rId10"/>
    <p:sldId id="262" r:id="rId11"/>
    <p:sldId id="263" r:id="rId12"/>
    <p:sldId id="264" r:id="rId13"/>
    <p:sldId id="276" r:id="rId14"/>
    <p:sldId id="274" r:id="rId15"/>
    <p:sldId id="275" r:id="rId16"/>
    <p:sldId id="266" r:id="rId17"/>
    <p:sldId id="267" r:id="rId18"/>
    <p:sldId id="277" r:id="rId19"/>
    <p:sldId id="273"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95" autoAdjust="0"/>
  </p:normalViewPr>
  <p:slideViewPr>
    <p:cSldViewPr>
      <p:cViewPr>
        <p:scale>
          <a:sx n="80" d="100"/>
          <a:sy n="80" d="100"/>
        </p:scale>
        <p:origin x="-234"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41C48-A940-4FB4-96C1-27E375A7BA22}"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2D973-8DB0-4518-9301-FE0EC8E5386D}" type="slidenum">
              <a:rPr lang="en-US" smtClean="0"/>
              <a:t>‹#›</a:t>
            </a:fld>
            <a:endParaRPr lang="en-US"/>
          </a:p>
        </p:txBody>
      </p:sp>
    </p:spTree>
    <p:extLst>
      <p:ext uri="{BB962C8B-B14F-4D97-AF65-F5344CB8AC3E}">
        <p14:creationId xmlns:p14="http://schemas.microsoft.com/office/powerpoint/2010/main" val="46406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a:t>
            </a:fld>
            <a:endParaRPr lang="en-US"/>
          </a:p>
        </p:txBody>
      </p:sp>
    </p:spTree>
    <p:extLst>
      <p:ext uri="{BB962C8B-B14F-4D97-AF65-F5344CB8AC3E}">
        <p14:creationId xmlns:p14="http://schemas.microsoft.com/office/powerpoint/2010/main" val="192492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Condiments and toppings must be included </a:t>
            </a:r>
            <a:r>
              <a:rPr lang="en-US" sz="1400" dirty="0" smtClean="0"/>
              <a:t>and documented on the production record</a:t>
            </a:r>
            <a:r>
              <a:rPr lang="en-US" sz="1400" baseline="0" dirty="0" smtClean="0"/>
              <a:t> </a:t>
            </a:r>
            <a:r>
              <a:rPr lang="en-US" sz="1400" dirty="0" smtClean="0"/>
              <a:t>as </a:t>
            </a:r>
            <a:r>
              <a:rPr lang="en-US" sz="1400" dirty="0"/>
              <a:t>they contribute to nutrient specifications.  SFAs have several options for documenting condiments.  </a:t>
            </a:r>
            <a:r>
              <a:rPr lang="en-US" sz="1400" dirty="0" smtClean="0"/>
              <a:t>The condiment may be </a:t>
            </a:r>
            <a:r>
              <a:rPr lang="en-US" sz="1400" dirty="0"/>
              <a:t>included as part of the standardized recipe for a menu item, such as including ketchup and mustard in the cheeseburger recipe.  </a:t>
            </a:r>
            <a:r>
              <a:rPr lang="en-US" sz="1400" dirty="0" smtClean="0"/>
              <a:t>The condiments</a:t>
            </a:r>
            <a:r>
              <a:rPr lang="en-US" sz="1400" baseline="0" dirty="0" smtClean="0"/>
              <a:t> may </a:t>
            </a:r>
            <a:r>
              <a:rPr lang="en-US" sz="1400" dirty="0" smtClean="0"/>
              <a:t>be </a:t>
            </a:r>
            <a:r>
              <a:rPr lang="en-US" sz="1400" dirty="0"/>
              <a:t>listed individually on the production record for portion control </a:t>
            </a:r>
            <a:r>
              <a:rPr lang="en-US" sz="1400" dirty="0" smtClean="0"/>
              <a:t>packaging. A </a:t>
            </a:r>
            <a:r>
              <a:rPr lang="en-US" sz="1400" dirty="0"/>
              <a:t>condiment recipe is generally used when the meal site utilizes a standard, self-serve condiment </a:t>
            </a:r>
            <a:r>
              <a:rPr lang="en-US" sz="1400" dirty="0" smtClean="0"/>
              <a:t>bar.</a:t>
            </a:r>
            <a:r>
              <a:rPr lang="en-US" sz="1400" baseline="0" dirty="0" smtClean="0"/>
              <a:t> </a:t>
            </a:r>
            <a:r>
              <a:rPr lang="en-US" sz="1400" dirty="0" smtClean="0"/>
              <a:t>When </a:t>
            </a:r>
            <a:r>
              <a:rPr lang="en-US" sz="1400" dirty="0"/>
              <a:t>using P.C. packets or pre-portioning, the number served as part of the reimbursable meal </a:t>
            </a:r>
            <a:r>
              <a:rPr lang="en-US" sz="1400" dirty="0" smtClean="0"/>
              <a:t>must be tracked</a:t>
            </a:r>
            <a:r>
              <a:rPr lang="en-US" sz="1400" baseline="0" dirty="0"/>
              <a:t> </a:t>
            </a:r>
            <a:r>
              <a:rPr lang="en-US" sz="1400" baseline="0" dirty="0" smtClean="0"/>
              <a:t>and documented. </a:t>
            </a:r>
            <a:endParaRPr lang="en-US" sz="1400" dirty="0"/>
          </a:p>
          <a:p>
            <a:endParaRPr lang="en-US" sz="1400" dirty="0"/>
          </a:p>
          <a:p>
            <a:r>
              <a:rPr lang="en-US" sz="1400" dirty="0" smtClean="0"/>
              <a:t>When students</a:t>
            </a:r>
            <a:r>
              <a:rPr lang="en-US" sz="1400" baseline="0" dirty="0" smtClean="0"/>
              <a:t> are using</a:t>
            </a:r>
            <a:r>
              <a:rPr lang="en-US" sz="1400" dirty="0" smtClean="0"/>
              <a:t> self-serve condiments, the staff should track </a:t>
            </a:r>
            <a:r>
              <a:rPr lang="en-US" sz="1400" dirty="0"/>
              <a:t>the total amount of the item used and determine how many students consume the condiment or topping based on the average portion size.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A568B5E7-E074-40DB-8568-6944FEA2DDA6}" type="slidenum">
              <a:rPr lang="en-US" smtClean="0"/>
              <a:t>10</a:t>
            </a:fld>
            <a:endParaRPr lang="en-US"/>
          </a:p>
        </p:txBody>
      </p:sp>
    </p:spTree>
    <p:extLst>
      <p:ext uri="{BB962C8B-B14F-4D97-AF65-F5344CB8AC3E}">
        <p14:creationId xmlns:p14="http://schemas.microsoft.com/office/powerpoint/2010/main" val="237107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comments and notes section of the production record is a great place where the SFA can communicate any changes in </a:t>
            </a:r>
            <a:r>
              <a:rPr lang="en-US" sz="1400" dirty="0" smtClean="0"/>
              <a:t>meal service</a:t>
            </a:r>
            <a:r>
              <a:rPr lang="en-US" sz="1400" dirty="0"/>
              <a:t>.  For example, </a:t>
            </a:r>
            <a:r>
              <a:rPr lang="en-US" sz="1400" dirty="0" smtClean="0"/>
              <a:t>maybe the meal counts are higher </a:t>
            </a:r>
            <a:r>
              <a:rPr lang="en-US" sz="1400" dirty="0"/>
              <a:t>or lower than </a:t>
            </a:r>
            <a:r>
              <a:rPr lang="en-US" sz="1400" dirty="0" smtClean="0"/>
              <a:t>normal.</a:t>
            </a:r>
            <a:r>
              <a:rPr lang="en-US" sz="1400" baseline="0" dirty="0" smtClean="0"/>
              <a:t> </a:t>
            </a:r>
          </a:p>
          <a:p>
            <a:endParaRPr lang="en-US" sz="1400" baseline="0" dirty="0" smtClean="0"/>
          </a:p>
          <a:p>
            <a:r>
              <a:rPr lang="en-US" sz="1400" dirty="0" smtClean="0"/>
              <a:t>Sometimes</a:t>
            </a:r>
            <a:r>
              <a:rPr lang="en-US" sz="1400" baseline="0" dirty="0" smtClean="0"/>
              <a:t> </a:t>
            </a:r>
            <a:r>
              <a:rPr lang="en-US" sz="1400" dirty="0" smtClean="0"/>
              <a:t>factors </a:t>
            </a:r>
            <a:r>
              <a:rPr lang="en-US" sz="1400" dirty="0"/>
              <a:t>such as class trips, weather, or illness; and comments made by students provide valuable written history </a:t>
            </a:r>
            <a:r>
              <a:rPr lang="en-US" sz="1400" dirty="0" smtClean="0"/>
              <a:t>for the future.</a:t>
            </a:r>
            <a:r>
              <a:rPr lang="en-US" sz="1400" baseline="0" dirty="0" smtClean="0"/>
              <a:t> These factors </a:t>
            </a:r>
            <a:r>
              <a:rPr lang="en-US" sz="1400" dirty="0" smtClean="0"/>
              <a:t>can </a:t>
            </a:r>
            <a:r>
              <a:rPr lang="en-US" sz="1400" dirty="0"/>
              <a:t>help to spot trends, evaluate what works best with your students, and help you decide what to change.  Recording this information is helpful when you refer back to already completed production records for future forecasting.</a:t>
            </a:r>
          </a:p>
          <a:p>
            <a:r>
              <a:rPr lang="en-US" sz="1400" dirty="0"/>
              <a:t> </a:t>
            </a:r>
          </a:p>
          <a:p>
            <a:r>
              <a:rPr lang="en-US" sz="1400" dirty="0"/>
              <a:t>Production records serve as a communication tool, so they should be kept in a place that </a:t>
            </a:r>
            <a:r>
              <a:rPr lang="en-US" sz="1400" dirty="0" smtClean="0"/>
              <a:t>staff may </a:t>
            </a:r>
            <a:r>
              <a:rPr lang="en-US" sz="1400" dirty="0"/>
              <a:t>have access. </a:t>
            </a:r>
            <a:r>
              <a:rPr lang="en-US" sz="1400" dirty="0" smtClean="0"/>
              <a:t>Production</a:t>
            </a:r>
            <a:r>
              <a:rPr lang="en-US" sz="1400" baseline="0" dirty="0" smtClean="0"/>
              <a:t> records should be a working document which all staff uses daily. </a:t>
            </a: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11</a:t>
            </a:fld>
            <a:endParaRPr lang="en-US"/>
          </a:p>
        </p:txBody>
      </p:sp>
    </p:spTree>
    <p:extLst>
      <p:ext uri="{BB962C8B-B14F-4D97-AF65-F5344CB8AC3E}">
        <p14:creationId xmlns:p14="http://schemas.microsoft.com/office/powerpoint/2010/main" val="42920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All </a:t>
            </a:r>
            <a:r>
              <a:rPr lang="en-US" sz="1400" dirty="0" smtClean="0"/>
              <a:t>menu </a:t>
            </a:r>
            <a:r>
              <a:rPr lang="en-US" sz="1400" dirty="0"/>
              <a:t>items served to students must be included on the production record, even if </a:t>
            </a:r>
            <a:r>
              <a:rPr lang="en-US" sz="1400" dirty="0" smtClean="0"/>
              <a:t>it is a last</a:t>
            </a:r>
            <a:r>
              <a:rPr lang="en-US" sz="1400" baseline="0" dirty="0" smtClean="0"/>
              <a:t> minute change. </a:t>
            </a:r>
            <a:endParaRPr lang="en-US" sz="1400" dirty="0" smtClean="0"/>
          </a:p>
          <a:p>
            <a:endParaRPr lang="en-US" sz="1400" dirty="0" smtClean="0"/>
          </a:p>
          <a:p>
            <a:r>
              <a:rPr lang="en-US" sz="1400" dirty="0" smtClean="0"/>
              <a:t>The menu</a:t>
            </a:r>
            <a:r>
              <a:rPr lang="en-US" sz="1400" baseline="0" dirty="0" smtClean="0"/>
              <a:t> must offer </a:t>
            </a:r>
            <a:r>
              <a:rPr lang="en-US" sz="1400" dirty="0" smtClean="0"/>
              <a:t>five different vegetable subgroups </a:t>
            </a:r>
            <a:r>
              <a:rPr lang="en-US" sz="1400" dirty="0"/>
              <a:t>of vegetables that count toward the daily and weekly vegetable requirements.  It is important to know which vegetables are in each </a:t>
            </a:r>
            <a:r>
              <a:rPr lang="en-US" sz="1400" dirty="0" smtClean="0"/>
              <a:t>vegetable subgroup </a:t>
            </a:r>
            <a:r>
              <a:rPr lang="en-US" sz="1400" dirty="0"/>
              <a:t>when making substitutions to the menu.  </a:t>
            </a:r>
            <a:endParaRPr lang="en-US" sz="1400" dirty="0" smtClean="0"/>
          </a:p>
          <a:p>
            <a:endParaRPr lang="en-US" sz="1400" dirty="0" smtClean="0"/>
          </a:p>
          <a:p>
            <a:r>
              <a:rPr lang="en-US" sz="1400" dirty="0" smtClean="0"/>
              <a:t>For </a:t>
            </a:r>
            <a:r>
              <a:rPr lang="en-US" sz="1400" dirty="0"/>
              <a:t>example, if a </a:t>
            </a:r>
            <a:r>
              <a:rPr lang="en-US" sz="1400" dirty="0" smtClean="0"/>
              <a:t>raw</a:t>
            </a:r>
            <a:r>
              <a:rPr lang="en-US" sz="1400" baseline="0" dirty="0" smtClean="0"/>
              <a:t> </a:t>
            </a:r>
            <a:r>
              <a:rPr lang="en-US" sz="1400" dirty="0" smtClean="0"/>
              <a:t>Leafy Green romaine  </a:t>
            </a:r>
            <a:r>
              <a:rPr lang="en-US" sz="1400" dirty="0"/>
              <a:t>s</a:t>
            </a:r>
            <a:r>
              <a:rPr lang="en-US" sz="1400" dirty="0" smtClean="0"/>
              <a:t>alad </a:t>
            </a:r>
            <a:r>
              <a:rPr lang="en-US" sz="1400" dirty="0"/>
              <a:t>is on the menu, but romaine lettuce is not available, the salad should be substituted with another vegetable from the dark green vegetable subgroup, such as broccoli.  Substitutions must also be documented in the notes and comments section of the production record to support the claim for reimbursement.</a:t>
            </a:r>
          </a:p>
          <a:p>
            <a:endParaRPr lang="en-US" sz="1400" dirty="0"/>
          </a:p>
          <a:p>
            <a:r>
              <a:rPr lang="en-US" sz="1400" dirty="0" smtClean="0"/>
              <a:t>SFAs should always </a:t>
            </a:r>
            <a:r>
              <a:rPr lang="en-US" sz="1400" dirty="0"/>
              <a:t>have a backup vegetable for emergencies</a:t>
            </a:r>
            <a:r>
              <a:rPr lang="en-US" sz="1400" dirty="0" smtClean="0"/>
              <a:t>.</a:t>
            </a:r>
          </a:p>
          <a:p>
            <a:endParaRPr lang="en-US" sz="1400" dirty="0" smtClean="0"/>
          </a:p>
          <a:p>
            <a:r>
              <a:rPr lang="en-US" sz="1400" dirty="0" smtClean="0"/>
              <a:t>The vegetable subgroup chart can be found under</a:t>
            </a:r>
            <a:r>
              <a:rPr lang="en-US" sz="1400" baseline="0" dirty="0" smtClean="0"/>
              <a:t> Nutrition Standards in the National School Lunch and Breakfast programs in the Food Based Menu Planning tab on the Child Nutrition Knowledge Center website.</a:t>
            </a: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12</a:t>
            </a:fld>
            <a:endParaRPr lang="en-US"/>
          </a:p>
        </p:txBody>
      </p:sp>
    </p:spTree>
    <p:extLst>
      <p:ext uri="{BB962C8B-B14F-4D97-AF65-F5344CB8AC3E}">
        <p14:creationId xmlns:p14="http://schemas.microsoft.com/office/powerpoint/2010/main" val="339231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4F599-5D84-4F91-8F74-38383C20D780}" type="slidenum">
              <a:rPr lang="en-US"/>
              <a:pPr/>
              <a:t>13</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xfrm>
            <a:off x="372722" y="4344029"/>
            <a:ext cx="5798861" cy="4650074"/>
          </a:xfrm>
        </p:spPr>
        <p:txBody>
          <a:bodyPr/>
          <a:lstStyle/>
          <a:p>
            <a:pPr marL="0" indent="0">
              <a:buFont typeface="Arial" panose="020B0604020202020204" pitchFamily="34" charset="0"/>
              <a:buNone/>
            </a:pPr>
            <a:r>
              <a:rPr lang="en-US" dirty="0" smtClean="0"/>
              <a:t>Weight versus volume is </a:t>
            </a:r>
            <a:r>
              <a:rPr lang="en-US" dirty="0"/>
              <a:t>one of the most significant problems we find with production records.  </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As you</a:t>
            </a:r>
            <a:r>
              <a:rPr lang="en-US" baseline="0" dirty="0" smtClean="0"/>
              <a:t> can see weight verses volume will change the number of calories. </a:t>
            </a:r>
            <a:r>
              <a:rPr lang="en-US" dirty="0" smtClean="0"/>
              <a:t>This will impact the nutrient analysis if you give us inaccurate data. </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If </a:t>
            </a:r>
            <a:r>
              <a:rPr lang="en-US" dirty="0"/>
              <a:t>you have a scale and are weighing items that are being served, feel free to use weight. </a:t>
            </a:r>
          </a:p>
          <a:p>
            <a:pPr marL="169581" indent="-169581">
              <a:buFont typeface="Arial" panose="020B0604020202020204" pitchFamily="34" charset="0"/>
              <a:buChar char="•"/>
            </a:pPr>
            <a:endParaRPr lang="en-US" dirty="0"/>
          </a:p>
          <a:p>
            <a:pPr marL="0" indent="0">
              <a:buFont typeface="Arial" panose="020B0604020202020204" pitchFamily="34" charset="0"/>
              <a:buNone/>
            </a:pPr>
            <a:r>
              <a:rPr lang="en-US" dirty="0"/>
              <a:t>It is best to measure food as indicated in the food based menu plan.</a:t>
            </a:r>
          </a:p>
          <a:p>
            <a:pPr marL="169581" indent="-169581">
              <a:buFont typeface="Arial" panose="020B0604020202020204" pitchFamily="34" charset="0"/>
              <a:buChar char="•"/>
            </a:pPr>
            <a:endParaRPr lang="en-US" dirty="0"/>
          </a:p>
          <a:p>
            <a:pPr marL="169581" indent="-169581">
              <a:buFont typeface="Arial" panose="020B0604020202020204" pitchFamily="34" charset="0"/>
              <a:buChar char="•"/>
            </a:pPr>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production</a:t>
            </a:r>
            <a:r>
              <a:rPr lang="en-US" baseline="0" dirty="0" smtClean="0"/>
              <a:t> records shows the elements that should be completed before food service </a:t>
            </a:r>
          </a:p>
          <a:p>
            <a:endParaRPr lang="en-US" baseline="0" dirty="0" smtClean="0"/>
          </a:p>
          <a:p>
            <a:r>
              <a:rPr lang="en-US" baseline="0" dirty="0" smtClean="0"/>
              <a:t>The elements that should be filled out are: </a:t>
            </a:r>
            <a:r>
              <a:rPr lang="en-US" sz="1200" dirty="0" smtClean="0"/>
              <a:t>school or service location, the date, the type of meal service; breakfast, lunch or snack; the age/grade group being served; the name of the menu (or food) item; including condiments</a:t>
            </a:r>
            <a:r>
              <a:rPr lang="en-US" baseline="0" dirty="0" smtClean="0"/>
              <a:t> recipe number (if applicable), portion size, total portions offered and time and temp. </a:t>
            </a:r>
          </a:p>
          <a:p>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14</a:t>
            </a:fld>
            <a:endParaRPr lang="en-US"/>
          </a:p>
        </p:txBody>
      </p:sp>
    </p:spTree>
    <p:extLst>
      <p:ext uri="{BB962C8B-B14F-4D97-AF65-F5344CB8AC3E}">
        <p14:creationId xmlns:p14="http://schemas.microsoft.com/office/powerpoint/2010/main" val="348988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production</a:t>
            </a:r>
            <a:r>
              <a:rPr lang="en-US" baseline="0" dirty="0" smtClean="0"/>
              <a:t> records shows the elements that should be completed after food service.</a:t>
            </a:r>
          </a:p>
          <a:p>
            <a:endParaRPr lang="en-US" baseline="0" dirty="0" smtClean="0"/>
          </a:p>
          <a:p>
            <a:r>
              <a:rPr lang="en-US" baseline="0" dirty="0" smtClean="0"/>
              <a:t>These elements are: reimbursable portions served, non-reimbursable portions (adult, a la carte, second meals) and leftovers. You should also record the number of reimbursable meal total at the top of the production record. </a:t>
            </a:r>
          </a:p>
        </p:txBody>
      </p:sp>
      <p:sp>
        <p:nvSpPr>
          <p:cNvPr id="4" name="Slide Number Placeholder 3"/>
          <p:cNvSpPr>
            <a:spLocks noGrp="1"/>
          </p:cNvSpPr>
          <p:nvPr>
            <p:ph type="sldNum" sz="quarter" idx="10"/>
          </p:nvPr>
        </p:nvSpPr>
        <p:spPr/>
        <p:txBody>
          <a:bodyPr/>
          <a:lstStyle/>
          <a:p>
            <a:fld id="{ABA2D973-8DB0-4518-9301-FE0EC8E5386D}" type="slidenum">
              <a:rPr lang="en-US" smtClean="0"/>
              <a:t>15</a:t>
            </a:fld>
            <a:endParaRPr lang="en-US"/>
          </a:p>
        </p:txBody>
      </p:sp>
    </p:spTree>
    <p:extLst>
      <p:ext uri="{BB962C8B-B14F-4D97-AF65-F5344CB8AC3E}">
        <p14:creationId xmlns:p14="http://schemas.microsoft.com/office/powerpoint/2010/main" val="161820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production record is legible and easy to obtain important production information from. </a:t>
            </a:r>
          </a:p>
          <a:p>
            <a:endParaRPr lang="en-US" sz="1400" dirty="0"/>
          </a:p>
          <a:p>
            <a:r>
              <a:rPr lang="en-US" sz="1400" dirty="0"/>
              <a:t>If your site has multiple serving times it is recommended that you take the temperature of your hot and cold items before each service. </a:t>
            </a:r>
          </a:p>
          <a:p>
            <a:endParaRPr lang="en-US" sz="1400" dirty="0"/>
          </a:p>
          <a:p>
            <a:r>
              <a:rPr lang="en-US" sz="1400" dirty="0"/>
              <a:t>Items stored in coolers with temperatures already recorded on the separate freezer and cooler temperature log, do not need to be re temped and recorded on the production record.</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16</a:t>
            </a:fld>
            <a:endParaRPr lang="en-US"/>
          </a:p>
        </p:txBody>
      </p:sp>
    </p:spTree>
    <p:extLst>
      <p:ext uri="{BB962C8B-B14F-4D97-AF65-F5344CB8AC3E}">
        <p14:creationId xmlns:p14="http://schemas.microsoft.com/office/powerpoint/2010/main" val="42876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production record is poorly completed.  It is illegible. Be sure your production records are legible, often we cannot read them and therefore cannot confirm that program requirements are being met.  This production record is sloppy, illegible and difficult to interpret usable information.  It is also incomplete.  The age/grade groups are not specified, quantities planned are inconsistent and incorrect, there should be continuity between the production record and the standardized recipe, number of reimbursable and a la carte meals served is not completed and the date is incomplete.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4B18A085-87F7-4D56-B313-B62EA6C59AF7}" type="slidenum">
              <a:rPr lang="en-US" smtClean="0"/>
              <a:pPr/>
              <a:t>17</a:t>
            </a:fld>
            <a:endParaRPr lang="en-US" dirty="0"/>
          </a:p>
        </p:txBody>
      </p:sp>
    </p:spTree>
    <p:extLst>
      <p:ext uri="{BB962C8B-B14F-4D97-AF65-F5344CB8AC3E}">
        <p14:creationId xmlns:p14="http://schemas.microsoft.com/office/powerpoint/2010/main" val="226878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 of the common errors founds on Administrative Reviews. </a:t>
            </a:r>
          </a:p>
          <a:p>
            <a:endParaRPr lang="en-US" baseline="0" dirty="0" smtClean="0"/>
          </a:p>
          <a:p>
            <a:r>
              <a:rPr lang="en-US" b="0" baseline="0" dirty="0" smtClean="0"/>
              <a:t>Missing productions records: </a:t>
            </a:r>
            <a:r>
              <a:rPr lang="en-US" baseline="0" dirty="0" smtClean="0"/>
              <a:t>SFAs are not filling them out for each meal service. Production records are required for breakfast, lunch, and after school snack.</a:t>
            </a:r>
          </a:p>
          <a:p>
            <a:endParaRPr lang="en-US" baseline="0" dirty="0" smtClean="0"/>
          </a:p>
          <a:p>
            <a:r>
              <a:rPr lang="en-US" b="0" baseline="0" dirty="0" smtClean="0"/>
              <a:t>Incomplete production records have been found to be </a:t>
            </a:r>
            <a:r>
              <a:rPr lang="en-US" baseline="0" dirty="0" smtClean="0"/>
              <a:t>missing food items, not adding condiments and milk variety to the production records, serving size is not listed, not listing daily alternative meals and not completed after the meal service. </a:t>
            </a:r>
          </a:p>
          <a:p>
            <a:endParaRPr lang="en-US" b="1" baseline="0" dirty="0" smtClean="0"/>
          </a:p>
          <a:p>
            <a:r>
              <a:rPr lang="en-US" b="0" baseline="0" dirty="0" smtClean="0"/>
              <a:t>Age/ grade groups </a:t>
            </a:r>
            <a:r>
              <a:rPr lang="en-US" baseline="0" dirty="0" smtClean="0"/>
              <a:t>need to be separated on productions records because</a:t>
            </a:r>
            <a:r>
              <a:rPr lang="en-US" sz="1200" dirty="0" smtClean="0"/>
              <a:t> there are specific portion requirements for each group served.  </a:t>
            </a:r>
          </a:p>
          <a:p>
            <a:endParaRPr lang="en-US" sz="1200" dirty="0" smtClean="0"/>
          </a:p>
          <a:p>
            <a:r>
              <a:rPr lang="en-US" sz="1200" b="0" dirty="0" smtClean="0"/>
              <a:t>Portion size </a:t>
            </a:r>
            <a:r>
              <a:rPr lang="en-US" sz="1200" dirty="0" smtClean="0"/>
              <a:t>is the amount of the item that is available to each student and it must be listed for ALL items. For example, if serving chicken nuggets, write 5 nuggets versus 1 pan. This ensures</a:t>
            </a:r>
            <a:r>
              <a:rPr lang="en-US" sz="1200" baseline="0" dirty="0" smtClean="0"/>
              <a:t> that the meal pattern is being met for each age/grade groups. </a:t>
            </a:r>
            <a:r>
              <a:rPr lang="en-US" sz="1200" dirty="0" smtClean="0"/>
              <a:t> </a:t>
            </a:r>
          </a:p>
          <a:p>
            <a:endParaRPr lang="en-US" sz="1200" dirty="0" smtClean="0"/>
          </a:p>
          <a:p>
            <a:r>
              <a:rPr lang="en-US" sz="1200" dirty="0" smtClean="0"/>
              <a:t>When</a:t>
            </a:r>
            <a:r>
              <a:rPr lang="en-US" sz="1200" baseline="0" dirty="0" smtClean="0"/>
              <a:t> a p</a:t>
            </a:r>
            <a:r>
              <a:rPr lang="en-US" sz="1200" dirty="0" smtClean="0"/>
              <a:t>roduction</a:t>
            </a:r>
            <a:r>
              <a:rPr lang="en-US" sz="1200" baseline="0" dirty="0" smtClean="0"/>
              <a:t> records just </a:t>
            </a:r>
            <a:r>
              <a:rPr lang="en-US" sz="1200" b="0" baseline="0" dirty="0" smtClean="0"/>
              <a:t>list “vegetable</a:t>
            </a:r>
            <a:r>
              <a:rPr lang="en-US" sz="1200" b="1" baseline="0" dirty="0" smtClean="0"/>
              <a:t>” </a:t>
            </a:r>
            <a:r>
              <a:rPr lang="en-US" sz="1200" baseline="0" dirty="0" smtClean="0"/>
              <a:t>this does not show what vegetable subgroup is being served during the meal service. </a:t>
            </a:r>
          </a:p>
          <a:p>
            <a:endParaRPr lang="en-US" sz="1200" baseline="0" dirty="0" smtClean="0"/>
          </a:p>
          <a:p>
            <a:r>
              <a:rPr lang="en-US" sz="1200" baseline="0" dirty="0" smtClean="0"/>
              <a:t>When making a vegetable </a:t>
            </a:r>
            <a:r>
              <a:rPr lang="en-US" sz="1200" b="0" baseline="0" dirty="0" smtClean="0"/>
              <a:t>subgroup </a:t>
            </a:r>
            <a:r>
              <a:rPr lang="en-US" b="0" dirty="0" smtClean="0"/>
              <a:t>substitutions </a:t>
            </a:r>
            <a:r>
              <a:rPr lang="en-US" dirty="0" smtClean="0"/>
              <a:t>make</a:t>
            </a:r>
            <a:r>
              <a:rPr lang="en-US" baseline="0" dirty="0" smtClean="0"/>
              <a:t> sure the vegetable being substituted falls under the same group. For example if carrots is listed on the menu you could switch to sweet potatoes. </a:t>
            </a:r>
          </a:p>
          <a:p>
            <a:endParaRPr lang="en-US" baseline="0" dirty="0" smtClean="0"/>
          </a:p>
          <a:p>
            <a:r>
              <a:rPr lang="en-US" baseline="0" dirty="0" smtClean="0"/>
              <a:t>When completing production records weight verses volume will change the number of calories.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18</a:t>
            </a:fld>
            <a:endParaRPr lang="en-US"/>
          </a:p>
        </p:txBody>
      </p:sp>
    </p:spTree>
    <p:extLst>
      <p:ext uri="{BB962C8B-B14F-4D97-AF65-F5344CB8AC3E}">
        <p14:creationId xmlns:p14="http://schemas.microsoft.com/office/powerpoint/2010/main" val="234327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to keep all Child Nutrition related documents, including production records for 3 years plus the current year.</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19</a:t>
            </a:fld>
            <a:endParaRPr lang="en-US"/>
          </a:p>
        </p:txBody>
      </p:sp>
    </p:spTree>
    <p:extLst>
      <p:ext uri="{BB962C8B-B14F-4D97-AF65-F5344CB8AC3E}">
        <p14:creationId xmlns:p14="http://schemas.microsoft.com/office/powerpoint/2010/main" val="59962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The Final Rule requires all school food service personnel to complete annual continuing education/training requirements. The number of required training hours varies depending on the position of the school food personnel. </a:t>
            </a:r>
          </a:p>
          <a:p>
            <a:pPr lvl="0"/>
            <a:endParaRPr lang="en-US" dirty="0" smtClean="0">
              <a:solidFill>
                <a:prstClr val="black"/>
              </a:solidFill>
            </a:endParaRPr>
          </a:p>
          <a:p>
            <a:pPr lvl="0"/>
            <a:r>
              <a:rPr lang="en-US" dirty="0" smtClean="0">
                <a:solidFill>
                  <a:prstClr val="black"/>
                </a:solidFill>
              </a:rPr>
              <a:t>This webinar will contribute </a:t>
            </a:r>
            <a:r>
              <a:rPr lang="en-US" b="1" dirty="0" smtClean="0">
                <a:solidFill>
                  <a:prstClr val="black"/>
                </a:solidFill>
              </a:rPr>
              <a:t>1</a:t>
            </a:r>
            <a:r>
              <a:rPr lang="en-US" dirty="0" smtClean="0">
                <a:solidFill>
                  <a:prstClr val="black"/>
                </a:solidFill>
              </a:rPr>
              <a:t> Training Hour towards the professional standards training requirements. </a:t>
            </a:r>
          </a:p>
          <a:p>
            <a:pPr lvl="0"/>
            <a:endParaRPr lang="en-US" sz="400" dirty="0" smtClean="0">
              <a:solidFill>
                <a:prstClr val="black"/>
              </a:solidFill>
            </a:endParaRPr>
          </a:p>
          <a:p>
            <a:pPr lvl="0"/>
            <a:r>
              <a:rPr lang="en-US" dirty="0" smtClean="0">
                <a:solidFill>
                  <a:prstClr val="black"/>
                </a:solidFill>
              </a:rPr>
              <a:t>You are required to track the number of training hours you earn each year and maintain documentation of the trainings you have attended. </a:t>
            </a:r>
          </a:p>
          <a:p>
            <a:pPr lvl="0"/>
            <a:endParaRPr lang="en-US" dirty="0" smtClean="0">
              <a:solidFill>
                <a:prstClr val="black"/>
              </a:solidFill>
            </a:endParaRPr>
          </a:p>
          <a:p>
            <a:pPr lvl="0" fontAlgn="base">
              <a:spcBef>
                <a:spcPct val="30000"/>
              </a:spcBef>
              <a:spcAft>
                <a:spcPct val="0"/>
              </a:spcAft>
            </a:pPr>
            <a:r>
              <a:rPr lang="en-US" dirty="0" smtClean="0">
                <a:solidFill>
                  <a:prstClr val="black"/>
                </a:solidFill>
              </a:rPr>
              <a:t>Our office has developed an excel document called “ SED Training Tracker Tool”  that you may use to track staff training hours. The excel training document is posted on the Child Nutrition Knowledge Center.</a:t>
            </a:r>
          </a:p>
          <a:p>
            <a:endParaRPr lang="en-US" dirty="0"/>
          </a:p>
        </p:txBody>
      </p:sp>
      <p:sp>
        <p:nvSpPr>
          <p:cNvPr id="4" name="Slide Number Placeholder 3"/>
          <p:cNvSpPr>
            <a:spLocks noGrp="1"/>
          </p:cNvSpPr>
          <p:nvPr>
            <p:ph type="sldNum" sz="quarter" idx="10"/>
          </p:nvPr>
        </p:nvSpPr>
        <p:spPr/>
        <p:txBody>
          <a:bodyPr/>
          <a:lstStyle/>
          <a:p>
            <a:fld id="{B7487F28-735C-4D96-AB55-A6876CD80385}" type="slidenum">
              <a:rPr lang="en-US" smtClean="0"/>
              <a:t>2</a:t>
            </a:fld>
            <a:endParaRPr lang="en-US"/>
          </a:p>
        </p:txBody>
      </p:sp>
    </p:spTree>
    <p:extLst>
      <p:ext uri="{BB962C8B-B14F-4D97-AF65-F5344CB8AC3E}">
        <p14:creationId xmlns:p14="http://schemas.microsoft.com/office/powerpoint/2010/main" val="3418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to check out the resources.</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20</a:t>
            </a:fld>
            <a:endParaRPr lang="en-US"/>
          </a:p>
        </p:txBody>
      </p:sp>
    </p:spTree>
    <p:extLst>
      <p:ext uri="{BB962C8B-B14F-4D97-AF65-F5344CB8AC3E}">
        <p14:creationId xmlns:p14="http://schemas.microsoft.com/office/powerpoint/2010/main" val="2810511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your Child Nutrition</a:t>
            </a:r>
            <a:r>
              <a:rPr lang="en-US" baseline="0" dirty="0" smtClean="0"/>
              <a:t> Program representative if you have any questions.</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21</a:t>
            </a:fld>
            <a:endParaRPr lang="en-US"/>
          </a:p>
        </p:txBody>
      </p:sp>
    </p:spTree>
    <p:extLst>
      <p:ext uri="{BB962C8B-B14F-4D97-AF65-F5344CB8AC3E}">
        <p14:creationId xmlns:p14="http://schemas.microsoft.com/office/powerpoint/2010/main" val="273545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production record provides a daily written history of the food planned, prepared and served in your establishment.  </a:t>
            </a:r>
            <a:endParaRPr lang="en-US" sz="1400" dirty="0" smtClean="0"/>
          </a:p>
          <a:p>
            <a:endParaRPr lang="en-US" sz="1400" dirty="0" smtClean="0"/>
          </a:p>
          <a:p>
            <a:r>
              <a:rPr lang="en-US" sz="1400" dirty="0" smtClean="0"/>
              <a:t>A production record serves as a communication tool for all staff.</a:t>
            </a:r>
            <a:r>
              <a:rPr lang="en-US" sz="1400" baseline="0" dirty="0" smtClean="0"/>
              <a:t> </a:t>
            </a:r>
            <a:endParaRPr lang="en-US" sz="1400" dirty="0" smtClean="0"/>
          </a:p>
          <a:p>
            <a:endParaRPr lang="en-US" sz="1400" dirty="0" smtClean="0"/>
          </a:p>
          <a:p>
            <a:r>
              <a:rPr lang="en-US" sz="1400" dirty="0" smtClean="0"/>
              <a:t>A production record documents </a:t>
            </a:r>
            <a:r>
              <a:rPr lang="en-US" sz="1400" dirty="0"/>
              <a:t>compliance with meal pattern requirements.</a:t>
            </a:r>
          </a:p>
          <a:p>
            <a:endParaRPr lang="en-US" sz="1400" dirty="0"/>
          </a:p>
          <a:p>
            <a:r>
              <a:rPr lang="en-US" sz="1400" dirty="0"/>
              <a:t>Production </a:t>
            </a:r>
            <a:r>
              <a:rPr lang="en-US" sz="1400" dirty="0" smtClean="0"/>
              <a:t>records </a:t>
            </a:r>
            <a:r>
              <a:rPr lang="en-US" sz="1400" dirty="0"/>
              <a:t>must be completed daily for every building in your SFA and must reflect distinct age/grade groups, even if they are </a:t>
            </a:r>
            <a:r>
              <a:rPr lang="en-US" sz="1400" dirty="0" smtClean="0"/>
              <a:t>served </a:t>
            </a:r>
            <a:r>
              <a:rPr lang="en-US" sz="1400" dirty="0"/>
              <a:t>in one building.  </a:t>
            </a:r>
            <a:endParaRPr lang="en-US" sz="1400" dirty="0" smtClean="0"/>
          </a:p>
          <a:p>
            <a:endParaRPr lang="en-US" sz="1400" dirty="0" smtClean="0"/>
          </a:p>
          <a:p>
            <a:r>
              <a:rPr lang="en-US" sz="1400" dirty="0" smtClean="0"/>
              <a:t>For </a:t>
            </a:r>
            <a:r>
              <a:rPr lang="en-US" sz="1400" dirty="0"/>
              <a:t>example, if the high school is grades 6-12</a:t>
            </a:r>
            <a:r>
              <a:rPr lang="en-US" sz="1400" dirty="0" smtClean="0"/>
              <a:t>, there needs to be separate production records for each age/grade group since there is different meal pattern requirements. </a:t>
            </a:r>
            <a:endParaRPr lang="en-US" sz="1400" dirty="0"/>
          </a:p>
          <a:p>
            <a:endParaRPr lang="en-US" sz="1400" dirty="0"/>
          </a:p>
          <a:p>
            <a:r>
              <a:rPr lang="en-US" sz="1400" dirty="0"/>
              <a:t>Daily production records are required by regulation for Breakfast, Lunch &amp; </a:t>
            </a:r>
            <a:r>
              <a:rPr lang="en-US" sz="1400" dirty="0" smtClean="0"/>
              <a:t>After School Snack</a:t>
            </a:r>
            <a:r>
              <a:rPr lang="en-US" sz="1400" dirty="0"/>
              <a:t>.</a:t>
            </a:r>
          </a:p>
          <a:p>
            <a:endParaRPr lang="en-US" dirty="0"/>
          </a:p>
        </p:txBody>
      </p:sp>
    </p:spTree>
    <p:extLst>
      <p:ext uri="{BB962C8B-B14F-4D97-AF65-F5344CB8AC3E}">
        <p14:creationId xmlns:p14="http://schemas.microsoft.com/office/powerpoint/2010/main" val="176575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SFAs should encourage staff not to think of production records as something “I must do” but rather an important tool in their daily process of providing meals.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We understand all of the challenges with the meal pattern but accurate and complete production records are essential.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Production records are an excellent planning and forecasting tool that will help with a successful food service operation.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Production records provide a daily written history of the food planned, prepared, and served.</a:t>
            </a:r>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4</a:t>
            </a:fld>
            <a:endParaRPr lang="en-US"/>
          </a:p>
        </p:txBody>
      </p:sp>
    </p:spTree>
    <p:extLst>
      <p:ext uri="{BB962C8B-B14F-4D97-AF65-F5344CB8AC3E}">
        <p14:creationId xmlns:p14="http://schemas.microsoft.com/office/powerpoint/2010/main" val="21832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601663"/>
            <a:ext cx="5095875" cy="3822700"/>
          </a:xfrm>
          <a:prstGeom prst="rect">
            <a:avLst/>
          </a:prstGeom>
        </p:spPr>
      </p:sp>
      <p:sp>
        <p:nvSpPr>
          <p:cNvPr id="3" name="Notes Placeholder 2"/>
          <p:cNvSpPr>
            <a:spLocks noGrp="1"/>
          </p:cNvSpPr>
          <p:nvPr>
            <p:ph type="body" idx="1"/>
          </p:nvPr>
        </p:nvSpPr>
        <p:spPr>
          <a:xfrm>
            <a:off x="685800" y="5021705"/>
            <a:ext cx="5486400" cy="3436496"/>
          </a:xfrm>
          <a:prstGeom prst="rect">
            <a:avLst/>
          </a:prstGeom>
        </p:spPr>
        <p:txBody>
          <a:bodyPr/>
          <a:lstStyle/>
          <a:p>
            <a:r>
              <a:rPr lang="en-US" sz="1400" dirty="0"/>
              <a:t>This is the “Simple Production Record” template for Microsoft </a:t>
            </a:r>
            <a:r>
              <a:rPr lang="en-US" sz="1400" dirty="0" smtClean="0"/>
              <a:t>Word</a:t>
            </a:r>
            <a:r>
              <a:rPr lang="en-US" sz="1400" baseline="0" dirty="0" smtClean="0"/>
              <a:t> which can be located on the Child Nutrition Knowledge Center. </a:t>
            </a:r>
          </a:p>
          <a:p>
            <a:endParaRPr lang="en-US" sz="1400" baseline="0" dirty="0" smtClean="0"/>
          </a:p>
          <a:p>
            <a:r>
              <a:rPr lang="en-US" sz="1400" baseline="0" dirty="0" smtClean="0"/>
              <a:t>SFAs are not required to use this template but if they decide to use their own production record, all required elements must be on it. </a:t>
            </a:r>
          </a:p>
          <a:p>
            <a:endParaRPr lang="en-US" sz="1400" baseline="0" dirty="0" smtClean="0"/>
          </a:p>
          <a:p>
            <a:endParaRPr lang="en-US" sz="1400" dirty="0" smtClean="0"/>
          </a:p>
          <a:p>
            <a:endParaRPr lang="en-US" sz="1400" dirty="0" smtClean="0"/>
          </a:p>
        </p:txBody>
      </p:sp>
      <p:sp>
        <p:nvSpPr>
          <p:cNvPr id="5" name="Slide Number Placeholder 3"/>
          <p:cNvSpPr txBox="1">
            <a:spLocks/>
          </p:cNvSpPr>
          <p:nvPr/>
        </p:nvSpPr>
        <p:spPr>
          <a:xfrm>
            <a:off x="6515652" y="8844199"/>
            <a:ext cx="342348" cy="299803"/>
          </a:xfrm>
          <a:prstGeom prst="rect">
            <a:avLst/>
          </a:prstGeom>
        </p:spPr>
        <p:txBody>
          <a:bodyPr lIns="89725" tIns="44862" rIns="89725" bIns="4486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5</a:t>
            </a:fld>
            <a:endParaRPr lang="en-US" sz="1200" dirty="0"/>
          </a:p>
        </p:txBody>
      </p:sp>
    </p:spTree>
    <p:extLst>
      <p:ext uri="{BB962C8B-B14F-4D97-AF65-F5344CB8AC3E}">
        <p14:creationId xmlns:p14="http://schemas.microsoft.com/office/powerpoint/2010/main" val="76779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These</a:t>
            </a:r>
            <a:r>
              <a:rPr lang="en-US" sz="1400" baseline="0" dirty="0" smtClean="0"/>
              <a:t> are the</a:t>
            </a:r>
            <a:r>
              <a:rPr lang="en-US" sz="1400" dirty="0" smtClean="0"/>
              <a:t> </a:t>
            </a:r>
            <a:r>
              <a:rPr lang="en-US" sz="1400" dirty="0"/>
              <a:t>elements to a properly completed production record.</a:t>
            </a:r>
          </a:p>
          <a:p>
            <a:endParaRPr lang="en-US" sz="1400" dirty="0"/>
          </a:p>
          <a:p>
            <a:r>
              <a:rPr lang="en-US" sz="1400" dirty="0" smtClean="0"/>
              <a:t>The </a:t>
            </a:r>
            <a:r>
              <a:rPr lang="en-US" sz="1400" dirty="0"/>
              <a:t>production record must include all food items offered on the reimbursable menu.  This includes </a:t>
            </a:r>
            <a:r>
              <a:rPr lang="en-US" sz="1400" u="sng" dirty="0"/>
              <a:t>ALL</a:t>
            </a:r>
            <a:r>
              <a:rPr lang="en-US" sz="1400" dirty="0"/>
              <a:t> offered components, menued items and daily </a:t>
            </a:r>
            <a:r>
              <a:rPr lang="en-US" sz="1400" dirty="0" smtClean="0"/>
              <a:t>alternates.</a:t>
            </a:r>
            <a:r>
              <a:rPr lang="en-US" sz="1400" baseline="0" dirty="0" smtClean="0"/>
              <a:t> </a:t>
            </a:r>
            <a:r>
              <a:rPr lang="en-US" sz="1400" dirty="0" smtClean="0"/>
              <a:t>Condiment </a:t>
            </a:r>
            <a:r>
              <a:rPr lang="en-US" sz="1400" dirty="0"/>
              <a:t>and topping usage must be documented as well, as they add to the overall calorie and sodium content of the total meal</a:t>
            </a:r>
            <a:r>
              <a:rPr lang="en-US" sz="1400" dirty="0" smtClean="0"/>
              <a:t>.</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6</a:t>
            </a:fld>
            <a:endParaRPr lang="en-US"/>
          </a:p>
        </p:txBody>
      </p:sp>
    </p:spTree>
    <p:extLst>
      <p:ext uri="{BB962C8B-B14F-4D97-AF65-F5344CB8AC3E}">
        <p14:creationId xmlns:p14="http://schemas.microsoft.com/office/powerpoint/2010/main" val="67897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Portion size is the amount of the item that is available to each student.</a:t>
            </a:r>
            <a:r>
              <a:rPr lang="en-US" sz="1400" baseline="0" dirty="0" smtClean="0"/>
              <a:t> </a:t>
            </a:r>
            <a:r>
              <a:rPr lang="en-US" sz="1400" dirty="0" smtClean="0"/>
              <a:t>Portion </a:t>
            </a:r>
            <a:r>
              <a:rPr lang="en-US" sz="1400" dirty="0"/>
              <a:t>sizes </a:t>
            </a:r>
            <a:r>
              <a:rPr lang="en-US" sz="1400" dirty="0" smtClean="0"/>
              <a:t>must be</a:t>
            </a:r>
            <a:r>
              <a:rPr lang="en-US" sz="1400" baseline="0" dirty="0" smtClean="0"/>
              <a:t> documented </a:t>
            </a:r>
            <a:r>
              <a:rPr lang="en-US" sz="1400" dirty="0" smtClean="0"/>
              <a:t>and differentiated </a:t>
            </a:r>
            <a:r>
              <a:rPr lang="en-US" sz="1400" dirty="0"/>
              <a:t>on the production record as there are specific portion requirements for each group served. </a:t>
            </a:r>
            <a:endParaRPr lang="en-US" sz="1400" dirty="0" smtClean="0"/>
          </a:p>
          <a:p>
            <a:r>
              <a:rPr lang="en-US" sz="1400" dirty="0" smtClean="0"/>
              <a:t>	</a:t>
            </a:r>
          </a:p>
          <a:p>
            <a:r>
              <a:rPr lang="en-US" sz="1400" dirty="0" smtClean="0"/>
              <a:t>When</a:t>
            </a:r>
            <a:r>
              <a:rPr lang="en-US" sz="1400" baseline="0" dirty="0" smtClean="0"/>
              <a:t> portioning out the menu items make sure you are using volume measurements unless you are weighing each menu item. </a:t>
            </a:r>
            <a:r>
              <a:rPr lang="en-US" sz="1400" dirty="0" smtClean="0"/>
              <a:t>For </a:t>
            </a:r>
            <a:r>
              <a:rPr lang="en-US" sz="1400" dirty="0"/>
              <a:t>example, it should read “½ cup carrots” versus “4 oz. carrots.”  This is essential as the total caloric value of portions can differ greatly between volume and weight.  Consistency between the standardized recipe and the production record help to prevent breakdowns in </a:t>
            </a:r>
            <a:r>
              <a:rPr lang="en-US" sz="1400" dirty="0" smtClean="0"/>
              <a:t>service (such as not preparing enough food) </a:t>
            </a:r>
            <a:r>
              <a:rPr lang="en-US" sz="1400" dirty="0"/>
              <a:t>and predictable yields result in less over-production.</a:t>
            </a:r>
          </a:p>
          <a:p>
            <a:endParaRPr lang="en-US" sz="1400" dirty="0"/>
          </a:p>
          <a:p>
            <a:r>
              <a:rPr lang="en-US" sz="1400" dirty="0" smtClean="0"/>
              <a:t>The number </a:t>
            </a:r>
            <a:r>
              <a:rPr lang="en-US" sz="1400" dirty="0"/>
              <a:t>of portions </a:t>
            </a:r>
            <a:r>
              <a:rPr lang="en-US" sz="1400" dirty="0" smtClean="0"/>
              <a:t>offered</a:t>
            </a:r>
            <a:r>
              <a:rPr lang="en-US" sz="1400" baseline="0" dirty="0" smtClean="0"/>
              <a:t> is </a:t>
            </a:r>
            <a:r>
              <a:rPr lang="en-US" sz="1400" dirty="0" smtClean="0"/>
              <a:t>the amount </a:t>
            </a:r>
            <a:r>
              <a:rPr lang="en-US" sz="1400" dirty="0"/>
              <a:t>of each item expected to be </a:t>
            </a:r>
            <a:r>
              <a:rPr lang="en-US" sz="1400" dirty="0" smtClean="0"/>
              <a:t>served.</a:t>
            </a:r>
            <a:r>
              <a:rPr lang="en-US" sz="1400" baseline="0" dirty="0" smtClean="0"/>
              <a:t> </a:t>
            </a:r>
            <a:r>
              <a:rPr lang="en-US" sz="1400" dirty="0" smtClean="0"/>
              <a:t> For example the cook forecasted that 100 students usually select the hamburgers</a:t>
            </a:r>
            <a:r>
              <a:rPr lang="en-US" sz="1400" baseline="0" dirty="0" smtClean="0"/>
              <a:t> in the past, so when preparing the hamburgers today</a:t>
            </a:r>
            <a:r>
              <a:rPr lang="en-US" sz="1400" dirty="0" smtClean="0"/>
              <a:t> the cook will </a:t>
            </a:r>
            <a:r>
              <a:rPr lang="en-US" sz="1400" baseline="0" dirty="0" smtClean="0"/>
              <a:t>plan on offering 115 hamburgers to ensure there is enough hamburgers for the demand. </a:t>
            </a:r>
            <a:endParaRPr lang="en-US" sz="1400" dirty="0"/>
          </a:p>
          <a:p>
            <a:endParaRPr lang="en-US" sz="1400" dirty="0"/>
          </a:p>
          <a:p>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7</a:t>
            </a:fld>
            <a:endParaRPr lang="en-US"/>
          </a:p>
        </p:txBody>
      </p:sp>
    </p:spTree>
    <p:extLst>
      <p:ext uri="{BB962C8B-B14F-4D97-AF65-F5344CB8AC3E}">
        <p14:creationId xmlns:p14="http://schemas.microsoft.com/office/powerpoint/2010/main" val="356616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a:t>
            </a:r>
            <a:r>
              <a:rPr lang="en-US" sz="1400" baseline="0" dirty="0" smtClean="0"/>
              <a:t> n</a:t>
            </a:r>
            <a:r>
              <a:rPr lang="en-US" sz="1400" dirty="0" smtClean="0"/>
              <a:t>umber of reimbursable portions served must be recorded</a:t>
            </a:r>
            <a:r>
              <a:rPr lang="en-US" sz="1400" baseline="0" dirty="0" smtClean="0"/>
              <a:t> on production records. Reimbursable portions served are </a:t>
            </a:r>
            <a:r>
              <a:rPr lang="en-US" sz="1400" dirty="0" smtClean="0"/>
              <a:t>the number of portions of each food item that is actually served for</a:t>
            </a:r>
            <a:r>
              <a:rPr lang="en-US" sz="1400" baseline="0" dirty="0" smtClean="0"/>
              <a:t> a</a:t>
            </a:r>
            <a:r>
              <a:rPr lang="en-US" sz="1400" dirty="0" smtClean="0"/>
              <a:t> reimbursable meal. The reimbursable</a:t>
            </a:r>
            <a:r>
              <a:rPr lang="en-US" sz="1400" baseline="0" dirty="0" smtClean="0"/>
              <a:t> portion column must be completed for each menu item. This includes the main entrée, vegetables, fruit, milk, and condiments. </a:t>
            </a:r>
            <a:endParaRPr lang="en-US" sz="1400" dirty="0" smtClean="0"/>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a:t>
            </a:r>
            <a:r>
              <a:rPr lang="en-US" sz="1400" dirty="0"/>
              <a:t>number of a la carte and non reimbursable portions served must be recorded and differentiated from </a:t>
            </a:r>
            <a:r>
              <a:rPr lang="en-US" sz="1400" dirty="0" smtClean="0"/>
              <a:t>the reimbursable meals column.  This information is important when calculating the</a:t>
            </a:r>
            <a:r>
              <a:rPr lang="en-US" sz="1400" baseline="0" dirty="0" smtClean="0"/>
              <a:t> SFA’s</a:t>
            </a:r>
            <a:r>
              <a:rPr lang="en-US" sz="1400" dirty="0" smtClean="0"/>
              <a:t> non-program food costs.</a:t>
            </a:r>
          </a:p>
          <a:p>
            <a:r>
              <a:rPr lang="en-US" sz="1400" dirty="0" smtClean="0"/>
              <a:t>This column includes adult </a:t>
            </a:r>
            <a:r>
              <a:rPr lang="en-US" sz="1400" dirty="0"/>
              <a:t>meals, second </a:t>
            </a:r>
            <a:r>
              <a:rPr lang="en-US" sz="1400" dirty="0" smtClean="0"/>
              <a:t>student</a:t>
            </a:r>
            <a:r>
              <a:rPr lang="en-US" sz="1400" baseline="0" dirty="0" smtClean="0"/>
              <a:t> meals</a:t>
            </a:r>
            <a:r>
              <a:rPr lang="en-US" sz="1400" dirty="0" smtClean="0"/>
              <a:t>, snacks,</a:t>
            </a:r>
            <a:r>
              <a:rPr lang="en-US" sz="1400" baseline="0" dirty="0" smtClean="0"/>
              <a:t> and extra menu items that are not included in the reimbursable meal. </a:t>
            </a:r>
            <a:endParaRPr lang="en-US" sz="1400" dirty="0" smtClean="0"/>
          </a:p>
          <a:p>
            <a:endParaRPr lang="en-US" sz="1400" dirty="0"/>
          </a:p>
          <a:p>
            <a:r>
              <a:rPr lang="en-US" sz="1400" dirty="0" smtClean="0"/>
              <a:t>The </a:t>
            </a:r>
            <a:r>
              <a:rPr lang="en-US" sz="1400" dirty="0"/>
              <a:t>number of leftover portions must be recorded before anything is </a:t>
            </a:r>
            <a:r>
              <a:rPr lang="en-US" sz="1400" dirty="0" smtClean="0"/>
              <a:t>discarded. Tracking </a:t>
            </a:r>
            <a:r>
              <a:rPr lang="en-US" sz="1400" dirty="0"/>
              <a:t>leftovers helps </a:t>
            </a:r>
            <a:r>
              <a:rPr lang="en-US" sz="1400" dirty="0" smtClean="0"/>
              <a:t>prevent </a:t>
            </a:r>
            <a:r>
              <a:rPr lang="en-US" sz="1400" dirty="0"/>
              <a:t>overproduction </a:t>
            </a:r>
            <a:r>
              <a:rPr lang="en-US" sz="1400" dirty="0" smtClean="0"/>
              <a:t>for </a:t>
            </a:r>
            <a:r>
              <a:rPr lang="en-US" sz="1400" dirty="0"/>
              <a:t>future meals.  This information is also important if leftovers are utilized the next day.  Salad bar leftovers </a:t>
            </a:r>
            <a:r>
              <a:rPr lang="en-US" sz="1400" dirty="0" smtClean="0"/>
              <a:t>may be </a:t>
            </a:r>
            <a:r>
              <a:rPr lang="en-US" sz="1400" dirty="0"/>
              <a:t>estimated. </a:t>
            </a:r>
            <a:endParaRPr lang="en-US" i="1" dirty="0">
              <a:solidFill>
                <a:srgbClr val="FF0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B3AB63DB-43C9-4856-A02C-C917342C48B6}" type="slidenum">
              <a:rPr lang="en-US" smtClean="0"/>
              <a:t>8</a:t>
            </a:fld>
            <a:endParaRPr lang="en-US"/>
          </a:p>
        </p:txBody>
      </p:sp>
    </p:spTree>
    <p:extLst>
      <p:ext uri="{BB962C8B-B14F-4D97-AF65-F5344CB8AC3E}">
        <p14:creationId xmlns:p14="http://schemas.microsoft.com/office/powerpoint/2010/main" val="408777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date is required</a:t>
            </a:r>
            <a:r>
              <a:rPr lang="en-US" sz="1200" baseline="0" dirty="0" smtClean="0"/>
              <a:t> on the production record. The day of the week is also very helpful but this is optional.</a:t>
            </a:r>
            <a:endParaRPr lang="en-US" sz="1200" dirty="0" smtClean="0"/>
          </a:p>
          <a:p>
            <a:endParaRPr lang="en-US" sz="1200" dirty="0" smtClean="0"/>
          </a:p>
          <a:p>
            <a:r>
              <a:rPr lang="en-US" sz="1200" dirty="0" smtClean="0"/>
              <a:t>If standardized recipe numbers exist, they should be listed on the</a:t>
            </a:r>
            <a:r>
              <a:rPr lang="en-US" sz="1200" baseline="0" dirty="0" smtClean="0"/>
              <a:t> production record </a:t>
            </a:r>
            <a:r>
              <a:rPr lang="en-US" sz="1200" dirty="0" smtClean="0"/>
              <a:t>as it serves as a reference between the production record and specific information contained in the standardized recipe.</a:t>
            </a:r>
            <a:endParaRPr lang="en-US"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BA2D973-8DB0-4518-9301-FE0EC8E5386D}" type="slidenum">
              <a:rPr lang="en-US" smtClean="0"/>
              <a:t>9</a:t>
            </a:fld>
            <a:endParaRPr lang="en-US"/>
          </a:p>
        </p:txBody>
      </p:sp>
    </p:spTree>
    <p:extLst>
      <p:ext uri="{BB962C8B-B14F-4D97-AF65-F5344CB8AC3E}">
        <p14:creationId xmlns:p14="http://schemas.microsoft.com/office/powerpoint/2010/main" val="106514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21F291-E30E-4E0A-95AA-0B41C04F21DD}" type="datetimeFigureOut">
              <a:rPr lang="en-US" smtClean="0"/>
              <a:t>11/16/2016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715DF57-DE42-4686-9421-E2334894391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1F291-E30E-4E0A-95AA-0B41C04F21D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1F291-E30E-4E0A-95AA-0B41C04F21D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1F291-E30E-4E0A-95AA-0B41C04F21D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1F291-E30E-4E0A-95AA-0B41C04F21D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21F291-E30E-4E0A-95AA-0B41C04F21D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5DF57-DE42-4686-9421-E2334894391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1F291-E30E-4E0A-95AA-0B41C04F21DD}"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1F291-E30E-4E0A-95AA-0B41C04F21DD}"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1F291-E30E-4E0A-95AA-0B41C04F21DD}"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21F291-E30E-4E0A-95AA-0B41C04F21DD}" type="datetimeFigureOut">
              <a:rPr lang="en-US" smtClean="0"/>
              <a:t>11/16/2016</a:t>
            </a:fld>
            <a:endParaRPr lang="en-US"/>
          </a:p>
        </p:txBody>
      </p:sp>
      <p:sp>
        <p:nvSpPr>
          <p:cNvPr id="7" name="Slide Number Placeholder 6"/>
          <p:cNvSpPr>
            <a:spLocks noGrp="1"/>
          </p:cNvSpPr>
          <p:nvPr>
            <p:ph type="sldNum" sz="quarter" idx="12"/>
          </p:nvPr>
        </p:nvSpPr>
        <p:spPr/>
        <p:txBody>
          <a:bodyPr/>
          <a:lstStyle/>
          <a:p>
            <a:fld id="{B715DF57-DE42-4686-9421-E2334894391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1F291-E30E-4E0A-95AA-0B41C04F21DD}" type="datetimeFigureOut">
              <a:rPr lang="en-US" smtClean="0"/>
              <a:t>11/16/2016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715DF57-DE42-4686-9421-E23348943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21F291-E30E-4E0A-95AA-0B41C04F21DD}" type="datetimeFigureOut">
              <a:rPr lang="en-US" smtClean="0"/>
              <a:t>11/16/2016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715DF57-DE42-4686-9421-E233489439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teamnutrition.usda.gov/Resources/foodbuyingguid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teamnutrition.usda.gov/" TargetMode="External"/><Relationship Id="rId4" Type="http://schemas.openxmlformats.org/officeDocument/2006/relationships/hyperlink" Target="http://teamnutrition.usda.gov/Resources/usda_recipe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ntraining@nysed.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Production Records</a:t>
            </a:r>
            <a:endParaRPr lang="en-US" dirty="0"/>
          </a:p>
        </p:txBody>
      </p:sp>
      <p:sp>
        <p:nvSpPr>
          <p:cNvPr id="3" name="Subtitle 2"/>
          <p:cNvSpPr>
            <a:spLocks noGrp="1"/>
          </p:cNvSpPr>
          <p:nvPr>
            <p:ph type="subTitle" idx="1"/>
          </p:nvPr>
        </p:nvSpPr>
        <p:spPr>
          <a:xfrm>
            <a:off x="4648200" y="4419600"/>
            <a:ext cx="3547368" cy="1260629"/>
          </a:xfrm>
        </p:spPr>
        <p:txBody>
          <a:bodyPr/>
          <a:lstStyle/>
          <a:p>
            <a:pPr algn="ctr"/>
            <a:r>
              <a:rPr lang="en-US" dirty="0" smtClean="0"/>
              <a:t>New York State Department of Education </a:t>
            </a:r>
          </a:p>
          <a:p>
            <a:pPr algn="ctr"/>
            <a:r>
              <a:rPr lang="en-US" dirty="0" smtClean="0"/>
              <a:t>Child Nutrition Program Administration </a:t>
            </a:r>
            <a:endParaRPr lang="en-US" dirty="0"/>
          </a:p>
        </p:txBody>
      </p:sp>
      <p:pic>
        <p:nvPicPr>
          <p:cNvPr id="1026" name="Picture 2"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8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dirty="0" smtClean="0"/>
              <a:t>Condiments &amp; Toppings</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Condiments &amp; Toppings </a:t>
            </a:r>
            <a:r>
              <a:rPr lang="en-US" b="1" dirty="0" smtClean="0"/>
              <a:t>must</a:t>
            </a:r>
            <a:r>
              <a:rPr lang="en-US" dirty="0" smtClean="0"/>
              <a:t> be included as they contribute to nutrient specifications</a:t>
            </a:r>
          </a:p>
          <a:p>
            <a:pPr marL="457200" lvl="1" indent="0">
              <a:buNone/>
            </a:pPr>
            <a:endParaRPr lang="en-US" sz="2000" dirty="0" smtClean="0"/>
          </a:p>
          <a:p>
            <a:r>
              <a:rPr lang="en-US" sz="2400" dirty="0" smtClean="0"/>
              <a:t>P.C. Packets/Pre-portioning</a:t>
            </a:r>
          </a:p>
          <a:p>
            <a:pPr lvl="1"/>
            <a:r>
              <a:rPr lang="en-US" sz="2000" dirty="0" smtClean="0">
                <a:solidFill>
                  <a:schemeClr val="accent2"/>
                </a:solidFill>
              </a:rPr>
              <a:t>Track </a:t>
            </a:r>
            <a:r>
              <a:rPr lang="en-US" sz="2000" dirty="0">
                <a:solidFill>
                  <a:schemeClr val="accent2"/>
                </a:solidFill>
              </a:rPr>
              <a:t>the number served as part of the reimbursable meal</a:t>
            </a:r>
          </a:p>
          <a:p>
            <a:pPr lvl="1"/>
            <a:endParaRPr lang="en-US" sz="1600" dirty="0" smtClean="0"/>
          </a:p>
          <a:p>
            <a:r>
              <a:rPr lang="en-US" dirty="0" smtClean="0"/>
              <a:t>Self-Serve</a:t>
            </a:r>
          </a:p>
          <a:p>
            <a:pPr lvl="1"/>
            <a:r>
              <a:rPr lang="en-US" sz="2000" dirty="0" smtClean="0">
                <a:solidFill>
                  <a:schemeClr val="accent2"/>
                </a:solidFill>
              </a:rPr>
              <a:t>Track the total amount of the item used &amp; determine how many students consume based on the average portion size </a:t>
            </a:r>
            <a:endParaRPr lang="en-US" sz="2000" dirty="0">
              <a:solidFill>
                <a:schemeClr val="accent2"/>
              </a:solidFill>
            </a:endParaRPr>
          </a:p>
          <a:p>
            <a:pPr lvl="1"/>
            <a:endParaRPr lang="en-US" dirty="0" smtClean="0"/>
          </a:p>
          <a:p>
            <a:pPr marL="0" indent="0">
              <a:buNone/>
            </a:pPr>
            <a:endParaRPr lang="en-US" dirty="0" smtClean="0"/>
          </a:p>
        </p:txBody>
      </p:sp>
      <p:pic>
        <p:nvPicPr>
          <p:cNvPr id="7173" name="Picture 5"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647" y="5334000"/>
            <a:ext cx="4743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48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457200"/>
            <a:ext cx="7024744" cy="1143000"/>
          </a:xfrm>
        </p:spPr>
        <p:txBody>
          <a:bodyPr>
            <a:normAutofit fontScale="90000"/>
          </a:bodyPr>
          <a:lstStyle/>
          <a:p>
            <a:pPr algn="ctr"/>
            <a:r>
              <a:rPr lang="en-US" sz="4000" dirty="0" smtClean="0"/>
              <a:t>Comments and Notes Section</a:t>
            </a:r>
            <a:endParaRPr lang="en-US" sz="4000" dirty="0"/>
          </a:p>
        </p:txBody>
      </p:sp>
      <p:sp>
        <p:nvSpPr>
          <p:cNvPr id="5" name="Content Placeholder 2"/>
          <p:cNvSpPr>
            <a:spLocks noGrp="1"/>
          </p:cNvSpPr>
          <p:nvPr>
            <p:ph idx="1"/>
          </p:nvPr>
        </p:nvSpPr>
        <p:spPr>
          <a:xfrm>
            <a:off x="914400" y="1752600"/>
            <a:ext cx="7467600" cy="4343400"/>
          </a:xfrm>
        </p:spPr>
        <p:txBody>
          <a:bodyPr>
            <a:normAutofit fontScale="92500"/>
          </a:bodyPr>
          <a:lstStyle/>
          <a:p>
            <a:pPr>
              <a:spcBef>
                <a:spcPts val="1200"/>
              </a:spcBef>
            </a:pPr>
            <a:endParaRPr lang="en-US" dirty="0" smtClean="0"/>
          </a:p>
          <a:p>
            <a:pPr>
              <a:spcBef>
                <a:spcPts val="1200"/>
              </a:spcBef>
            </a:pPr>
            <a:r>
              <a:rPr lang="en-US" dirty="0" smtClean="0"/>
              <a:t>Way to communicate any changes in meal counts</a:t>
            </a:r>
          </a:p>
          <a:p>
            <a:pPr marL="68580" indent="0">
              <a:spcBef>
                <a:spcPts val="1200"/>
              </a:spcBef>
              <a:buNone/>
            </a:pPr>
            <a:endParaRPr lang="en-US" dirty="0" smtClean="0"/>
          </a:p>
          <a:p>
            <a:pPr>
              <a:spcBef>
                <a:spcPts val="1200"/>
              </a:spcBef>
            </a:pPr>
            <a:r>
              <a:rPr lang="en-US" dirty="0" smtClean="0"/>
              <a:t>Factors affecting </a:t>
            </a:r>
            <a:r>
              <a:rPr lang="en-US" dirty="0"/>
              <a:t>meal </a:t>
            </a:r>
            <a:r>
              <a:rPr lang="en-US" dirty="0" smtClean="0"/>
              <a:t>counts</a:t>
            </a:r>
          </a:p>
          <a:p>
            <a:pPr lvl="1">
              <a:spcBef>
                <a:spcPts val="1200"/>
              </a:spcBef>
            </a:pPr>
            <a:r>
              <a:rPr lang="en-US" sz="2000" dirty="0" smtClean="0">
                <a:solidFill>
                  <a:schemeClr val="accent2"/>
                </a:solidFill>
              </a:rPr>
              <a:t>Class </a:t>
            </a:r>
            <a:r>
              <a:rPr lang="en-US" sz="2000" dirty="0">
                <a:solidFill>
                  <a:schemeClr val="accent2"/>
                </a:solidFill>
              </a:rPr>
              <a:t>trips, weather, </a:t>
            </a:r>
            <a:r>
              <a:rPr lang="en-US" sz="2000" dirty="0" smtClean="0">
                <a:solidFill>
                  <a:schemeClr val="accent2"/>
                </a:solidFill>
              </a:rPr>
              <a:t>illness</a:t>
            </a:r>
          </a:p>
          <a:p>
            <a:pPr marL="365760" lvl="1" indent="0">
              <a:spcBef>
                <a:spcPts val="1200"/>
              </a:spcBef>
              <a:buNone/>
            </a:pPr>
            <a:endParaRPr lang="en-US" sz="2000" dirty="0" smtClean="0">
              <a:solidFill>
                <a:schemeClr val="accent2"/>
              </a:solidFill>
            </a:endParaRPr>
          </a:p>
          <a:p>
            <a:pPr>
              <a:spcBef>
                <a:spcPts val="1200"/>
              </a:spcBef>
            </a:pPr>
            <a:r>
              <a:rPr lang="en-US" dirty="0"/>
              <a:t>H</a:t>
            </a:r>
            <a:r>
              <a:rPr lang="en-US" dirty="0" smtClean="0"/>
              <a:t>elpful for forecasting</a:t>
            </a:r>
          </a:p>
          <a:p>
            <a:pPr marL="68580" indent="0">
              <a:spcBef>
                <a:spcPts val="1200"/>
              </a:spcBef>
              <a:buNone/>
            </a:pPr>
            <a:endParaRPr lang="en-US" dirty="0" smtClean="0"/>
          </a:p>
          <a:p>
            <a:pPr>
              <a:spcBef>
                <a:spcPts val="1200"/>
              </a:spcBef>
            </a:pPr>
            <a:r>
              <a:rPr lang="en-US" dirty="0" smtClean="0"/>
              <a:t>Communication tool</a:t>
            </a:r>
          </a:p>
          <a:p>
            <a:pPr marL="0" indent="0">
              <a:buNone/>
            </a:pPr>
            <a:endParaRPr lang="en-US" dirty="0"/>
          </a:p>
        </p:txBody>
      </p:sp>
      <p:pic>
        <p:nvPicPr>
          <p:cNvPr id="10242" name="Picture 2" descr=" "/>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172200" y="3429000"/>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10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024744" cy="1143000"/>
          </a:xfrm>
        </p:spPr>
        <p:txBody>
          <a:bodyPr/>
          <a:lstStyle/>
          <a:p>
            <a:r>
              <a:rPr lang="en-US" dirty="0" smtClean="0"/>
              <a:t>Substitutions</a:t>
            </a:r>
            <a:endParaRPr lang="en-US" dirty="0"/>
          </a:p>
        </p:txBody>
      </p:sp>
      <p:sp>
        <p:nvSpPr>
          <p:cNvPr id="4" name="Content Placeholder 2"/>
          <p:cNvSpPr>
            <a:spLocks noGrp="1"/>
          </p:cNvSpPr>
          <p:nvPr>
            <p:ph idx="1"/>
          </p:nvPr>
        </p:nvSpPr>
        <p:spPr>
          <a:xfrm>
            <a:off x="762000" y="1066800"/>
            <a:ext cx="6777317" cy="3508977"/>
          </a:xfrm>
        </p:spPr>
        <p:txBody>
          <a:bodyPr/>
          <a:lstStyle/>
          <a:p>
            <a:r>
              <a:rPr lang="en-US" dirty="0"/>
              <a:t>V</a:t>
            </a:r>
            <a:r>
              <a:rPr lang="en-US" dirty="0" smtClean="0"/>
              <a:t>egetable sub-groups</a:t>
            </a:r>
          </a:p>
          <a:p>
            <a:pPr marL="68580" indent="0">
              <a:buNone/>
            </a:pPr>
            <a:endParaRPr lang="en-US" dirty="0" smtClean="0"/>
          </a:p>
          <a:p>
            <a:pPr lvl="1"/>
            <a:r>
              <a:rPr lang="en-US" dirty="0" smtClean="0">
                <a:solidFill>
                  <a:schemeClr val="accent2"/>
                </a:solidFill>
              </a:rPr>
              <a:t>Ensures </a:t>
            </a:r>
            <a:r>
              <a:rPr lang="en-US" dirty="0">
                <a:solidFill>
                  <a:schemeClr val="accent2"/>
                </a:solidFill>
              </a:rPr>
              <a:t>appropriate </a:t>
            </a:r>
            <a:r>
              <a:rPr lang="en-US" dirty="0" smtClean="0">
                <a:solidFill>
                  <a:schemeClr val="accent2"/>
                </a:solidFill>
              </a:rPr>
              <a:t>substitutions</a:t>
            </a:r>
          </a:p>
          <a:p>
            <a:pPr lvl="1"/>
            <a:r>
              <a:rPr lang="en-US" dirty="0" smtClean="0">
                <a:solidFill>
                  <a:schemeClr val="accent2"/>
                </a:solidFill>
              </a:rPr>
              <a:t>Substitute </a:t>
            </a:r>
            <a:r>
              <a:rPr lang="en-US" dirty="0">
                <a:solidFill>
                  <a:schemeClr val="accent2"/>
                </a:solidFill>
              </a:rPr>
              <a:t>within the same vegetable </a:t>
            </a:r>
            <a:r>
              <a:rPr lang="en-US" dirty="0" smtClean="0">
                <a:solidFill>
                  <a:schemeClr val="accent2"/>
                </a:solidFill>
              </a:rPr>
              <a:t>subgroup</a:t>
            </a:r>
          </a:p>
          <a:p>
            <a:pPr marL="365760" lvl="1" indent="0">
              <a:buNone/>
            </a:pPr>
            <a:endParaRPr lang="en-US" dirty="0" smtClean="0">
              <a:solidFill>
                <a:schemeClr val="accent2"/>
              </a:solidFill>
            </a:endParaRPr>
          </a:p>
          <a:p>
            <a:pPr marL="685800" lvl="2" indent="0">
              <a:buNone/>
            </a:pPr>
            <a:r>
              <a:rPr lang="en-US" dirty="0" smtClean="0"/>
              <a:t>	</a:t>
            </a:r>
            <a:r>
              <a:rPr lang="en-US" b="1" dirty="0" smtClean="0">
                <a:solidFill>
                  <a:schemeClr val="accent4"/>
                </a:solidFill>
              </a:rPr>
              <a:t>Example</a:t>
            </a:r>
            <a:r>
              <a:rPr lang="en-US" b="1" dirty="0">
                <a:solidFill>
                  <a:schemeClr val="accent4"/>
                </a:solidFill>
              </a:rPr>
              <a:t>: </a:t>
            </a:r>
            <a:r>
              <a:rPr lang="en-US" dirty="0" smtClean="0">
                <a:solidFill>
                  <a:schemeClr val="accent4"/>
                </a:solidFill>
              </a:rPr>
              <a:t>Romaine </a:t>
            </a:r>
            <a:r>
              <a:rPr lang="en-US" dirty="0">
                <a:solidFill>
                  <a:schemeClr val="accent4"/>
                </a:solidFill>
              </a:rPr>
              <a:t>Salad </a:t>
            </a:r>
            <a:r>
              <a:rPr lang="en-US" dirty="0" smtClean="0">
                <a:solidFill>
                  <a:schemeClr val="accent4"/>
                </a:solidFill>
              </a:rPr>
              <a:t>replaced with 	broccoli </a:t>
            </a:r>
            <a:endParaRPr lang="en-US" dirty="0">
              <a:solidFill>
                <a:schemeClr val="accent4"/>
              </a:solidFill>
            </a:endParaRPr>
          </a:p>
        </p:txBody>
      </p:sp>
      <p:pic>
        <p:nvPicPr>
          <p:cNvPr id="5" name="Picture 8" descr="Sample production record with leafy green salad crossed out and broccoli written in for the dark green sub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8077200" cy="2252662"/>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00200"/>
            <a:ext cx="1295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15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304800"/>
            <a:ext cx="8229600" cy="1143000"/>
          </a:xfrm>
        </p:spPr>
        <p:txBody>
          <a:bodyPr/>
          <a:lstStyle/>
          <a:p>
            <a:pPr algn="ctr"/>
            <a:r>
              <a:rPr lang="en-US" dirty="0" smtClean="0"/>
              <a:t>Weight vs. Volume</a:t>
            </a:r>
            <a:endParaRPr lang="en-US" dirty="0"/>
          </a:p>
        </p:txBody>
      </p:sp>
      <p:sp>
        <p:nvSpPr>
          <p:cNvPr id="495619" name="Rectangle 3"/>
          <p:cNvSpPr>
            <a:spLocks noChangeArrowheads="1"/>
          </p:cNvSpPr>
          <p:nvPr/>
        </p:nvSpPr>
        <p:spPr bwMode="auto">
          <a:xfrm>
            <a:off x="2971800" y="4114800"/>
            <a:ext cx="5378028" cy="1524000"/>
          </a:xfrm>
          <a:prstGeom prst="rect">
            <a:avLst/>
          </a:prstGeom>
          <a:noFill/>
          <a:ln w="9525">
            <a:noFill/>
            <a:miter lim="800000"/>
            <a:headEnd/>
            <a:tailEnd/>
          </a:ln>
          <a:effectLst/>
        </p:spPr>
        <p:txBody>
          <a:bodyPr/>
          <a:lstStyle/>
          <a:p>
            <a:pPr marL="342900" indent="-342900" algn="l">
              <a:spcBef>
                <a:spcPct val="20000"/>
              </a:spcBef>
              <a:buClr>
                <a:schemeClr val="tx1"/>
              </a:buClr>
            </a:pPr>
            <a:r>
              <a:rPr lang="en-US" sz="2800" b="1" dirty="0"/>
              <a:t>French Fries, potato puffs</a:t>
            </a:r>
          </a:p>
          <a:p>
            <a:pPr marL="342900" indent="-342900" algn="l">
              <a:spcBef>
                <a:spcPct val="20000"/>
              </a:spcBef>
              <a:buClr>
                <a:schemeClr val="tx1"/>
              </a:buClr>
            </a:pPr>
            <a:r>
              <a:rPr lang="en-US" sz="2800" dirty="0"/>
              <a:t>	Weight: 4 </a:t>
            </a:r>
            <a:r>
              <a:rPr lang="en-US" sz="2800" dirty="0" smtClean="0"/>
              <a:t>oz. </a:t>
            </a:r>
            <a:r>
              <a:rPr lang="en-US" sz="2800" dirty="0"/>
              <a:t>= 252 calories</a:t>
            </a:r>
          </a:p>
          <a:p>
            <a:pPr marL="342900" indent="-342900" algn="l">
              <a:spcBef>
                <a:spcPct val="20000"/>
              </a:spcBef>
              <a:buClr>
                <a:schemeClr val="tx1"/>
              </a:buClr>
            </a:pPr>
            <a:r>
              <a:rPr lang="en-US" sz="2800" dirty="0"/>
              <a:t>	Volume: ½ cup = 142 calories</a:t>
            </a:r>
          </a:p>
          <a:p>
            <a:pPr marL="1143000" lvl="2" indent="-228600" algn="l">
              <a:spcBef>
                <a:spcPct val="20000"/>
              </a:spcBef>
              <a:buClr>
                <a:schemeClr val="tx1"/>
              </a:buClr>
            </a:pPr>
            <a:r>
              <a:rPr lang="en-US" sz="2800" dirty="0">
                <a:solidFill>
                  <a:schemeClr val="tx2"/>
                </a:solidFill>
              </a:rPr>
              <a:t>	</a:t>
            </a:r>
          </a:p>
        </p:txBody>
      </p:sp>
      <p:sp>
        <p:nvSpPr>
          <p:cNvPr id="495622" name="Rectangle 6"/>
          <p:cNvSpPr>
            <a:spLocks noChangeArrowheads="1"/>
          </p:cNvSpPr>
          <p:nvPr/>
        </p:nvSpPr>
        <p:spPr bwMode="auto">
          <a:xfrm>
            <a:off x="838200" y="1790700"/>
            <a:ext cx="5029200" cy="1524000"/>
          </a:xfrm>
          <a:prstGeom prst="rect">
            <a:avLst/>
          </a:prstGeom>
          <a:noFill/>
          <a:ln w="9525">
            <a:noFill/>
            <a:miter lim="800000"/>
            <a:headEnd/>
            <a:tailEnd/>
          </a:ln>
          <a:effectLst/>
        </p:spPr>
        <p:txBody>
          <a:bodyPr/>
          <a:lstStyle/>
          <a:p>
            <a:pPr marL="342900" indent="-342900" algn="l">
              <a:lnSpc>
                <a:spcPct val="90000"/>
              </a:lnSpc>
              <a:spcBef>
                <a:spcPct val="20000"/>
              </a:spcBef>
            </a:pPr>
            <a:r>
              <a:rPr lang="en-US" sz="2800" b="1" dirty="0"/>
              <a:t>Cheese, grated</a:t>
            </a:r>
          </a:p>
          <a:p>
            <a:pPr marL="342900" indent="-342900" algn="l">
              <a:lnSpc>
                <a:spcPct val="90000"/>
              </a:lnSpc>
              <a:spcBef>
                <a:spcPct val="20000"/>
              </a:spcBef>
            </a:pPr>
            <a:r>
              <a:rPr lang="en-US" sz="2800" dirty="0"/>
              <a:t>   Weight: 2 </a:t>
            </a:r>
            <a:r>
              <a:rPr lang="en-US" sz="2800" dirty="0" smtClean="0"/>
              <a:t>oz. </a:t>
            </a:r>
            <a:r>
              <a:rPr lang="en-US" sz="2800" dirty="0"/>
              <a:t>= 212 calories</a:t>
            </a:r>
          </a:p>
          <a:p>
            <a:pPr marL="342900" indent="-342900" algn="l">
              <a:lnSpc>
                <a:spcPct val="90000"/>
              </a:lnSpc>
              <a:spcBef>
                <a:spcPct val="20000"/>
              </a:spcBef>
            </a:pPr>
            <a:r>
              <a:rPr lang="en-US" sz="2800" dirty="0"/>
              <a:t>   Volume: ¼  cup = 84 calories</a:t>
            </a:r>
          </a:p>
        </p:txBody>
      </p:sp>
      <p:pic>
        <p:nvPicPr>
          <p:cNvPr id="1026" name="Picture 2" descr="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68" b="96899" l="8065" r="91129"/>
                    </a14:imgEffect>
                  </a14:imgLayer>
                </a14:imgProps>
              </a:ext>
              <a:ext uri="{28A0092B-C50C-407E-A947-70E740481C1C}">
                <a14:useLocalDpi xmlns:a14="http://schemas.microsoft.com/office/drawing/2010/main" val="0"/>
              </a:ext>
            </a:extLst>
          </a:blip>
          <a:srcRect/>
          <a:stretch>
            <a:fillRect/>
          </a:stretch>
        </p:blipFill>
        <p:spPr bwMode="auto">
          <a:xfrm>
            <a:off x="6525620" y="1609059"/>
            <a:ext cx="2025228" cy="21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664" r="98673">
                        <a14:foregroundMark x1="49336" y1="15429" x2="89602" y2="20571"/>
                        <a14:foregroundMark x1="91593" y1="25143" x2="90487" y2="19429"/>
                        <a14:foregroundMark x1="8186" y1="20000" x2="7743" y2="14286"/>
                      </a14:backgroundRemoval>
                    </a14:imgEffect>
                  </a14:imgLayer>
                </a14:imgProps>
              </a:ext>
              <a:ext uri="{28A0092B-C50C-407E-A947-70E740481C1C}">
                <a14:useLocalDpi xmlns:a14="http://schemas.microsoft.com/office/drawing/2010/main" val="0"/>
              </a:ext>
            </a:extLst>
          </a:blip>
          <a:srcRect/>
          <a:stretch>
            <a:fillRect/>
          </a:stretch>
        </p:blipFill>
        <p:spPr bwMode="auto">
          <a:xfrm>
            <a:off x="540152" y="4572000"/>
            <a:ext cx="2265826"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9385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4744" cy="1143000"/>
          </a:xfrm>
        </p:spPr>
        <p:txBody>
          <a:bodyPr>
            <a:normAutofit fontScale="90000"/>
          </a:bodyPr>
          <a:lstStyle/>
          <a:p>
            <a:r>
              <a:rPr lang="en-US" dirty="0" smtClean="0"/>
              <a:t>Complete Before Meal Service</a:t>
            </a:r>
            <a:endParaRPr lang="en-US" dirty="0"/>
          </a:p>
        </p:txBody>
      </p:sp>
      <p:pic>
        <p:nvPicPr>
          <p:cNvPr id="1026" name="Picture 2" descr="Sample production record with the following columns filled in: menu item, recipe number, portion size, total portions offered, and time and tempera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10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5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024744" cy="1143000"/>
          </a:xfrm>
        </p:spPr>
        <p:txBody>
          <a:bodyPr>
            <a:normAutofit fontScale="90000"/>
          </a:bodyPr>
          <a:lstStyle/>
          <a:p>
            <a:r>
              <a:rPr lang="en-US" dirty="0" smtClean="0"/>
              <a:t>Complete After Meal Service </a:t>
            </a:r>
            <a:endParaRPr lang="en-US" dirty="0"/>
          </a:p>
        </p:txBody>
      </p:sp>
      <p:pic>
        <p:nvPicPr>
          <p:cNvPr id="2050" name="Picture 2" descr="Sample production record with the following columns filled in: reimbursable portions served, non-reimbursable portions served and leftov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962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15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0863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609600"/>
            <a:ext cx="8382000" cy="1066800"/>
          </a:xfrm>
        </p:spPr>
        <p:txBody>
          <a:bodyPr>
            <a:noAutofit/>
          </a:bodyPr>
          <a:lstStyle/>
          <a:p>
            <a:pPr algn="ctr"/>
            <a:r>
              <a:rPr lang="en-US" sz="3200" dirty="0" smtClean="0"/>
              <a:t>Example of Properly Completed  Production Record</a:t>
            </a:r>
            <a:endParaRPr lang="en-US" sz="3200" dirty="0"/>
          </a:p>
        </p:txBody>
      </p:sp>
      <p:pic>
        <p:nvPicPr>
          <p:cNvPr id="3074" name="Picture 2" descr="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7162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010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pPr algn="ctr"/>
            <a:r>
              <a:rPr lang="en-US" sz="3600" dirty="0" smtClean="0"/>
              <a:t>Example of Poorly Completed Production Record</a:t>
            </a:r>
            <a:endParaRPr lang="en-US" sz="3600" dirty="0"/>
          </a:p>
        </p:txBody>
      </p:sp>
      <p:pic>
        <p:nvPicPr>
          <p:cNvPr id="4" name="Content Placeholder 3" desc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24220"/>
            <a:ext cx="7162800" cy="4904960"/>
          </a:xfrm>
        </p:spPr>
      </p:pic>
      <p:pic>
        <p:nvPicPr>
          <p:cNvPr id="9218"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690" y="1066800"/>
            <a:ext cx="1157513"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05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pPr algn="ctr"/>
            <a:r>
              <a:rPr lang="en-US" dirty="0" smtClean="0"/>
              <a:t>Common Errors </a:t>
            </a:r>
            <a:endParaRPr lang="en-US" dirty="0"/>
          </a:p>
        </p:txBody>
      </p:sp>
      <p:sp>
        <p:nvSpPr>
          <p:cNvPr id="4" name="Content Placeholder 3"/>
          <p:cNvSpPr>
            <a:spLocks noGrp="1"/>
          </p:cNvSpPr>
          <p:nvPr>
            <p:ph sz="quarter" idx="13"/>
          </p:nvPr>
        </p:nvSpPr>
        <p:spPr>
          <a:xfrm>
            <a:off x="914400" y="1914525"/>
            <a:ext cx="3419856" cy="4358640"/>
          </a:xfrm>
        </p:spPr>
        <p:txBody>
          <a:bodyPr/>
          <a:lstStyle/>
          <a:p>
            <a:r>
              <a:rPr lang="en-US" dirty="0" smtClean="0"/>
              <a:t> Missing/ Incomplete production records</a:t>
            </a:r>
          </a:p>
          <a:p>
            <a:pPr marL="68580" indent="0">
              <a:buNone/>
            </a:pPr>
            <a:endParaRPr lang="en-US" dirty="0" smtClean="0"/>
          </a:p>
          <a:p>
            <a:r>
              <a:rPr lang="en-US" dirty="0" smtClean="0"/>
              <a:t>Not separating age/grade groups</a:t>
            </a:r>
          </a:p>
          <a:p>
            <a:pPr marL="68580" indent="0">
              <a:buNone/>
            </a:pPr>
            <a:endParaRPr lang="en-US" dirty="0" smtClean="0"/>
          </a:p>
          <a:p>
            <a:r>
              <a:rPr lang="en-US" dirty="0" smtClean="0"/>
              <a:t>Portion sizes </a:t>
            </a:r>
            <a:endParaRPr lang="en-US" dirty="0"/>
          </a:p>
        </p:txBody>
      </p:sp>
      <p:sp>
        <p:nvSpPr>
          <p:cNvPr id="5" name="Content Placeholder 4"/>
          <p:cNvSpPr>
            <a:spLocks noGrp="1"/>
          </p:cNvSpPr>
          <p:nvPr>
            <p:ph sz="quarter" idx="14"/>
          </p:nvPr>
        </p:nvSpPr>
        <p:spPr>
          <a:xfrm>
            <a:off x="4876800" y="2133600"/>
            <a:ext cx="3736848" cy="4358639"/>
          </a:xfrm>
        </p:spPr>
        <p:txBody>
          <a:bodyPr/>
          <a:lstStyle/>
          <a:p>
            <a:r>
              <a:rPr lang="en-US" dirty="0" smtClean="0"/>
              <a:t>Listing “vegetable”</a:t>
            </a:r>
          </a:p>
          <a:p>
            <a:pPr marL="68580" indent="0">
              <a:buNone/>
            </a:pPr>
            <a:endParaRPr lang="en-US" dirty="0" smtClean="0"/>
          </a:p>
          <a:p>
            <a:r>
              <a:rPr lang="en-US" dirty="0" smtClean="0"/>
              <a:t>Incorrect vegetable subgroup substitutions </a:t>
            </a:r>
          </a:p>
          <a:p>
            <a:pPr marL="68580" indent="0">
              <a:buNone/>
            </a:pPr>
            <a:endParaRPr lang="en-US" dirty="0" smtClean="0"/>
          </a:p>
          <a:p>
            <a:r>
              <a:rPr lang="en-US" dirty="0" smtClean="0"/>
              <a:t>Weight vs volume</a:t>
            </a:r>
          </a:p>
          <a:p>
            <a:endParaRPr lang="en-US" dirty="0"/>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018" y="733301"/>
            <a:ext cx="15049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333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dirty="0" smtClean="0"/>
              <a:t>Record Keeping</a:t>
            </a:r>
            <a:endParaRPr lang="en-US" dirty="0"/>
          </a:p>
        </p:txBody>
      </p:sp>
      <p:sp>
        <p:nvSpPr>
          <p:cNvPr id="3" name="Content Placeholder 2"/>
          <p:cNvSpPr>
            <a:spLocks noGrp="1"/>
          </p:cNvSpPr>
          <p:nvPr>
            <p:ph idx="1"/>
          </p:nvPr>
        </p:nvSpPr>
        <p:spPr>
          <a:xfrm>
            <a:off x="1066800" y="1828800"/>
            <a:ext cx="6777317" cy="3508977"/>
          </a:xfrm>
        </p:spPr>
        <p:txBody>
          <a:bodyPr/>
          <a:lstStyle/>
          <a:p>
            <a:r>
              <a:rPr lang="en-US" dirty="0" smtClean="0"/>
              <a:t>Production records must be retained for 3 years plus the current year. </a:t>
            </a:r>
            <a:endParaRPr lang="en-US" dirty="0"/>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244" y="2743200"/>
            <a:ext cx="5143500" cy="273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87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230034" cy="875264"/>
          </a:xfrm>
        </p:spPr>
        <p:txBody>
          <a:bodyPr>
            <a:normAutofit/>
          </a:bodyPr>
          <a:lstStyle/>
          <a:p>
            <a:pPr algn="ctr"/>
            <a:r>
              <a:rPr lang="en-US" sz="2400" b="1" dirty="0">
                <a:solidFill>
                  <a:srgbClr val="92D050"/>
                </a:solidFill>
              </a:rPr>
              <a:t>Professional Standards for State and Local Nutrition Program Personnel Final Rule </a:t>
            </a:r>
            <a:endParaRPr lang="en-US" sz="2400" dirty="0">
              <a:solidFill>
                <a:srgbClr val="92D050"/>
              </a:solidFill>
            </a:endParaRPr>
          </a:p>
        </p:txBody>
      </p:sp>
      <p:sp>
        <p:nvSpPr>
          <p:cNvPr id="3" name="Content Placeholder 2"/>
          <p:cNvSpPr>
            <a:spLocks noGrp="1"/>
          </p:cNvSpPr>
          <p:nvPr>
            <p:ph idx="1"/>
          </p:nvPr>
        </p:nvSpPr>
        <p:spPr>
          <a:xfrm>
            <a:off x="381000" y="1828800"/>
            <a:ext cx="8229600" cy="4876800"/>
          </a:xfrm>
        </p:spPr>
        <p:txBody>
          <a:bodyPr/>
          <a:lstStyle/>
          <a:p>
            <a:r>
              <a:rPr lang="en-US" sz="2000" dirty="0"/>
              <a:t>This PowerPoint will contribute </a:t>
            </a:r>
            <a:r>
              <a:rPr lang="en-US" sz="2000" b="1" dirty="0">
                <a:solidFill>
                  <a:schemeClr val="accent2"/>
                </a:solidFill>
              </a:rPr>
              <a:t>1 Training Hour </a:t>
            </a:r>
            <a:r>
              <a:rPr lang="en-US" sz="2000" dirty="0"/>
              <a:t>towards the Professional Standard training </a:t>
            </a:r>
            <a:r>
              <a:rPr lang="en-US" sz="2000" dirty="0" smtClean="0"/>
              <a:t>requirements</a:t>
            </a:r>
          </a:p>
          <a:p>
            <a:pPr marL="0" indent="0">
              <a:buNone/>
            </a:pPr>
            <a:endParaRPr lang="en-US" sz="2000" dirty="0" smtClean="0"/>
          </a:p>
          <a:p>
            <a:r>
              <a:rPr lang="en-US" sz="2000" dirty="0"/>
              <a:t>Required to track the number of training hours earned each year and maintain documentation of the trainings </a:t>
            </a:r>
            <a:r>
              <a:rPr lang="en-US" sz="2000" dirty="0" smtClean="0"/>
              <a:t>attended</a:t>
            </a:r>
          </a:p>
          <a:p>
            <a:pPr marL="0" indent="0">
              <a:buNone/>
            </a:pPr>
            <a:endParaRPr lang="en-US" sz="2000" dirty="0" smtClean="0"/>
          </a:p>
          <a:p>
            <a:r>
              <a:rPr lang="en-US" sz="2000" dirty="0"/>
              <a:t>SED prototype tracking excel document for School Food Service Directors is located on the CNKC</a:t>
            </a:r>
          </a:p>
          <a:p>
            <a:endParaRPr lang="en-US" dirty="0"/>
          </a:p>
          <a:p>
            <a:endParaRPr lang="en-US" dirty="0"/>
          </a:p>
          <a:p>
            <a:endParaRPr lang="en-US" dirty="0"/>
          </a:p>
        </p:txBody>
      </p:sp>
      <p:pic>
        <p:nvPicPr>
          <p:cNvPr id="4" name="Picture 4"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41519"/>
            <a:ext cx="2202180" cy="1651635"/>
          </a:xfrm>
          <a:prstGeom prst="ellipse">
            <a:avLst/>
          </a:prstGeom>
          <a:ln w="3175" cap="rnd">
            <a:solidFill>
              <a:srgbClr val="CF543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5" name="Picture 3"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800600"/>
            <a:ext cx="1490032"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48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024744" cy="1143000"/>
          </a:xfrm>
        </p:spPr>
        <p:txBody>
          <a:bodyPr>
            <a:normAutofit/>
          </a:bodyPr>
          <a:lstStyle/>
          <a:p>
            <a:pPr algn="ctr"/>
            <a:r>
              <a:rPr lang="en-US" dirty="0" smtClean="0"/>
              <a:t>Helpful Resources</a:t>
            </a:r>
            <a:endParaRPr lang="en-US" dirty="0"/>
          </a:p>
        </p:txBody>
      </p:sp>
      <p:sp>
        <p:nvSpPr>
          <p:cNvPr id="3" name="Content Placeholder 2"/>
          <p:cNvSpPr>
            <a:spLocks noGrp="1"/>
          </p:cNvSpPr>
          <p:nvPr>
            <p:ph sz="quarter" idx="1"/>
          </p:nvPr>
        </p:nvSpPr>
        <p:spPr>
          <a:xfrm>
            <a:off x="762000" y="1600200"/>
            <a:ext cx="7620000" cy="4572000"/>
          </a:xfrm>
        </p:spPr>
        <p:txBody>
          <a:bodyPr>
            <a:normAutofit fontScale="92500" lnSpcReduction="20000"/>
          </a:bodyPr>
          <a:lstStyle/>
          <a:p>
            <a:r>
              <a:rPr lang="en-US" dirty="0" smtClean="0"/>
              <a:t>Food Buying Guide </a:t>
            </a:r>
          </a:p>
          <a:p>
            <a:pPr lvl="1"/>
            <a:r>
              <a:rPr lang="en-US" dirty="0" smtClean="0"/>
              <a:t>Food Buying Guide Calculator </a:t>
            </a:r>
          </a:p>
          <a:p>
            <a:pPr lvl="1"/>
            <a:r>
              <a:rPr lang="en-US" dirty="0">
                <a:hlinkClick r:id="rId3"/>
              </a:rPr>
              <a:t>http://</a:t>
            </a:r>
            <a:r>
              <a:rPr lang="en-US" dirty="0" smtClean="0">
                <a:hlinkClick r:id="rId3"/>
              </a:rPr>
              <a:t>teamnutrition.usda.gov/Resources/foodbuyingguide.html</a:t>
            </a:r>
            <a:r>
              <a:rPr lang="en-US" dirty="0" smtClean="0"/>
              <a:t> </a:t>
            </a:r>
            <a:endParaRPr lang="en-US" dirty="0"/>
          </a:p>
          <a:p>
            <a:endParaRPr lang="en-US" dirty="0" smtClean="0"/>
          </a:p>
          <a:p>
            <a:r>
              <a:rPr lang="en-US" dirty="0" smtClean="0"/>
              <a:t>USDA Standardized Recipes</a:t>
            </a:r>
          </a:p>
          <a:p>
            <a:pPr lvl="1"/>
            <a:r>
              <a:rPr lang="en-US" dirty="0" smtClean="0">
                <a:hlinkClick r:id="rId4"/>
              </a:rPr>
              <a:t>http</a:t>
            </a:r>
            <a:r>
              <a:rPr lang="en-US" dirty="0">
                <a:hlinkClick r:id="rId4"/>
              </a:rPr>
              <a:t>://</a:t>
            </a:r>
            <a:r>
              <a:rPr lang="en-US" dirty="0" smtClean="0">
                <a:hlinkClick r:id="rId4"/>
              </a:rPr>
              <a:t>teamnutrition.usda.gov/Resources/usda_recipes.html</a:t>
            </a:r>
            <a:endParaRPr lang="en-US" dirty="0" smtClean="0"/>
          </a:p>
          <a:p>
            <a:pPr lvl="1"/>
            <a:endParaRPr lang="en-US" dirty="0"/>
          </a:p>
          <a:p>
            <a:r>
              <a:rPr lang="en-US" dirty="0" smtClean="0"/>
              <a:t>Recipes for Healthy Kids Cookbooks</a:t>
            </a:r>
          </a:p>
          <a:p>
            <a:pPr lvl="1"/>
            <a:r>
              <a:rPr lang="en-US" u="sng" dirty="0" smtClean="0">
                <a:hlinkClick r:id="rId5"/>
              </a:rPr>
              <a:t>www.teamnutrition.usda.gov</a:t>
            </a:r>
            <a:endParaRPr lang="en-US" u="sng" dirty="0" smtClean="0"/>
          </a:p>
          <a:p>
            <a:pPr marL="274320" lvl="1" indent="0">
              <a:buNone/>
            </a:pPr>
            <a:endParaRPr lang="en-US" dirty="0"/>
          </a:p>
          <a:p>
            <a:r>
              <a:rPr lang="en-US" dirty="0" smtClean="0"/>
              <a:t>New York Child Nutrition</a:t>
            </a:r>
          </a:p>
          <a:p>
            <a:pPr lvl="1"/>
            <a:r>
              <a:rPr lang="en-US" sz="1800" dirty="0" smtClean="0"/>
              <a:t>www.cn.nysed.gov</a:t>
            </a:r>
          </a:p>
          <a:p>
            <a:pPr marL="365760" lvl="1" indent="0">
              <a:buNone/>
            </a:pPr>
            <a:endParaRPr lang="en-US" sz="1800" dirty="0"/>
          </a:p>
          <a:p>
            <a:pPr marL="365760" lvl="1" indent="0">
              <a:buNone/>
            </a:pPr>
            <a:endParaRPr lang="en-US" dirty="0"/>
          </a:p>
        </p:txBody>
      </p:sp>
    </p:spTree>
    <p:extLst>
      <p:ext uri="{BB962C8B-B14F-4D97-AF65-F5344CB8AC3E}">
        <p14:creationId xmlns:p14="http://schemas.microsoft.com/office/powerpoint/2010/main" val="3216367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a:t>Child Nutrition Program </a:t>
            </a:r>
            <a:r>
              <a:rPr lang="en-US" sz="2800" b="1" dirty="0" smtClean="0"/>
              <a:t>Administration</a:t>
            </a:r>
            <a:endParaRPr lang="en-US" sz="2800" dirty="0"/>
          </a:p>
        </p:txBody>
      </p:sp>
      <p:sp>
        <p:nvSpPr>
          <p:cNvPr id="3" name="Content Placeholder 2"/>
          <p:cNvSpPr>
            <a:spLocks noGrp="1"/>
          </p:cNvSpPr>
          <p:nvPr>
            <p:ph idx="1"/>
          </p:nvPr>
        </p:nvSpPr>
        <p:spPr/>
        <p:txBody>
          <a:bodyPr>
            <a:normAutofit/>
          </a:bodyPr>
          <a:lstStyle/>
          <a:p>
            <a:pPr marL="68580" indent="0" algn="ctr">
              <a:buNone/>
            </a:pPr>
            <a:r>
              <a:rPr lang="en-US" dirty="0" smtClean="0"/>
              <a:t>Child Nutrition Program Administration</a:t>
            </a:r>
          </a:p>
          <a:p>
            <a:pPr marL="68580" indent="0" algn="ctr">
              <a:buNone/>
            </a:pPr>
            <a:r>
              <a:rPr lang="en-US" dirty="0" smtClean="0"/>
              <a:t>89 Washington Avenue, Room 375 EBA</a:t>
            </a:r>
            <a:br>
              <a:rPr lang="en-US" dirty="0" smtClean="0"/>
            </a:br>
            <a:r>
              <a:rPr lang="en-US" dirty="0" smtClean="0"/>
              <a:t>Albany, NY 12234</a:t>
            </a:r>
          </a:p>
          <a:p>
            <a:pPr marL="68580" indent="0" algn="ctr">
              <a:buNone/>
            </a:pPr>
            <a:r>
              <a:rPr lang="en-US" dirty="0" smtClean="0"/>
              <a:t>(518) 473-8781</a:t>
            </a:r>
          </a:p>
          <a:p>
            <a:pPr marL="68580" indent="0" algn="ctr">
              <a:buNone/>
            </a:pPr>
            <a:r>
              <a:rPr lang="en-US" dirty="0" smtClean="0">
                <a:hlinkClick r:id="rId3"/>
              </a:rPr>
              <a:t>cntraining@nysed.gov</a:t>
            </a:r>
            <a:endParaRPr lang="en-US" dirty="0" smtClean="0"/>
          </a:p>
          <a:p>
            <a:pPr marL="68580" indent="0" algn="ctr">
              <a:buNone/>
            </a:pPr>
            <a:endParaRPr lang="en-US" dirty="0" smtClean="0"/>
          </a:p>
          <a:p>
            <a:pPr marL="68580" indent="0" algn="ctr">
              <a:buNone/>
            </a:pPr>
            <a:r>
              <a:rPr lang="en-US" dirty="0" smtClean="0"/>
              <a:t>www.cn.nysed.gov</a:t>
            </a:r>
          </a:p>
          <a:p>
            <a:endParaRPr lang="en-US" dirty="0"/>
          </a:p>
        </p:txBody>
      </p:sp>
      <p:pic>
        <p:nvPicPr>
          <p:cNvPr id="4" name="Picture 2" descr="NYSED.gov logo"/>
          <p:cNvPicPr>
            <a:picLocks noChangeAspect="1"/>
          </p:cNvPicPr>
          <p:nvPr/>
        </p:nvPicPr>
        <p:blipFill>
          <a:blip r:embed="rId4"/>
          <a:srcRect/>
          <a:stretch>
            <a:fillRect/>
          </a:stretch>
        </p:blipFill>
        <p:spPr bwMode="auto">
          <a:xfrm>
            <a:off x="914400" y="5410200"/>
            <a:ext cx="2586990" cy="533400"/>
          </a:xfrm>
          <a:prstGeom prst="rect">
            <a:avLst/>
          </a:prstGeom>
          <a:noFill/>
          <a:ln w="9525">
            <a:noFill/>
            <a:miter lim="800000"/>
            <a:headEnd/>
            <a:tailEnd/>
          </a:ln>
        </p:spPr>
      </p:pic>
    </p:spTree>
    <p:extLst>
      <p:ext uri="{BB962C8B-B14F-4D97-AF65-F5344CB8AC3E}">
        <p14:creationId xmlns:p14="http://schemas.microsoft.com/office/powerpoint/2010/main" val="121702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1143000"/>
          </a:xfrm>
        </p:spPr>
        <p:txBody>
          <a:bodyPr/>
          <a:lstStyle/>
          <a:p>
            <a:pPr algn="ctr"/>
            <a:r>
              <a:rPr lang="en-US" dirty="0"/>
              <a:t>Production Records</a:t>
            </a:r>
          </a:p>
        </p:txBody>
      </p:sp>
      <p:pic>
        <p:nvPicPr>
          <p:cNvPr id="2051"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6326">
            <a:off x="554291" y="375387"/>
            <a:ext cx="995579" cy="1095137"/>
          </a:xfrm>
          <a:prstGeom prst="rect">
            <a:avLst/>
          </a:prstGeom>
          <a:solidFill>
            <a:schemeClr val="accent1"/>
          </a:solidFill>
          <a:ln>
            <a:noFill/>
          </a:ln>
        </p:spPr>
      </p:pic>
      <p:sp>
        <p:nvSpPr>
          <p:cNvPr id="3" name="Content Placeholder 2"/>
          <p:cNvSpPr>
            <a:spLocks noGrp="1"/>
          </p:cNvSpPr>
          <p:nvPr>
            <p:ph idx="1"/>
          </p:nvPr>
        </p:nvSpPr>
        <p:spPr>
          <a:xfrm>
            <a:off x="762000" y="1447800"/>
            <a:ext cx="7696200" cy="4724400"/>
          </a:xfrm>
        </p:spPr>
        <p:txBody>
          <a:bodyPr>
            <a:normAutofit fontScale="92500"/>
          </a:bodyPr>
          <a:lstStyle/>
          <a:p>
            <a:r>
              <a:rPr lang="en-US" sz="2000" dirty="0"/>
              <a:t>Required by Regulation for Breakfast, Lunch &amp; </a:t>
            </a:r>
            <a:r>
              <a:rPr lang="en-US" sz="2000" dirty="0" smtClean="0"/>
              <a:t>Snack</a:t>
            </a:r>
          </a:p>
          <a:p>
            <a:pPr marL="68580" indent="0">
              <a:buNone/>
            </a:pPr>
            <a:endParaRPr lang="en-US" sz="2000" dirty="0"/>
          </a:p>
          <a:p>
            <a:r>
              <a:rPr lang="en-US" sz="2000" dirty="0" smtClean="0"/>
              <a:t>Provides </a:t>
            </a:r>
            <a:r>
              <a:rPr lang="en-US" sz="2000" dirty="0"/>
              <a:t>a daily written history of the food planned, prepared and </a:t>
            </a:r>
            <a:r>
              <a:rPr lang="en-US" sz="2000" dirty="0" smtClean="0"/>
              <a:t>served</a:t>
            </a:r>
          </a:p>
          <a:p>
            <a:pPr marL="68580" indent="0">
              <a:buNone/>
            </a:pPr>
            <a:endParaRPr lang="en-US" sz="2000" dirty="0"/>
          </a:p>
          <a:p>
            <a:r>
              <a:rPr lang="en-US" sz="2000" dirty="0"/>
              <a:t>Documents compliance with meal pattern </a:t>
            </a:r>
            <a:r>
              <a:rPr lang="en-US" sz="2000" dirty="0" smtClean="0"/>
              <a:t>requirements</a:t>
            </a:r>
          </a:p>
          <a:p>
            <a:pPr marL="68580" indent="0">
              <a:buNone/>
            </a:pPr>
            <a:endParaRPr lang="en-US" sz="2000" dirty="0"/>
          </a:p>
          <a:p>
            <a:r>
              <a:rPr lang="en-US" sz="2000" dirty="0" smtClean="0"/>
              <a:t>Completed </a:t>
            </a:r>
            <a:r>
              <a:rPr lang="en-US" sz="2000" dirty="0"/>
              <a:t>daily for </a:t>
            </a:r>
            <a:r>
              <a:rPr lang="en-US" sz="2000" dirty="0" smtClean="0"/>
              <a:t>all buildings</a:t>
            </a:r>
          </a:p>
          <a:p>
            <a:pPr marL="68580" indent="0">
              <a:buNone/>
            </a:pPr>
            <a:endParaRPr lang="en-US" sz="2000" dirty="0"/>
          </a:p>
          <a:p>
            <a:r>
              <a:rPr lang="en-US" sz="2000" dirty="0" smtClean="0"/>
              <a:t>Reflects age/grade groups, </a:t>
            </a:r>
            <a:r>
              <a:rPr lang="en-US" sz="2000" dirty="0"/>
              <a:t>even if they </a:t>
            </a:r>
            <a:r>
              <a:rPr lang="en-US" sz="2000" dirty="0" smtClean="0"/>
              <a:t>are in </a:t>
            </a:r>
            <a:r>
              <a:rPr lang="en-US" sz="2000" dirty="0"/>
              <a:t>one </a:t>
            </a:r>
            <a:r>
              <a:rPr lang="en-US" sz="2000" dirty="0" smtClean="0"/>
              <a:t>building</a:t>
            </a:r>
          </a:p>
          <a:p>
            <a:pPr marL="68580" indent="0">
              <a:buNone/>
            </a:pPr>
            <a:endParaRPr lang="en-US" sz="2000" dirty="0" smtClean="0"/>
          </a:p>
          <a:p>
            <a:pPr lvl="1"/>
            <a:r>
              <a:rPr lang="en-US" sz="2000" b="1" dirty="0" smtClean="0">
                <a:solidFill>
                  <a:schemeClr val="accent2"/>
                </a:solidFill>
              </a:rPr>
              <a:t>Example</a:t>
            </a:r>
            <a:r>
              <a:rPr lang="en-US" dirty="0" smtClean="0">
                <a:solidFill>
                  <a:schemeClr val="accent2"/>
                </a:solidFill>
              </a:rPr>
              <a:t>: </a:t>
            </a:r>
            <a:r>
              <a:rPr lang="en-US" sz="1800" dirty="0" smtClean="0">
                <a:solidFill>
                  <a:schemeClr val="accent2"/>
                </a:solidFill>
              </a:rPr>
              <a:t>High School is grades 6-12, </a:t>
            </a:r>
            <a:r>
              <a:rPr lang="en-US" sz="1800" dirty="0">
                <a:solidFill>
                  <a:schemeClr val="accent2"/>
                </a:solidFill>
              </a:rPr>
              <a:t>production records must </a:t>
            </a:r>
            <a:r>
              <a:rPr lang="en-US" sz="1800" dirty="0" smtClean="0">
                <a:solidFill>
                  <a:schemeClr val="accent2"/>
                </a:solidFill>
              </a:rPr>
              <a:t>separate information </a:t>
            </a:r>
            <a:r>
              <a:rPr lang="en-US" sz="1800" dirty="0">
                <a:solidFill>
                  <a:schemeClr val="accent2"/>
                </a:solidFill>
              </a:rPr>
              <a:t>for grades 6-8 and </a:t>
            </a:r>
            <a:r>
              <a:rPr lang="en-US" sz="1800" dirty="0" smtClean="0">
                <a:solidFill>
                  <a:schemeClr val="accent2"/>
                </a:solidFill>
              </a:rPr>
              <a:t>9-12 to show different menu plans</a:t>
            </a:r>
          </a:p>
        </p:txBody>
      </p:sp>
    </p:spTree>
    <p:extLst>
      <p:ext uri="{BB962C8B-B14F-4D97-AF65-F5344CB8AC3E}">
        <p14:creationId xmlns:p14="http://schemas.microsoft.com/office/powerpoint/2010/main" val="1081906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90562"/>
            <a:ext cx="7024744" cy="1143000"/>
          </a:xfrm>
        </p:spPr>
        <p:txBody>
          <a:bodyPr>
            <a:normAutofit fontScale="90000"/>
          </a:bodyPr>
          <a:lstStyle/>
          <a:p>
            <a:pPr algn="ctr"/>
            <a:r>
              <a:rPr lang="en-US" dirty="0"/>
              <a:t>Advantages of Production Records</a:t>
            </a:r>
          </a:p>
        </p:txBody>
      </p:sp>
      <p:sp>
        <p:nvSpPr>
          <p:cNvPr id="3" name="Content Placeholder 2"/>
          <p:cNvSpPr>
            <a:spLocks noGrp="1"/>
          </p:cNvSpPr>
          <p:nvPr>
            <p:ph idx="1"/>
          </p:nvPr>
        </p:nvSpPr>
        <p:spPr>
          <a:xfrm>
            <a:off x="1259681" y="1905000"/>
            <a:ext cx="6777317" cy="3508977"/>
          </a:xfrm>
        </p:spPr>
        <p:txBody>
          <a:bodyPr>
            <a:normAutofit fontScale="62500" lnSpcReduction="20000"/>
          </a:bodyPr>
          <a:lstStyle/>
          <a:p>
            <a:r>
              <a:rPr lang="en-US" sz="2800" dirty="0"/>
              <a:t>An excellent planning &amp; forecasting tool that will help the food service manager to have a successful food service operation</a:t>
            </a:r>
          </a:p>
          <a:p>
            <a:endParaRPr lang="en-US" sz="2800" dirty="0"/>
          </a:p>
          <a:p>
            <a:r>
              <a:rPr lang="en-US" sz="2800" dirty="0"/>
              <a:t>Provides a written history that can be used to evaluate customer preference &amp; improve menu planning</a:t>
            </a:r>
          </a:p>
          <a:p>
            <a:pPr lvl="1"/>
            <a:r>
              <a:rPr lang="en-US" dirty="0">
                <a:solidFill>
                  <a:schemeClr val="accent2"/>
                </a:solidFill>
              </a:rPr>
              <a:t>Minimizes overproduction and food waste </a:t>
            </a:r>
          </a:p>
          <a:p>
            <a:pPr lvl="1"/>
            <a:r>
              <a:rPr lang="en-US" dirty="0">
                <a:solidFill>
                  <a:schemeClr val="accent2"/>
                </a:solidFill>
              </a:rPr>
              <a:t>Improves </a:t>
            </a:r>
            <a:r>
              <a:rPr lang="en-US" dirty="0" smtClean="0">
                <a:solidFill>
                  <a:schemeClr val="accent2"/>
                </a:solidFill>
              </a:rPr>
              <a:t>participation</a:t>
            </a:r>
            <a:endParaRPr lang="en-US" dirty="0">
              <a:solidFill>
                <a:schemeClr val="accent2"/>
              </a:solidFill>
            </a:endParaRPr>
          </a:p>
          <a:p>
            <a:pPr marL="0" indent="0">
              <a:buNone/>
            </a:pPr>
            <a:endParaRPr lang="en-US" sz="2800" dirty="0"/>
          </a:p>
          <a:p>
            <a:r>
              <a:rPr lang="en-US" sz="2800" dirty="0"/>
              <a:t>Provides a daily written history of the food planned, prepared &amp; </a:t>
            </a:r>
            <a:r>
              <a:rPr lang="en-US" sz="2800" dirty="0" smtClean="0"/>
              <a:t>served</a:t>
            </a:r>
          </a:p>
          <a:p>
            <a:pPr marL="68580" indent="0">
              <a:buNone/>
            </a:pPr>
            <a:endParaRPr lang="en-US" sz="2800" dirty="0" smtClean="0"/>
          </a:p>
          <a:p>
            <a:r>
              <a:rPr lang="en-US" sz="2800" dirty="0" smtClean="0"/>
              <a:t>Can add comments to document changes </a:t>
            </a:r>
            <a:endParaRPr lang="en-US" sz="2800" dirty="0"/>
          </a:p>
          <a:p>
            <a:endParaRPr lang="en-US" dirty="0"/>
          </a:p>
        </p:txBody>
      </p:sp>
      <p:pic>
        <p:nvPicPr>
          <p:cNvPr id="3077" name="Picture 5"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387" y="5125759"/>
            <a:ext cx="2438400" cy="136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0999"/>
            <a:ext cx="1452563"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48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pPr algn="ctr"/>
            <a:r>
              <a:rPr lang="en-US" sz="4000" dirty="0" smtClean="0"/>
              <a:t>Production Record Word Template</a:t>
            </a:r>
            <a:endParaRPr lang="en-US" sz="4000" dirty="0"/>
          </a:p>
        </p:txBody>
      </p:sp>
      <p:pic>
        <p:nvPicPr>
          <p:cNvPr id="4" name="Content Placeholder 3" descr="simple  production record_2.docx [Read-Only] - Microsoft Word"/>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2247" t="13928" r="22808" b="16890"/>
          <a:stretch/>
        </p:blipFill>
        <p:spPr>
          <a:xfrm>
            <a:off x="609600" y="1295400"/>
            <a:ext cx="7924800" cy="5105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98776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304800"/>
            <a:ext cx="7024744" cy="1143000"/>
          </a:xfrm>
        </p:spPr>
        <p:txBody>
          <a:bodyPr/>
          <a:lstStyle/>
          <a:p>
            <a:pPr algn="ctr"/>
            <a:r>
              <a:rPr lang="en-US" dirty="0" smtClean="0"/>
              <a:t>Required Elements</a:t>
            </a:r>
            <a:endParaRPr lang="en-US" dirty="0"/>
          </a:p>
        </p:txBody>
      </p:sp>
      <p:pic>
        <p:nvPicPr>
          <p:cNvPr id="4098"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63" y="3320469"/>
            <a:ext cx="1743075" cy="154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876300" y="1742678"/>
            <a:ext cx="7505700" cy="4581922"/>
          </a:xfrm>
        </p:spPr>
        <p:txBody>
          <a:bodyPr>
            <a:normAutofit/>
          </a:bodyPr>
          <a:lstStyle/>
          <a:p>
            <a:pPr marL="0" indent="0">
              <a:buNone/>
            </a:pPr>
            <a:endParaRPr lang="en-US" sz="2800" dirty="0" smtClean="0"/>
          </a:p>
          <a:p>
            <a:pPr marL="0" indent="0">
              <a:buNone/>
            </a:pPr>
            <a:r>
              <a:rPr lang="en-US" sz="2800" dirty="0" smtClean="0"/>
              <a:t>Menu Items</a:t>
            </a:r>
          </a:p>
          <a:p>
            <a:pPr marL="0" indent="0">
              <a:buNone/>
            </a:pPr>
            <a:endParaRPr lang="en-US" sz="2000" dirty="0" smtClean="0"/>
          </a:p>
          <a:p>
            <a:pPr lvl="1"/>
            <a:r>
              <a:rPr lang="en-US" sz="2000" dirty="0" smtClean="0">
                <a:solidFill>
                  <a:schemeClr val="accent2"/>
                </a:solidFill>
              </a:rPr>
              <a:t>Includes ALL offered food components</a:t>
            </a:r>
          </a:p>
          <a:p>
            <a:pPr lvl="1"/>
            <a:r>
              <a:rPr lang="en-US" sz="2000" dirty="0" smtClean="0">
                <a:solidFill>
                  <a:schemeClr val="accent2"/>
                </a:solidFill>
              </a:rPr>
              <a:t>Includes ALL daily menu options</a:t>
            </a:r>
          </a:p>
          <a:p>
            <a:pPr marL="685800" lvl="2" indent="0">
              <a:buNone/>
            </a:pPr>
            <a:r>
              <a:rPr lang="en-US" sz="1800" dirty="0" smtClean="0">
                <a:solidFill>
                  <a:schemeClr val="accent2"/>
                </a:solidFill>
              </a:rPr>
              <a:t>(Salad meal, deli meal, PBJ sandwich)</a:t>
            </a:r>
          </a:p>
          <a:p>
            <a:pPr lvl="1"/>
            <a:r>
              <a:rPr lang="en-US" sz="2000" dirty="0" smtClean="0">
                <a:solidFill>
                  <a:schemeClr val="accent2"/>
                </a:solidFill>
              </a:rPr>
              <a:t>Includes condiments &amp; toppings</a:t>
            </a:r>
          </a:p>
          <a:p>
            <a:pPr marL="365760" lvl="1" indent="0">
              <a:buNone/>
            </a:pPr>
            <a:endParaRPr lang="en-US" sz="2000" dirty="0" smtClean="0">
              <a:solidFill>
                <a:schemeClr val="accent2"/>
              </a:solidFill>
            </a:endParaRPr>
          </a:p>
        </p:txBody>
      </p:sp>
      <p:pic>
        <p:nvPicPr>
          <p:cNvPr id="4099" name="Picture 3"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35669"/>
            <a:ext cx="3200400" cy="110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07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447800" y="1371600"/>
            <a:ext cx="6830209" cy="5077435"/>
          </a:xfrm>
        </p:spPr>
        <p:txBody>
          <a:bodyPr>
            <a:normAutofit/>
          </a:bodyPr>
          <a:lstStyle/>
          <a:p>
            <a:pPr marL="0" lvl="2" indent="0">
              <a:buNone/>
            </a:pPr>
            <a:endParaRPr lang="en-US" sz="2800" dirty="0" smtClean="0"/>
          </a:p>
          <a:p>
            <a:pPr marL="0" lvl="2" indent="0">
              <a:buNone/>
            </a:pPr>
            <a:r>
              <a:rPr lang="en-US" sz="2800" dirty="0" smtClean="0"/>
              <a:t>Portion Size</a:t>
            </a:r>
          </a:p>
          <a:p>
            <a:pPr marL="944118" lvl="4" indent="-285750"/>
            <a:r>
              <a:rPr lang="en-US" sz="1800" dirty="0" smtClean="0">
                <a:solidFill>
                  <a:schemeClr val="accent2"/>
                </a:solidFill>
              </a:rPr>
              <a:t>Amount of the item that is available to each student</a:t>
            </a:r>
          </a:p>
          <a:p>
            <a:pPr marL="944118" lvl="4" indent="-285750"/>
            <a:r>
              <a:rPr lang="en-US" sz="1800" dirty="0" smtClean="0">
                <a:solidFill>
                  <a:schemeClr val="accent2"/>
                </a:solidFill>
              </a:rPr>
              <a:t>Must be listed for ALL menu items</a:t>
            </a:r>
          </a:p>
          <a:p>
            <a:pPr marL="1257300" lvl="4" indent="-342900"/>
            <a:r>
              <a:rPr lang="en-US" dirty="0" smtClean="0">
                <a:solidFill>
                  <a:schemeClr val="accent4"/>
                </a:solidFill>
              </a:rPr>
              <a:t>½ cup carrots vs. 4 oz. carrots</a:t>
            </a:r>
          </a:p>
          <a:p>
            <a:pPr marL="914400" lvl="4" indent="0">
              <a:buNone/>
            </a:pPr>
            <a:endParaRPr lang="en-US" dirty="0" smtClean="0">
              <a:solidFill>
                <a:schemeClr val="accent4"/>
              </a:solidFill>
            </a:endParaRPr>
          </a:p>
          <a:p>
            <a:pPr marL="0" indent="0">
              <a:buNone/>
            </a:pPr>
            <a:r>
              <a:rPr lang="en-US" sz="2800" dirty="0" smtClean="0"/>
              <a:t>Total Portions Offered</a:t>
            </a:r>
          </a:p>
          <a:p>
            <a:pPr lvl="1"/>
            <a:r>
              <a:rPr lang="en-US" sz="1800" dirty="0" smtClean="0">
                <a:solidFill>
                  <a:schemeClr val="accent2"/>
                </a:solidFill>
              </a:rPr>
              <a:t>Amount of each item expected to be served </a:t>
            </a:r>
          </a:p>
          <a:p>
            <a:pPr marL="800100" lvl="1" indent="-342900">
              <a:buFont typeface="+mj-lt"/>
              <a:buAutoNum type="arabicPeriod"/>
            </a:pPr>
            <a:endParaRPr lang="en-US" sz="1400" dirty="0"/>
          </a:p>
          <a:p>
            <a:pPr marL="0" indent="0">
              <a:buNone/>
            </a:pPr>
            <a:endParaRPr lang="en-US" sz="2800" dirty="0" smtClean="0"/>
          </a:p>
          <a:p>
            <a:pPr marL="0" indent="0">
              <a:buNone/>
            </a:pPr>
            <a:endParaRPr lang="en-US" sz="2800" dirty="0" smtClean="0"/>
          </a:p>
        </p:txBody>
      </p:sp>
      <p:pic>
        <p:nvPicPr>
          <p:cNvPr id="5122"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19" y="371144"/>
            <a:ext cx="1509881" cy="150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338262" y="152400"/>
            <a:ext cx="7024744" cy="1143000"/>
          </a:xfrm>
        </p:spPr>
        <p:txBody>
          <a:bodyPr/>
          <a:lstStyle/>
          <a:p>
            <a:pPr algn="ctr"/>
            <a:r>
              <a:rPr lang="en-US" dirty="0" smtClean="0"/>
              <a:t>Required Elements</a:t>
            </a:r>
            <a:endParaRPr lang="en-US" dirty="0"/>
          </a:p>
        </p:txBody>
      </p:sp>
      <p:pic>
        <p:nvPicPr>
          <p:cNvPr id="5124"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257800"/>
            <a:ext cx="4191000" cy="119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496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381000"/>
            <a:ext cx="7024744" cy="1143000"/>
          </a:xfrm>
        </p:spPr>
        <p:txBody>
          <a:bodyPr/>
          <a:lstStyle/>
          <a:p>
            <a:pPr algn="ctr"/>
            <a:r>
              <a:rPr lang="en-US" dirty="0" smtClean="0"/>
              <a:t>Required Elements</a:t>
            </a:r>
            <a:endParaRPr lang="en-US" dirty="0"/>
          </a:p>
        </p:txBody>
      </p:sp>
      <p:sp>
        <p:nvSpPr>
          <p:cNvPr id="5" name="Content Placeholder 2"/>
          <p:cNvSpPr>
            <a:spLocks noGrp="1"/>
          </p:cNvSpPr>
          <p:nvPr>
            <p:ph idx="1"/>
          </p:nvPr>
        </p:nvSpPr>
        <p:spPr>
          <a:xfrm>
            <a:off x="685800" y="1600200"/>
            <a:ext cx="7963663" cy="4825409"/>
          </a:xfrm>
        </p:spPr>
        <p:txBody>
          <a:bodyPr>
            <a:normAutofit/>
          </a:bodyPr>
          <a:lstStyle/>
          <a:p>
            <a:pPr marL="0" indent="0">
              <a:buNone/>
            </a:pPr>
            <a:endParaRPr lang="en-US" sz="2800" dirty="0" smtClean="0"/>
          </a:p>
          <a:p>
            <a:pPr marL="0" indent="0">
              <a:buNone/>
            </a:pPr>
            <a:r>
              <a:rPr lang="en-US" sz="2800" dirty="0"/>
              <a:t>Reimbursable Portions </a:t>
            </a:r>
            <a:r>
              <a:rPr lang="en-US" sz="2800" dirty="0" smtClean="0"/>
              <a:t>Served</a:t>
            </a:r>
            <a:endParaRPr lang="en-US" sz="2800" dirty="0"/>
          </a:p>
          <a:p>
            <a:pPr lvl="1"/>
            <a:r>
              <a:rPr lang="en-US" sz="1800" dirty="0">
                <a:solidFill>
                  <a:schemeClr val="accent2"/>
                </a:solidFill>
              </a:rPr>
              <a:t>Number of portions of each food item that is actually served in a reimbursable </a:t>
            </a:r>
            <a:r>
              <a:rPr lang="en-US" sz="1800" dirty="0" smtClean="0">
                <a:solidFill>
                  <a:schemeClr val="accent2"/>
                </a:solidFill>
              </a:rPr>
              <a:t>meal</a:t>
            </a:r>
            <a:endParaRPr lang="en-US" sz="1800" dirty="0"/>
          </a:p>
          <a:p>
            <a:pPr marL="0" indent="0">
              <a:buNone/>
            </a:pPr>
            <a:r>
              <a:rPr lang="en-US" sz="2800" dirty="0"/>
              <a:t>A</a:t>
            </a:r>
            <a:r>
              <a:rPr lang="en-US" sz="2800" dirty="0" smtClean="0"/>
              <a:t> la carte/non reimbursable  portions served</a:t>
            </a:r>
          </a:p>
          <a:p>
            <a:pPr lvl="1" indent="-342900">
              <a:buFont typeface="Wingdings 2" panose="05020102010507070707" pitchFamily="18" charset="2"/>
              <a:buChar char=""/>
            </a:pPr>
            <a:r>
              <a:rPr lang="en-US" sz="1800" dirty="0" smtClean="0">
                <a:solidFill>
                  <a:schemeClr val="accent2"/>
                </a:solidFill>
              </a:rPr>
              <a:t>Adult </a:t>
            </a:r>
            <a:r>
              <a:rPr lang="en-US" sz="1800" dirty="0">
                <a:solidFill>
                  <a:schemeClr val="accent2"/>
                </a:solidFill>
              </a:rPr>
              <a:t>m</a:t>
            </a:r>
            <a:r>
              <a:rPr lang="en-US" sz="1800" dirty="0" smtClean="0">
                <a:solidFill>
                  <a:schemeClr val="accent2"/>
                </a:solidFill>
              </a:rPr>
              <a:t>eals, second meals, snacks</a:t>
            </a:r>
            <a:endParaRPr lang="en-US" sz="1800" dirty="0"/>
          </a:p>
          <a:p>
            <a:pPr marL="0" indent="0">
              <a:buNone/>
            </a:pPr>
            <a:r>
              <a:rPr lang="en-US" sz="2800" dirty="0" smtClean="0"/>
              <a:t>Leftovers</a:t>
            </a:r>
            <a:r>
              <a:rPr lang="en-US" sz="3300" dirty="0" smtClean="0"/>
              <a:t> </a:t>
            </a:r>
          </a:p>
          <a:p>
            <a:pPr lvl="1" indent="-342900"/>
            <a:r>
              <a:rPr lang="en-US" sz="1800" dirty="0" smtClean="0">
                <a:solidFill>
                  <a:schemeClr val="accent2"/>
                </a:solidFill>
              </a:rPr>
              <a:t>Helps with forecasting</a:t>
            </a:r>
          </a:p>
          <a:p>
            <a:pPr lvl="1" indent="-342900"/>
            <a:r>
              <a:rPr lang="en-US" sz="1800" dirty="0">
                <a:solidFill>
                  <a:schemeClr val="accent2"/>
                </a:solidFill>
              </a:rPr>
              <a:t>P</a:t>
            </a:r>
            <a:r>
              <a:rPr lang="en-US" sz="1800" dirty="0" smtClean="0">
                <a:solidFill>
                  <a:schemeClr val="accent2"/>
                </a:solidFill>
              </a:rPr>
              <a:t>revents overproduction</a:t>
            </a:r>
            <a:endParaRPr lang="en-US" sz="1800" dirty="0">
              <a:solidFill>
                <a:schemeClr val="accent2"/>
              </a:solidFill>
            </a:endParaRPr>
          </a:p>
          <a:p>
            <a:pPr marL="400050" lvl="1" indent="0">
              <a:buNone/>
            </a:pPr>
            <a:endParaRPr lang="en-US" sz="2000" dirty="0" smtClean="0"/>
          </a:p>
          <a:p>
            <a:pPr marL="0" indent="0">
              <a:buNone/>
            </a:pPr>
            <a:endParaRPr lang="en-US" sz="2000" dirty="0" smtClean="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43400"/>
            <a:ext cx="271119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252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8C723"/>
                </a:solidFill>
              </a:rPr>
              <a:t>Required Elements</a:t>
            </a:r>
            <a:endParaRPr lang="en-US" dirty="0"/>
          </a:p>
        </p:txBody>
      </p:sp>
      <p:sp>
        <p:nvSpPr>
          <p:cNvPr id="3" name="Content Placeholder 2"/>
          <p:cNvSpPr>
            <a:spLocks noGrp="1"/>
          </p:cNvSpPr>
          <p:nvPr>
            <p:ph idx="1"/>
          </p:nvPr>
        </p:nvSpPr>
        <p:spPr>
          <a:xfrm>
            <a:off x="1043492" y="2323652"/>
            <a:ext cx="7224208" cy="3848548"/>
          </a:xfrm>
        </p:spPr>
        <p:txBody>
          <a:bodyPr/>
          <a:lstStyle/>
          <a:p>
            <a:pPr marL="0" indent="0">
              <a:buNone/>
            </a:pPr>
            <a:endParaRPr lang="en-US" dirty="0" smtClean="0"/>
          </a:p>
          <a:p>
            <a:pPr marL="0" indent="0">
              <a:buNone/>
            </a:pPr>
            <a:r>
              <a:rPr lang="en-US" dirty="0" smtClean="0"/>
              <a:t>Date</a:t>
            </a:r>
          </a:p>
          <a:p>
            <a:pPr marL="68580" indent="0">
              <a:buNone/>
            </a:pPr>
            <a:endParaRPr lang="en-US" dirty="0"/>
          </a:p>
          <a:p>
            <a:pPr marL="68580" indent="0">
              <a:buNone/>
            </a:pPr>
            <a:r>
              <a:rPr lang="en-US" dirty="0" smtClean="0"/>
              <a:t>Recipe </a:t>
            </a:r>
            <a:r>
              <a:rPr lang="en-US" dirty="0"/>
              <a:t>Number (optional)</a:t>
            </a:r>
          </a:p>
          <a:p>
            <a:pPr marL="0" indent="0">
              <a:buNone/>
            </a:pPr>
            <a:endParaRPr lang="en-US" dirty="0"/>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33600"/>
            <a:ext cx="19335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439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1518</TotalTime>
  <Words>2311</Words>
  <Application>Microsoft Office PowerPoint</Application>
  <PresentationFormat>On-screen Show (4:3)</PresentationFormat>
  <Paragraphs>258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Production Records</vt:lpstr>
      <vt:lpstr>Professional Standards for State and Local Nutrition Program Personnel Final Rule </vt:lpstr>
      <vt:lpstr>Production Records</vt:lpstr>
      <vt:lpstr>Advantages of Production Records</vt:lpstr>
      <vt:lpstr>Production Record Word Template</vt:lpstr>
      <vt:lpstr>Required Elements</vt:lpstr>
      <vt:lpstr>Required Elements</vt:lpstr>
      <vt:lpstr>Required Elements</vt:lpstr>
      <vt:lpstr>Required Elements</vt:lpstr>
      <vt:lpstr>Condiments &amp; Toppings</vt:lpstr>
      <vt:lpstr>Comments and Notes Section</vt:lpstr>
      <vt:lpstr>Substitutions</vt:lpstr>
      <vt:lpstr>Weight vs. Volume</vt:lpstr>
      <vt:lpstr>Complete Before Meal Service</vt:lpstr>
      <vt:lpstr>Complete After Meal Service </vt:lpstr>
      <vt:lpstr>Example of Properly Completed  Production Record</vt:lpstr>
      <vt:lpstr>Example of Poorly Completed Production Record</vt:lpstr>
      <vt:lpstr>Common Errors </vt:lpstr>
      <vt:lpstr>Record Keeping</vt:lpstr>
      <vt:lpstr>Helpful Resources</vt:lpstr>
      <vt:lpstr>Child Nutrition Program Administration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Records</dc:title>
  <dc:subject>CN Snip-it on Production Records</dc:subject>
  <dc:creator>NYSED</dc:creator>
  <cp:lastModifiedBy>Kristin Junco</cp:lastModifiedBy>
  <cp:revision>77</cp:revision>
  <cp:lastPrinted>2016-11-14T18:34:35Z</cp:lastPrinted>
  <dcterms:created xsi:type="dcterms:W3CDTF">2016-08-08T12:38:35Z</dcterms:created>
  <dcterms:modified xsi:type="dcterms:W3CDTF">2016-11-16T22:25:29Z</dcterms:modified>
</cp:coreProperties>
</file>