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32" r:id="rId4"/>
    <p:sldMasterId id="2147486580" r:id="rId5"/>
    <p:sldMasterId id="2147486592" r:id="rId6"/>
  </p:sldMasterIdLst>
  <p:notesMasterIdLst>
    <p:notesMasterId r:id="rId22"/>
  </p:notesMasterIdLst>
  <p:handoutMasterIdLst>
    <p:handoutMasterId r:id="rId23"/>
  </p:handoutMasterIdLst>
  <p:sldIdLst>
    <p:sldId id="1535" r:id="rId7"/>
    <p:sldId id="412" r:id="rId8"/>
    <p:sldId id="413" r:id="rId9"/>
    <p:sldId id="429" r:id="rId10"/>
    <p:sldId id="391" r:id="rId11"/>
    <p:sldId id="386" r:id="rId12"/>
    <p:sldId id="387" r:id="rId13"/>
    <p:sldId id="388" r:id="rId14"/>
    <p:sldId id="272" r:id="rId15"/>
    <p:sldId id="389" r:id="rId16"/>
    <p:sldId id="390" r:id="rId17"/>
    <p:sldId id="418" r:id="rId18"/>
    <p:sldId id="425" r:id="rId19"/>
    <p:sldId id="421" r:id="rId20"/>
    <p:sldId id="1533" r:id="rId21"/>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e procurement review process" id="{F7717EF8-1DF1-43AD-A644-E8270B1EA793}">
          <p14:sldIdLst>
            <p14:sldId id="1535"/>
            <p14:sldId id="412"/>
            <p14:sldId id="413"/>
            <p14:sldId id="429"/>
            <p14:sldId id="391"/>
            <p14:sldId id="386"/>
            <p14:sldId id="387"/>
            <p14:sldId id="388"/>
            <p14:sldId id="272"/>
          </p14:sldIdLst>
        </p14:section>
        <p14:section name="Food service management company contracts" id="{26B14034-FD62-42C6-A93E-547436B5E1EC}">
          <p14:sldIdLst>
            <p14:sldId id="389"/>
            <p14:sldId id="390"/>
            <p14:sldId id="418"/>
            <p14:sldId id="425"/>
            <p14:sldId id="421"/>
            <p14:sldId id="153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98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7B5437-BE4C-43A4-B9AB-5326A19F4098}" v="2" dt="2021-12-07T16:51:13.342"/>
    <p1510:client id="{B2329528-FEB9-4F31-BE72-89B1B46DCCCB}" v="5" dt="2021-12-07T16:42:09.4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71837" autoAdjust="0"/>
  </p:normalViewPr>
  <p:slideViewPr>
    <p:cSldViewPr>
      <p:cViewPr varScale="1">
        <p:scale>
          <a:sx n="65" d="100"/>
          <a:sy n="65" d="100"/>
        </p:scale>
        <p:origin x="1545" y="48"/>
      </p:cViewPr>
      <p:guideLst>
        <p:guide orient="horz" pos="2160"/>
        <p:guide pos="2880"/>
      </p:guideLst>
    </p:cSldViewPr>
  </p:slideViewPr>
  <p:outlineViewPr>
    <p:cViewPr>
      <p:scale>
        <a:sx n="33" d="100"/>
        <a:sy n="33" d="100"/>
      </p:scale>
      <p:origin x="0" y="-7164"/>
    </p:cViewPr>
  </p:outlineViewPr>
  <p:notesTextViewPr>
    <p:cViewPr>
      <p:scale>
        <a:sx n="1" d="1"/>
        <a:sy n="1" d="1"/>
      </p:scale>
      <p:origin x="0" y="0"/>
    </p:cViewPr>
  </p:notesTextViewPr>
  <p:sorterViewPr>
    <p:cViewPr>
      <p:scale>
        <a:sx n="100" d="100"/>
        <a:sy n="100" d="100"/>
      </p:scale>
      <p:origin x="0" y="-750"/>
    </p:cViewPr>
  </p:sorterViewPr>
  <p:notesViewPr>
    <p:cSldViewPr>
      <p:cViewPr varScale="1">
        <p:scale>
          <a:sx n="85" d="100"/>
          <a:sy n="85" d="100"/>
        </p:scale>
        <p:origin x="3888" y="10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 Junco" userId="9fe6c2e9-d2ff-47b8-aa05-b6562f1309ce" providerId="ADAL" clId="{B2329528-FEB9-4F31-BE72-89B1B46DCCCB}"/>
    <pc:docChg chg="undo custSel modSld">
      <pc:chgData name="Kristin Junco" userId="9fe6c2e9-d2ff-47b8-aa05-b6562f1309ce" providerId="ADAL" clId="{B2329528-FEB9-4F31-BE72-89B1B46DCCCB}" dt="2021-12-07T16:43:46.058" v="7" actId="11529"/>
      <pc:docMkLst>
        <pc:docMk/>
      </pc:docMkLst>
      <pc:sldChg chg="addSp delSp modSp mod">
        <pc:chgData name="Kristin Junco" userId="9fe6c2e9-d2ff-47b8-aa05-b6562f1309ce" providerId="ADAL" clId="{B2329528-FEB9-4F31-BE72-89B1B46DCCCB}" dt="2021-12-07T16:43:46.041" v="5" actId="11529"/>
        <pc:sldMkLst>
          <pc:docMk/>
          <pc:sldMk cId="0" sldId="391"/>
        </pc:sldMkLst>
        <pc:spChg chg="add del mod">
          <ac:chgData name="Kristin Junco" userId="9fe6c2e9-d2ff-47b8-aa05-b6562f1309ce" providerId="ADAL" clId="{B2329528-FEB9-4F31-BE72-89B1B46DCCCB}" dt="2021-12-07T16:43:46.041" v="5" actId="11529"/>
          <ac:spMkLst>
            <pc:docMk/>
            <pc:sldMk cId="0" sldId="391"/>
            <ac:spMk id="4" creationId="{6E13A4D0-98CD-416B-99C0-41E6BAA2C0E9}"/>
          </ac:spMkLst>
        </pc:spChg>
        <pc:graphicFrameChg chg="add del">
          <ac:chgData name="Kristin Junco" userId="9fe6c2e9-d2ff-47b8-aa05-b6562f1309ce" providerId="ADAL" clId="{B2329528-FEB9-4F31-BE72-89B1B46DCCCB}" dt="2021-12-07T16:43:46.041" v="5" actId="11529"/>
          <ac:graphicFrameMkLst>
            <pc:docMk/>
            <pc:sldMk cId="0" sldId="391"/>
            <ac:graphicFrameMk id="3" creationId="{70F838AC-1646-4310-996F-B235EF49ACA7}"/>
          </ac:graphicFrameMkLst>
        </pc:graphicFrameChg>
      </pc:sldChg>
      <pc:sldChg chg="addSp delSp modSp mod">
        <pc:chgData name="Kristin Junco" userId="9fe6c2e9-d2ff-47b8-aa05-b6562f1309ce" providerId="ADAL" clId="{B2329528-FEB9-4F31-BE72-89B1B46DCCCB}" dt="2021-12-07T16:43:46.058" v="7" actId="11529"/>
        <pc:sldMkLst>
          <pc:docMk/>
          <pc:sldMk cId="0" sldId="413"/>
        </pc:sldMkLst>
        <pc:spChg chg="add del mod">
          <ac:chgData name="Kristin Junco" userId="9fe6c2e9-d2ff-47b8-aa05-b6562f1309ce" providerId="ADAL" clId="{B2329528-FEB9-4F31-BE72-89B1B46DCCCB}" dt="2021-12-07T16:43:46.058" v="7" actId="11529"/>
          <ac:spMkLst>
            <pc:docMk/>
            <pc:sldMk cId="0" sldId="413"/>
            <ac:spMk id="3" creationId="{858135BE-AA9F-417D-BB0F-E774DEC37F1A}"/>
          </ac:spMkLst>
        </pc:spChg>
        <pc:graphicFrameChg chg="add del">
          <ac:chgData name="Kristin Junco" userId="9fe6c2e9-d2ff-47b8-aa05-b6562f1309ce" providerId="ADAL" clId="{B2329528-FEB9-4F31-BE72-89B1B46DCCCB}" dt="2021-12-07T16:43:46.058" v="7" actId="11529"/>
          <ac:graphicFrameMkLst>
            <pc:docMk/>
            <pc:sldMk cId="0" sldId="413"/>
            <ac:graphicFrameMk id="5" creationId="{209738A1-2E1F-4634-B923-5FC0A379F340}"/>
          </ac:graphicFrameMkLst>
        </pc:graphicFrameChg>
      </pc:sldChg>
    </pc:docChg>
  </pc:docChgLst>
  <pc:docChgLst>
    <pc:chgData name="Kristin Junco" userId="9fe6c2e9-d2ff-47b8-aa05-b6562f1309ce" providerId="ADAL" clId="{197B5437-BE4C-43A4-B9AB-5326A19F4098}"/>
    <pc:docChg chg="undo custSel modSld">
      <pc:chgData name="Kristin Junco" userId="9fe6c2e9-d2ff-47b8-aa05-b6562f1309ce" providerId="ADAL" clId="{197B5437-BE4C-43A4-B9AB-5326A19F4098}" dt="2021-12-07T16:51:15.205" v="5" actId="6264"/>
      <pc:docMkLst>
        <pc:docMk/>
      </pc:docMkLst>
      <pc:sldChg chg="addSp delSp modSp mod chgLayout">
        <pc:chgData name="Kristin Junco" userId="9fe6c2e9-d2ff-47b8-aa05-b6562f1309ce" providerId="ADAL" clId="{197B5437-BE4C-43A4-B9AB-5326A19F4098}" dt="2021-12-07T16:51:15.205" v="5" actId="6264"/>
        <pc:sldMkLst>
          <pc:docMk/>
          <pc:sldMk cId="0" sldId="413"/>
        </pc:sldMkLst>
        <pc:spChg chg="mod ord">
          <ac:chgData name="Kristin Junco" userId="9fe6c2e9-d2ff-47b8-aa05-b6562f1309ce" providerId="ADAL" clId="{197B5437-BE4C-43A4-B9AB-5326A19F4098}" dt="2021-12-07T16:51:15.205" v="5" actId="6264"/>
          <ac:spMkLst>
            <pc:docMk/>
            <pc:sldMk cId="0" sldId="413"/>
            <ac:spMk id="2" creationId="{1E7B5B33-C26F-4806-9D88-0F964888394F}"/>
          </ac:spMkLst>
        </pc:spChg>
        <pc:spChg chg="add del mod">
          <ac:chgData name="Kristin Junco" userId="9fe6c2e9-d2ff-47b8-aa05-b6562f1309ce" providerId="ADAL" clId="{197B5437-BE4C-43A4-B9AB-5326A19F4098}" dt="2021-12-07T16:51:15.205" v="5" actId="6264"/>
          <ac:spMkLst>
            <pc:docMk/>
            <pc:sldMk cId="0" sldId="413"/>
            <ac:spMk id="3" creationId="{91EE4A4D-7557-480A-8185-D1700011766A}"/>
          </ac:spMkLst>
        </pc:spChg>
        <pc:spChg chg="add del mod">
          <ac:chgData name="Kristin Junco" userId="9fe6c2e9-d2ff-47b8-aa05-b6562f1309ce" providerId="ADAL" clId="{197B5437-BE4C-43A4-B9AB-5326A19F4098}" dt="2021-12-07T16:51:15.205" v="5" actId="6264"/>
          <ac:spMkLst>
            <pc:docMk/>
            <pc:sldMk cId="0" sldId="413"/>
            <ac:spMk id="4" creationId="{D20993E5-1D66-4962-ABB3-F8FBDB030FB0}"/>
          </ac:spMkLst>
        </pc:spChg>
        <pc:spChg chg="add del mod ord">
          <ac:chgData name="Kristin Junco" userId="9fe6c2e9-d2ff-47b8-aa05-b6562f1309ce" providerId="ADAL" clId="{197B5437-BE4C-43A4-B9AB-5326A19F4098}" dt="2021-12-07T16:51:15.205" v="5" actId="6264"/>
          <ac:spMkLst>
            <pc:docMk/>
            <pc:sldMk cId="0" sldId="413"/>
            <ac:spMk id="6" creationId="{BE85547B-643E-44D5-A91D-E773B874D30A}"/>
          </ac:spMkLst>
        </pc:spChg>
        <pc:graphicFrameChg chg="mod ord">
          <ac:chgData name="Kristin Junco" userId="9fe6c2e9-d2ff-47b8-aa05-b6562f1309ce" providerId="ADAL" clId="{197B5437-BE4C-43A4-B9AB-5326A19F4098}" dt="2021-12-07T16:51:15.205" v="5" actId="6264"/>
          <ac:graphicFrameMkLst>
            <pc:docMk/>
            <pc:sldMk cId="0" sldId="413"/>
            <ac:graphicFrameMk id="5" creationId="{209738A1-2E1F-4634-B923-5FC0A379F340}"/>
          </ac:graphicFrameMkLst>
        </pc:graphicFrameChg>
        <pc:picChg chg="mod">
          <ac:chgData name="Kristin Junco" userId="9fe6c2e9-d2ff-47b8-aa05-b6562f1309ce" providerId="ADAL" clId="{197B5437-BE4C-43A4-B9AB-5326A19F4098}" dt="2021-12-07T16:51:13.338" v="3" actId="1076"/>
          <ac:picMkLst>
            <pc:docMk/>
            <pc:sldMk cId="0" sldId="413"/>
            <ac:picMk id="155652" creationId="{67E36B3A-7E4A-4A82-BA57-BA8258D8741C}"/>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C2A266-928E-4153-8A92-EA839AA4AA7F}"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FE56BBAF-0652-4B55-9849-33C33833096D}">
      <dgm:prSet/>
      <dgm:spPr/>
      <dgm:t>
        <a:bodyPr/>
        <a:lstStyle/>
        <a:p>
          <a:r>
            <a:rPr lang="en-US" dirty="0"/>
            <a:t>SFA completes Procurement Review Worksheet</a:t>
          </a:r>
        </a:p>
      </dgm:t>
    </dgm:pt>
    <dgm:pt modelId="{38A6F06A-4BCF-4C85-9568-FF22F8DC5B58}" type="parTrans" cxnId="{43BE517D-6A40-48CD-87ED-B6DA7754C90A}">
      <dgm:prSet/>
      <dgm:spPr/>
      <dgm:t>
        <a:bodyPr/>
        <a:lstStyle/>
        <a:p>
          <a:endParaRPr lang="en-US"/>
        </a:p>
      </dgm:t>
    </dgm:pt>
    <dgm:pt modelId="{CB090986-8E21-4E4A-A070-92C2D256DD69}" type="sibTrans" cxnId="{43BE517D-6A40-48CD-87ED-B6DA7754C90A}">
      <dgm:prSet/>
      <dgm:spPr/>
      <dgm:t>
        <a:bodyPr/>
        <a:lstStyle/>
        <a:p>
          <a:endParaRPr lang="en-US"/>
        </a:p>
      </dgm:t>
    </dgm:pt>
    <dgm:pt modelId="{0C79B570-892A-4FFC-8579-2128A750B031}">
      <dgm:prSet/>
      <dgm:spPr/>
      <dgm:t>
        <a:bodyPr/>
        <a:lstStyle/>
        <a:p>
          <a:endParaRPr lang="en-US"/>
        </a:p>
      </dgm:t>
    </dgm:pt>
    <dgm:pt modelId="{861CAA01-2515-49B4-8E32-AC41F7BB8140}" type="parTrans" cxnId="{4A0BF943-E117-43A0-836C-68E7CE4F67CA}">
      <dgm:prSet/>
      <dgm:spPr/>
      <dgm:t>
        <a:bodyPr/>
        <a:lstStyle/>
        <a:p>
          <a:endParaRPr lang="en-US"/>
        </a:p>
      </dgm:t>
    </dgm:pt>
    <dgm:pt modelId="{190ACC1C-D5A6-40E6-A73A-F2E271A67082}" type="sibTrans" cxnId="{4A0BF943-E117-43A0-836C-68E7CE4F67CA}">
      <dgm:prSet/>
      <dgm:spPr/>
      <dgm:t>
        <a:bodyPr/>
        <a:lstStyle/>
        <a:p>
          <a:endParaRPr lang="en-US"/>
        </a:p>
      </dgm:t>
    </dgm:pt>
    <dgm:pt modelId="{4AC49B2E-7E1F-437C-B43C-48C5F57D32B7}">
      <dgm:prSet/>
      <dgm:spPr/>
      <dgm:t>
        <a:bodyPr/>
        <a:lstStyle/>
        <a:p>
          <a:r>
            <a:rPr lang="en-US" dirty="0"/>
            <a:t>SED selects a sample of vendors from each procurement method and requests additional documents for these vendors</a:t>
          </a:r>
        </a:p>
      </dgm:t>
    </dgm:pt>
    <dgm:pt modelId="{42B35E99-C924-4AC4-881E-6553A99561E5}" type="parTrans" cxnId="{9A65BF81-7BFD-40DD-8093-D5EC95809E91}">
      <dgm:prSet/>
      <dgm:spPr/>
      <dgm:t>
        <a:bodyPr/>
        <a:lstStyle/>
        <a:p>
          <a:endParaRPr lang="en-US"/>
        </a:p>
      </dgm:t>
    </dgm:pt>
    <dgm:pt modelId="{39D0A024-3AEC-4D06-954E-65B447C724CF}" type="sibTrans" cxnId="{9A65BF81-7BFD-40DD-8093-D5EC95809E91}">
      <dgm:prSet/>
      <dgm:spPr/>
      <dgm:t>
        <a:bodyPr/>
        <a:lstStyle/>
        <a:p>
          <a:endParaRPr lang="en-US"/>
        </a:p>
      </dgm:t>
    </dgm:pt>
    <dgm:pt modelId="{94D22E8A-9DEA-4D11-BCF7-83E0F55E780B}">
      <dgm:prSet/>
      <dgm:spPr/>
      <dgm:t>
        <a:bodyPr/>
        <a:lstStyle/>
        <a:p>
          <a:r>
            <a:rPr lang="en-US"/>
            <a:t>SED completes procurement review and documents any findings, corrective action, and technical assistance</a:t>
          </a:r>
        </a:p>
      </dgm:t>
    </dgm:pt>
    <dgm:pt modelId="{599D1325-07F3-4B5C-9FAF-4F304B54EE3B}" type="parTrans" cxnId="{9B9D0CF5-A0F6-45DE-9871-CAF3886C4EAA}">
      <dgm:prSet/>
      <dgm:spPr/>
      <dgm:t>
        <a:bodyPr/>
        <a:lstStyle/>
        <a:p>
          <a:endParaRPr lang="en-US"/>
        </a:p>
      </dgm:t>
    </dgm:pt>
    <dgm:pt modelId="{FAB6562A-CAA1-40B0-A84F-0F4E2A51B8F7}" type="sibTrans" cxnId="{9B9D0CF5-A0F6-45DE-9871-CAF3886C4EAA}">
      <dgm:prSet/>
      <dgm:spPr/>
      <dgm:t>
        <a:bodyPr/>
        <a:lstStyle/>
        <a:p>
          <a:endParaRPr lang="en-US"/>
        </a:p>
      </dgm:t>
    </dgm:pt>
    <dgm:pt modelId="{9191B209-925C-4059-9069-18B41D856910}" type="pres">
      <dgm:prSet presAssocID="{7BC2A266-928E-4153-8A92-EA839AA4AA7F}" presName="root" presStyleCnt="0">
        <dgm:presLayoutVars>
          <dgm:dir/>
          <dgm:resizeHandles val="exact"/>
        </dgm:presLayoutVars>
      </dgm:prSet>
      <dgm:spPr/>
    </dgm:pt>
    <dgm:pt modelId="{00654E3B-E13D-4793-9EA3-E3B26E12640A}" type="pres">
      <dgm:prSet presAssocID="{FE56BBAF-0652-4B55-9849-33C33833096D}" presName="compNode" presStyleCnt="0"/>
      <dgm:spPr/>
    </dgm:pt>
    <dgm:pt modelId="{22842078-1155-4DD2-A814-96AE10B4B3BD}" type="pres">
      <dgm:prSet presAssocID="{FE56BBAF-0652-4B55-9849-33C33833096D}" presName="bgRect" presStyleLbl="bgShp" presStyleIdx="0" presStyleCnt="3"/>
      <dgm:spPr/>
    </dgm:pt>
    <dgm:pt modelId="{9D2F579C-CE98-4814-AF2E-D5DE09FB911D}" type="pres">
      <dgm:prSet presAssocID="{FE56BBAF-0652-4B55-9849-33C33833096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70FA273-9149-45A5-A013-3DE431BD9C91}" type="pres">
      <dgm:prSet presAssocID="{FE56BBAF-0652-4B55-9849-33C33833096D}" presName="spaceRect" presStyleCnt="0"/>
      <dgm:spPr/>
    </dgm:pt>
    <dgm:pt modelId="{52A80247-8E7C-4647-9139-D5AEBFE96F24}" type="pres">
      <dgm:prSet presAssocID="{FE56BBAF-0652-4B55-9849-33C33833096D}" presName="parTx" presStyleLbl="revTx" presStyleIdx="0" presStyleCnt="4" custScaleX="101752">
        <dgm:presLayoutVars>
          <dgm:chMax val="0"/>
          <dgm:chPref val="0"/>
        </dgm:presLayoutVars>
      </dgm:prSet>
      <dgm:spPr/>
    </dgm:pt>
    <dgm:pt modelId="{DFCC4A8C-94D3-4ABF-9145-ACC0E02A1D06}" type="pres">
      <dgm:prSet presAssocID="{FE56BBAF-0652-4B55-9849-33C33833096D}" presName="desTx" presStyleLbl="revTx" presStyleIdx="1" presStyleCnt="4">
        <dgm:presLayoutVars/>
      </dgm:prSet>
      <dgm:spPr/>
    </dgm:pt>
    <dgm:pt modelId="{B75303DF-B11C-43E7-B9A7-A345E77D4F18}" type="pres">
      <dgm:prSet presAssocID="{CB090986-8E21-4E4A-A070-92C2D256DD69}" presName="sibTrans" presStyleCnt="0"/>
      <dgm:spPr/>
    </dgm:pt>
    <dgm:pt modelId="{D5635CC8-BDB7-4365-A336-0784A2E32B4C}" type="pres">
      <dgm:prSet presAssocID="{4AC49B2E-7E1F-437C-B43C-48C5F57D32B7}" presName="compNode" presStyleCnt="0"/>
      <dgm:spPr/>
    </dgm:pt>
    <dgm:pt modelId="{1D4047BF-C405-48C2-9BFF-61C997D7C085}" type="pres">
      <dgm:prSet presAssocID="{4AC49B2E-7E1F-437C-B43C-48C5F57D32B7}" presName="bgRect" presStyleLbl="bgShp" presStyleIdx="1" presStyleCnt="3"/>
      <dgm:spPr/>
    </dgm:pt>
    <dgm:pt modelId="{19F594A4-105E-4DD6-AB6A-EFD61B482AF4}" type="pres">
      <dgm:prSet presAssocID="{4AC49B2E-7E1F-437C-B43C-48C5F57D32B7}" presName="iconRect"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B6E89134-7E35-49D5-9340-9754AF4CD414}" type="pres">
      <dgm:prSet presAssocID="{4AC49B2E-7E1F-437C-B43C-48C5F57D32B7}" presName="spaceRect" presStyleCnt="0"/>
      <dgm:spPr/>
    </dgm:pt>
    <dgm:pt modelId="{3E152126-FE9C-4B3A-A11B-C2CFF3A3BAA1}" type="pres">
      <dgm:prSet presAssocID="{4AC49B2E-7E1F-437C-B43C-48C5F57D32B7}" presName="parTx" presStyleLbl="revTx" presStyleIdx="2" presStyleCnt="4">
        <dgm:presLayoutVars>
          <dgm:chMax val="0"/>
          <dgm:chPref val="0"/>
        </dgm:presLayoutVars>
      </dgm:prSet>
      <dgm:spPr/>
    </dgm:pt>
    <dgm:pt modelId="{BE4D701C-3510-4B71-B7C8-43365573401C}" type="pres">
      <dgm:prSet presAssocID="{39D0A024-3AEC-4D06-954E-65B447C724CF}" presName="sibTrans" presStyleCnt="0"/>
      <dgm:spPr/>
    </dgm:pt>
    <dgm:pt modelId="{6B53ABB0-70A4-4E95-A352-716DBEBCE239}" type="pres">
      <dgm:prSet presAssocID="{94D22E8A-9DEA-4D11-BCF7-83E0F55E780B}" presName="compNode" presStyleCnt="0"/>
      <dgm:spPr/>
    </dgm:pt>
    <dgm:pt modelId="{2F58A598-67F9-4619-B510-63B3456F5E6D}" type="pres">
      <dgm:prSet presAssocID="{94D22E8A-9DEA-4D11-BCF7-83E0F55E780B}" presName="bgRect" presStyleLbl="bgShp" presStyleIdx="2" presStyleCnt="3"/>
      <dgm:spPr/>
    </dgm:pt>
    <dgm:pt modelId="{6CEA36B6-050F-4F2C-B513-F70F3560450E}" type="pres">
      <dgm:prSet presAssocID="{94D22E8A-9DEA-4D11-BCF7-83E0F55E780B}"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EF3774E-20ED-44F3-9E33-7764FB661722}" type="pres">
      <dgm:prSet presAssocID="{94D22E8A-9DEA-4D11-BCF7-83E0F55E780B}" presName="spaceRect" presStyleCnt="0"/>
      <dgm:spPr/>
    </dgm:pt>
    <dgm:pt modelId="{9FFCAFE3-D81E-422B-B636-E01A4209E7FB}" type="pres">
      <dgm:prSet presAssocID="{94D22E8A-9DEA-4D11-BCF7-83E0F55E780B}" presName="parTx" presStyleLbl="revTx" presStyleIdx="3" presStyleCnt="4">
        <dgm:presLayoutVars>
          <dgm:chMax val="0"/>
          <dgm:chPref val="0"/>
        </dgm:presLayoutVars>
      </dgm:prSet>
      <dgm:spPr/>
    </dgm:pt>
  </dgm:ptLst>
  <dgm:cxnLst>
    <dgm:cxn modelId="{4A0BF943-E117-43A0-836C-68E7CE4F67CA}" srcId="{FE56BBAF-0652-4B55-9849-33C33833096D}" destId="{0C79B570-892A-4FFC-8579-2128A750B031}" srcOrd="0" destOrd="0" parTransId="{861CAA01-2515-49B4-8E32-AC41F7BB8140}" sibTransId="{190ACC1C-D5A6-40E6-A73A-F2E271A67082}"/>
    <dgm:cxn modelId="{D1008345-1F91-4928-84D5-18619FD747BF}" type="presOf" srcId="{FE56BBAF-0652-4B55-9849-33C33833096D}" destId="{52A80247-8E7C-4647-9139-D5AEBFE96F24}" srcOrd="0" destOrd="0" presId="urn:microsoft.com/office/officeart/2018/2/layout/IconVerticalSolidList"/>
    <dgm:cxn modelId="{43BE517D-6A40-48CD-87ED-B6DA7754C90A}" srcId="{7BC2A266-928E-4153-8A92-EA839AA4AA7F}" destId="{FE56BBAF-0652-4B55-9849-33C33833096D}" srcOrd="0" destOrd="0" parTransId="{38A6F06A-4BCF-4C85-9568-FF22F8DC5B58}" sibTransId="{CB090986-8E21-4E4A-A070-92C2D256DD69}"/>
    <dgm:cxn modelId="{9A65BF81-7BFD-40DD-8093-D5EC95809E91}" srcId="{7BC2A266-928E-4153-8A92-EA839AA4AA7F}" destId="{4AC49B2E-7E1F-437C-B43C-48C5F57D32B7}" srcOrd="1" destOrd="0" parTransId="{42B35E99-C924-4AC4-881E-6553A99561E5}" sibTransId="{39D0A024-3AEC-4D06-954E-65B447C724CF}"/>
    <dgm:cxn modelId="{DDE5B2BE-B3C4-41C5-B067-5629DF8D39A7}" type="presOf" srcId="{94D22E8A-9DEA-4D11-BCF7-83E0F55E780B}" destId="{9FFCAFE3-D81E-422B-B636-E01A4209E7FB}" srcOrd="0" destOrd="0" presId="urn:microsoft.com/office/officeart/2018/2/layout/IconVerticalSolidList"/>
    <dgm:cxn modelId="{65B219C5-6040-450A-AF7B-DC80A45F3559}" type="presOf" srcId="{4AC49B2E-7E1F-437C-B43C-48C5F57D32B7}" destId="{3E152126-FE9C-4B3A-A11B-C2CFF3A3BAA1}" srcOrd="0" destOrd="0" presId="urn:microsoft.com/office/officeart/2018/2/layout/IconVerticalSolidList"/>
    <dgm:cxn modelId="{F9C0FBD4-3A9E-480F-9245-24AEA53E6B40}" type="presOf" srcId="{7BC2A266-928E-4153-8A92-EA839AA4AA7F}" destId="{9191B209-925C-4059-9069-18B41D856910}" srcOrd="0" destOrd="0" presId="urn:microsoft.com/office/officeart/2018/2/layout/IconVerticalSolidList"/>
    <dgm:cxn modelId="{91202BEB-2A62-4C0F-854A-C934BEE42E3B}" type="presOf" srcId="{0C79B570-892A-4FFC-8579-2128A750B031}" destId="{DFCC4A8C-94D3-4ABF-9145-ACC0E02A1D06}" srcOrd="0" destOrd="0" presId="urn:microsoft.com/office/officeart/2018/2/layout/IconVerticalSolidList"/>
    <dgm:cxn modelId="{9B9D0CF5-A0F6-45DE-9871-CAF3886C4EAA}" srcId="{7BC2A266-928E-4153-8A92-EA839AA4AA7F}" destId="{94D22E8A-9DEA-4D11-BCF7-83E0F55E780B}" srcOrd="2" destOrd="0" parTransId="{599D1325-07F3-4B5C-9FAF-4F304B54EE3B}" sibTransId="{FAB6562A-CAA1-40B0-A84F-0F4E2A51B8F7}"/>
    <dgm:cxn modelId="{92647E83-2B0E-4C13-A4AD-52DA9D0316A6}" type="presParOf" srcId="{9191B209-925C-4059-9069-18B41D856910}" destId="{00654E3B-E13D-4793-9EA3-E3B26E12640A}" srcOrd="0" destOrd="0" presId="urn:microsoft.com/office/officeart/2018/2/layout/IconVerticalSolidList"/>
    <dgm:cxn modelId="{CEC1334E-9097-4BA2-AD5B-80DAE464305D}" type="presParOf" srcId="{00654E3B-E13D-4793-9EA3-E3B26E12640A}" destId="{22842078-1155-4DD2-A814-96AE10B4B3BD}" srcOrd="0" destOrd="0" presId="urn:microsoft.com/office/officeart/2018/2/layout/IconVerticalSolidList"/>
    <dgm:cxn modelId="{3DDB7578-F154-49FE-8AD9-7E8978CE43C6}" type="presParOf" srcId="{00654E3B-E13D-4793-9EA3-E3B26E12640A}" destId="{9D2F579C-CE98-4814-AF2E-D5DE09FB911D}" srcOrd="1" destOrd="0" presId="urn:microsoft.com/office/officeart/2018/2/layout/IconVerticalSolidList"/>
    <dgm:cxn modelId="{DF835C6E-711D-427B-B0D1-E717E6489F7D}" type="presParOf" srcId="{00654E3B-E13D-4793-9EA3-E3B26E12640A}" destId="{970FA273-9149-45A5-A013-3DE431BD9C91}" srcOrd="2" destOrd="0" presId="urn:microsoft.com/office/officeart/2018/2/layout/IconVerticalSolidList"/>
    <dgm:cxn modelId="{CC2B87A0-19DB-4D91-8D26-B5406B6601CB}" type="presParOf" srcId="{00654E3B-E13D-4793-9EA3-E3B26E12640A}" destId="{52A80247-8E7C-4647-9139-D5AEBFE96F24}" srcOrd="3" destOrd="0" presId="urn:microsoft.com/office/officeart/2018/2/layout/IconVerticalSolidList"/>
    <dgm:cxn modelId="{B7906D17-7AC8-4D37-98D5-CF1BD6CF2242}" type="presParOf" srcId="{00654E3B-E13D-4793-9EA3-E3B26E12640A}" destId="{DFCC4A8C-94D3-4ABF-9145-ACC0E02A1D06}" srcOrd="4" destOrd="0" presId="urn:microsoft.com/office/officeart/2018/2/layout/IconVerticalSolidList"/>
    <dgm:cxn modelId="{841ABAEF-E92F-47D8-83AB-C384C70FD02D}" type="presParOf" srcId="{9191B209-925C-4059-9069-18B41D856910}" destId="{B75303DF-B11C-43E7-B9A7-A345E77D4F18}" srcOrd="1" destOrd="0" presId="urn:microsoft.com/office/officeart/2018/2/layout/IconVerticalSolidList"/>
    <dgm:cxn modelId="{32243A03-BB16-4311-AD92-C3E7DB9AE91A}" type="presParOf" srcId="{9191B209-925C-4059-9069-18B41D856910}" destId="{D5635CC8-BDB7-4365-A336-0784A2E32B4C}" srcOrd="2" destOrd="0" presId="urn:microsoft.com/office/officeart/2018/2/layout/IconVerticalSolidList"/>
    <dgm:cxn modelId="{2F75B73A-52E0-48DE-8EF9-99EA0EADE0D1}" type="presParOf" srcId="{D5635CC8-BDB7-4365-A336-0784A2E32B4C}" destId="{1D4047BF-C405-48C2-9BFF-61C997D7C085}" srcOrd="0" destOrd="0" presId="urn:microsoft.com/office/officeart/2018/2/layout/IconVerticalSolidList"/>
    <dgm:cxn modelId="{E658CF32-78CC-44F1-B8B5-A1BB59568BF9}" type="presParOf" srcId="{D5635CC8-BDB7-4365-A336-0784A2E32B4C}" destId="{19F594A4-105E-4DD6-AB6A-EFD61B482AF4}" srcOrd="1" destOrd="0" presId="urn:microsoft.com/office/officeart/2018/2/layout/IconVerticalSolidList"/>
    <dgm:cxn modelId="{FC326169-F4FC-4F5A-950C-E16AD232848B}" type="presParOf" srcId="{D5635CC8-BDB7-4365-A336-0784A2E32B4C}" destId="{B6E89134-7E35-49D5-9340-9754AF4CD414}" srcOrd="2" destOrd="0" presId="urn:microsoft.com/office/officeart/2018/2/layout/IconVerticalSolidList"/>
    <dgm:cxn modelId="{F7DD1B62-C9CA-4EB0-B19A-9B2462E5C727}" type="presParOf" srcId="{D5635CC8-BDB7-4365-A336-0784A2E32B4C}" destId="{3E152126-FE9C-4B3A-A11B-C2CFF3A3BAA1}" srcOrd="3" destOrd="0" presId="urn:microsoft.com/office/officeart/2018/2/layout/IconVerticalSolidList"/>
    <dgm:cxn modelId="{7A3FE53F-3F61-42AB-B7C1-2EC96B9A73A5}" type="presParOf" srcId="{9191B209-925C-4059-9069-18B41D856910}" destId="{BE4D701C-3510-4B71-B7C8-43365573401C}" srcOrd="3" destOrd="0" presId="urn:microsoft.com/office/officeart/2018/2/layout/IconVerticalSolidList"/>
    <dgm:cxn modelId="{71B98E05-313B-442A-819C-4CE35C52EFB9}" type="presParOf" srcId="{9191B209-925C-4059-9069-18B41D856910}" destId="{6B53ABB0-70A4-4E95-A352-716DBEBCE239}" srcOrd="4" destOrd="0" presId="urn:microsoft.com/office/officeart/2018/2/layout/IconVerticalSolidList"/>
    <dgm:cxn modelId="{95D2FFD3-3ED3-4FA2-A10B-02D3166F1EF3}" type="presParOf" srcId="{6B53ABB0-70A4-4E95-A352-716DBEBCE239}" destId="{2F58A598-67F9-4619-B510-63B3456F5E6D}" srcOrd="0" destOrd="0" presId="urn:microsoft.com/office/officeart/2018/2/layout/IconVerticalSolidList"/>
    <dgm:cxn modelId="{D07E007A-825D-47EB-9CDE-2070D0C35145}" type="presParOf" srcId="{6B53ABB0-70A4-4E95-A352-716DBEBCE239}" destId="{6CEA36B6-050F-4F2C-B513-F70F3560450E}" srcOrd="1" destOrd="0" presId="urn:microsoft.com/office/officeart/2018/2/layout/IconVerticalSolidList"/>
    <dgm:cxn modelId="{479AD4E1-9ECC-4E22-8F46-0F9A6D28E745}" type="presParOf" srcId="{6B53ABB0-70A4-4E95-A352-716DBEBCE239}" destId="{7EF3774E-20ED-44F3-9E33-7764FB661722}" srcOrd="2" destOrd="0" presId="urn:microsoft.com/office/officeart/2018/2/layout/IconVerticalSolidList"/>
    <dgm:cxn modelId="{2DBA5743-DA07-4A39-8424-A4F10958224F}" type="presParOf" srcId="{6B53ABB0-70A4-4E95-A352-716DBEBCE239}" destId="{9FFCAFE3-D81E-422B-B636-E01A4209E7F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97DF7D-FD04-44E0-8E33-3A4AA0C05BA8}"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39A5617-9E67-4D56-9FBE-8F5265BB6FDD}">
      <dgm:prSet/>
      <dgm:spPr/>
      <dgm:t>
        <a:bodyPr/>
        <a:lstStyle/>
        <a:p>
          <a:pPr>
            <a:lnSpc>
              <a:spcPct val="100000"/>
            </a:lnSpc>
            <a:defRPr cap="all"/>
          </a:pPr>
          <a:r>
            <a:rPr lang="en-US"/>
            <a:t>Purchasing Policy</a:t>
          </a:r>
        </a:p>
      </dgm:t>
    </dgm:pt>
    <dgm:pt modelId="{80C26702-4FF8-40FB-AFCD-8040B1462C44}" type="parTrans" cxnId="{ED9667E9-13E2-4E30-8062-35D5246E98EA}">
      <dgm:prSet/>
      <dgm:spPr/>
      <dgm:t>
        <a:bodyPr/>
        <a:lstStyle/>
        <a:p>
          <a:pPr algn="ctr"/>
          <a:endParaRPr lang="en-US" sz="1050"/>
        </a:p>
      </dgm:t>
    </dgm:pt>
    <dgm:pt modelId="{EAB88BA1-4F88-48F6-88A7-6268BF306743}" type="sibTrans" cxnId="{ED9667E9-13E2-4E30-8062-35D5246E98EA}">
      <dgm:prSet/>
      <dgm:spPr/>
      <dgm:t>
        <a:bodyPr/>
        <a:lstStyle/>
        <a:p>
          <a:endParaRPr lang="en-US"/>
        </a:p>
      </dgm:t>
    </dgm:pt>
    <dgm:pt modelId="{70987AD8-D0DC-40AB-AFC0-471DCADAF4EA}">
      <dgm:prSet/>
      <dgm:spPr/>
      <dgm:t>
        <a:bodyPr/>
        <a:lstStyle/>
        <a:p>
          <a:pPr rtl="0">
            <a:lnSpc>
              <a:spcPct val="100000"/>
            </a:lnSpc>
            <a:defRPr cap="all"/>
          </a:pPr>
          <a:r>
            <a:rPr lang="en-US">
              <a:latin typeface="Calibri"/>
            </a:rPr>
            <a:t>Purchasing Code</a:t>
          </a:r>
          <a:r>
            <a:rPr lang="en-US"/>
            <a:t> of Conduct</a:t>
          </a:r>
        </a:p>
      </dgm:t>
    </dgm:pt>
    <dgm:pt modelId="{1085D8CC-8B9E-4940-A5F2-30703A0E3876}" type="parTrans" cxnId="{8D8295A4-1D66-44B4-82D6-EAB2953F0415}">
      <dgm:prSet/>
      <dgm:spPr/>
      <dgm:t>
        <a:bodyPr/>
        <a:lstStyle/>
        <a:p>
          <a:pPr algn="ctr"/>
          <a:endParaRPr lang="en-US" sz="1050"/>
        </a:p>
      </dgm:t>
    </dgm:pt>
    <dgm:pt modelId="{C9213C65-2655-4E4D-9B2E-8EE838D03D05}" type="sibTrans" cxnId="{8D8295A4-1D66-44B4-82D6-EAB2953F0415}">
      <dgm:prSet/>
      <dgm:spPr/>
      <dgm:t>
        <a:bodyPr/>
        <a:lstStyle/>
        <a:p>
          <a:endParaRPr lang="en-US"/>
        </a:p>
      </dgm:t>
    </dgm:pt>
    <dgm:pt modelId="{8B954503-DA41-480C-A582-059358B2D029}">
      <dgm:prSet/>
      <dgm:spPr/>
      <dgm:t>
        <a:bodyPr/>
        <a:lstStyle/>
        <a:p>
          <a:pPr>
            <a:lnSpc>
              <a:spcPct val="100000"/>
            </a:lnSpc>
            <a:defRPr cap="all"/>
          </a:pPr>
          <a:r>
            <a:rPr lang="en-US"/>
            <a:t>Vendor Paid List</a:t>
          </a:r>
        </a:p>
      </dgm:t>
    </dgm:pt>
    <dgm:pt modelId="{E1628B33-A9C8-4100-8999-CBB045B438BC}" type="parTrans" cxnId="{1A4D920E-2352-43E4-8F56-D5585B53C690}">
      <dgm:prSet/>
      <dgm:spPr/>
      <dgm:t>
        <a:bodyPr/>
        <a:lstStyle/>
        <a:p>
          <a:pPr algn="ctr"/>
          <a:endParaRPr lang="en-US" sz="1050"/>
        </a:p>
      </dgm:t>
    </dgm:pt>
    <dgm:pt modelId="{70313039-D0D6-4122-A35D-961817C7F102}" type="sibTrans" cxnId="{1A4D920E-2352-43E4-8F56-D5585B53C690}">
      <dgm:prSet/>
      <dgm:spPr/>
      <dgm:t>
        <a:bodyPr/>
        <a:lstStyle/>
        <a:p>
          <a:endParaRPr lang="en-US"/>
        </a:p>
      </dgm:t>
    </dgm:pt>
    <dgm:pt modelId="{CC2C3B32-2ADA-4EB8-9A02-7DF9971EECE0}" type="pres">
      <dgm:prSet presAssocID="{5E97DF7D-FD04-44E0-8E33-3A4AA0C05BA8}" presName="root" presStyleCnt="0">
        <dgm:presLayoutVars>
          <dgm:dir/>
          <dgm:resizeHandles val="exact"/>
        </dgm:presLayoutVars>
      </dgm:prSet>
      <dgm:spPr/>
    </dgm:pt>
    <dgm:pt modelId="{40BB47AE-CE12-47DC-AB0A-5DE670A54EFA}" type="pres">
      <dgm:prSet presAssocID="{839A5617-9E67-4D56-9FBE-8F5265BB6FDD}" presName="compNode" presStyleCnt="0"/>
      <dgm:spPr/>
    </dgm:pt>
    <dgm:pt modelId="{34E85865-3235-48F1-AFED-EAA453DE6269}" type="pres">
      <dgm:prSet presAssocID="{839A5617-9E67-4D56-9FBE-8F5265BB6FDD}" presName="iconBgRect" presStyleLbl="bgShp" presStyleIdx="0" presStyleCnt="3"/>
      <dgm:spPr>
        <a:prstGeom prst="round2DiagRect">
          <a:avLst>
            <a:gd name="adj1" fmla="val 29727"/>
            <a:gd name="adj2" fmla="val 0"/>
          </a:avLst>
        </a:prstGeom>
      </dgm:spPr>
    </dgm:pt>
    <dgm:pt modelId="{95A8A028-4B3B-48B1-BB84-FD6D619949C1}" type="pres">
      <dgm:prSet presAssocID="{839A5617-9E67-4D56-9FBE-8F5265BB6FD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hopping cart"/>
        </a:ext>
      </dgm:extLst>
    </dgm:pt>
    <dgm:pt modelId="{29EE9B62-1019-498B-87C0-346CDE28FC6D}" type="pres">
      <dgm:prSet presAssocID="{839A5617-9E67-4D56-9FBE-8F5265BB6FDD}" presName="spaceRect" presStyleCnt="0"/>
      <dgm:spPr/>
    </dgm:pt>
    <dgm:pt modelId="{41221AAF-8B52-4960-8F82-11EB1781AE07}" type="pres">
      <dgm:prSet presAssocID="{839A5617-9E67-4D56-9FBE-8F5265BB6FDD}" presName="textRect" presStyleLbl="revTx" presStyleIdx="0" presStyleCnt="3">
        <dgm:presLayoutVars>
          <dgm:chMax val="1"/>
          <dgm:chPref val="1"/>
        </dgm:presLayoutVars>
      </dgm:prSet>
      <dgm:spPr/>
    </dgm:pt>
    <dgm:pt modelId="{1E112826-04DF-439C-B184-004C30DDE67E}" type="pres">
      <dgm:prSet presAssocID="{EAB88BA1-4F88-48F6-88A7-6268BF306743}" presName="sibTrans" presStyleCnt="0"/>
      <dgm:spPr/>
    </dgm:pt>
    <dgm:pt modelId="{F71418EA-BD24-42CF-84D3-DACCC4DB15CA}" type="pres">
      <dgm:prSet presAssocID="{70987AD8-D0DC-40AB-AFC0-471DCADAF4EA}" presName="compNode" presStyleCnt="0"/>
      <dgm:spPr/>
    </dgm:pt>
    <dgm:pt modelId="{D36D5CE6-827E-4A25-B5C5-E9A011D55EA5}" type="pres">
      <dgm:prSet presAssocID="{70987AD8-D0DC-40AB-AFC0-471DCADAF4EA}" presName="iconBgRect" presStyleLbl="bgShp" presStyleIdx="1" presStyleCnt="3"/>
      <dgm:spPr>
        <a:prstGeom prst="round2DiagRect">
          <a:avLst>
            <a:gd name="adj1" fmla="val 29727"/>
            <a:gd name="adj2" fmla="val 0"/>
          </a:avLst>
        </a:prstGeom>
      </dgm:spPr>
    </dgm:pt>
    <dgm:pt modelId="{4789DFB8-0B97-443E-9735-E7E12D6D3C79}" type="pres">
      <dgm:prSet presAssocID="{70987AD8-D0DC-40AB-AFC0-471DCADAF4E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BCF33F5A-0E62-484B-AA2B-7CA1BDFF4459}" type="pres">
      <dgm:prSet presAssocID="{70987AD8-D0DC-40AB-AFC0-471DCADAF4EA}" presName="spaceRect" presStyleCnt="0"/>
      <dgm:spPr/>
    </dgm:pt>
    <dgm:pt modelId="{E4725B06-1F4D-47CD-8DCD-F5B8BB37462D}" type="pres">
      <dgm:prSet presAssocID="{70987AD8-D0DC-40AB-AFC0-471DCADAF4EA}" presName="textRect" presStyleLbl="revTx" presStyleIdx="1" presStyleCnt="3">
        <dgm:presLayoutVars>
          <dgm:chMax val="1"/>
          <dgm:chPref val="1"/>
        </dgm:presLayoutVars>
      </dgm:prSet>
      <dgm:spPr/>
    </dgm:pt>
    <dgm:pt modelId="{7C186A28-6F73-45D7-81BD-2350EE8D183D}" type="pres">
      <dgm:prSet presAssocID="{C9213C65-2655-4E4D-9B2E-8EE838D03D05}" presName="sibTrans" presStyleCnt="0"/>
      <dgm:spPr/>
    </dgm:pt>
    <dgm:pt modelId="{25AE776D-D3D3-4671-83FD-A6D4F1CDA3E5}" type="pres">
      <dgm:prSet presAssocID="{8B954503-DA41-480C-A582-059358B2D029}" presName="compNode" presStyleCnt="0"/>
      <dgm:spPr/>
    </dgm:pt>
    <dgm:pt modelId="{6ABD9DB9-CC0E-4A85-BFED-5DEFF23232BD}" type="pres">
      <dgm:prSet presAssocID="{8B954503-DA41-480C-A582-059358B2D029}" presName="iconBgRect" presStyleLbl="bgShp" presStyleIdx="2" presStyleCnt="3"/>
      <dgm:spPr>
        <a:prstGeom prst="round2DiagRect">
          <a:avLst>
            <a:gd name="adj1" fmla="val 29727"/>
            <a:gd name="adj2" fmla="val 0"/>
          </a:avLst>
        </a:prstGeom>
      </dgm:spPr>
    </dgm:pt>
    <dgm:pt modelId="{ABA01834-A73E-4CAE-BEA0-C832F4BFDC84}" type="pres">
      <dgm:prSet presAssocID="{8B954503-DA41-480C-A582-059358B2D02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B7C05E1B-05D8-4A25-BC62-7FA875DD0BCA}" type="pres">
      <dgm:prSet presAssocID="{8B954503-DA41-480C-A582-059358B2D029}" presName="spaceRect" presStyleCnt="0"/>
      <dgm:spPr/>
    </dgm:pt>
    <dgm:pt modelId="{CDF4ADCB-EAB2-4A6E-9A71-954FD9EB0CBA}" type="pres">
      <dgm:prSet presAssocID="{8B954503-DA41-480C-A582-059358B2D029}" presName="textRect" presStyleLbl="revTx" presStyleIdx="2" presStyleCnt="3">
        <dgm:presLayoutVars>
          <dgm:chMax val="1"/>
          <dgm:chPref val="1"/>
        </dgm:presLayoutVars>
      </dgm:prSet>
      <dgm:spPr/>
    </dgm:pt>
  </dgm:ptLst>
  <dgm:cxnLst>
    <dgm:cxn modelId="{1A4D920E-2352-43E4-8F56-D5585B53C690}" srcId="{5E97DF7D-FD04-44E0-8E33-3A4AA0C05BA8}" destId="{8B954503-DA41-480C-A582-059358B2D029}" srcOrd="2" destOrd="0" parTransId="{E1628B33-A9C8-4100-8999-CBB045B438BC}" sibTransId="{70313039-D0D6-4122-A35D-961817C7F102}"/>
    <dgm:cxn modelId="{0B1BB710-0579-4E48-A149-2DEAF9420BFF}" type="presOf" srcId="{8B954503-DA41-480C-A582-059358B2D029}" destId="{CDF4ADCB-EAB2-4A6E-9A71-954FD9EB0CBA}" srcOrd="0" destOrd="0" presId="urn:microsoft.com/office/officeart/2018/5/layout/IconLeafLabelList"/>
    <dgm:cxn modelId="{AD120650-6D9F-4B87-9608-2BDB33EF0072}" type="presOf" srcId="{70987AD8-D0DC-40AB-AFC0-471DCADAF4EA}" destId="{E4725B06-1F4D-47CD-8DCD-F5B8BB37462D}" srcOrd="0" destOrd="0" presId="urn:microsoft.com/office/officeart/2018/5/layout/IconLeafLabelList"/>
    <dgm:cxn modelId="{8D8295A4-1D66-44B4-82D6-EAB2953F0415}" srcId="{5E97DF7D-FD04-44E0-8E33-3A4AA0C05BA8}" destId="{70987AD8-D0DC-40AB-AFC0-471DCADAF4EA}" srcOrd="1" destOrd="0" parTransId="{1085D8CC-8B9E-4940-A5F2-30703A0E3876}" sibTransId="{C9213C65-2655-4E4D-9B2E-8EE838D03D05}"/>
    <dgm:cxn modelId="{0960B7B7-B1B2-4E32-A5C4-2415810F6949}" type="presOf" srcId="{5E97DF7D-FD04-44E0-8E33-3A4AA0C05BA8}" destId="{CC2C3B32-2ADA-4EB8-9A02-7DF9971EECE0}" srcOrd="0" destOrd="0" presId="urn:microsoft.com/office/officeart/2018/5/layout/IconLeafLabelList"/>
    <dgm:cxn modelId="{6237C9DD-7F4E-439A-B184-CF31506DC0FC}" type="presOf" srcId="{839A5617-9E67-4D56-9FBE-8F5265BB6FDD}" destId="{41221AAF-8B52-4960-8F82-11EB1781AE07}" srcOrd="0" destOrd="0" presId="urn:microsoft.com/office/officeart/2018/5/layout/IconLeafLabelList"/>
    <dgm:cxn modelId="{ED9667E9-13E2-4E30-8062-35D5246E98EA}" srcId="{5E97DF7D-FD04-44E0-8E33-3A4AA0C05BA8}" destId="{839A5617-9E67-4D56-9FBE-8F5265BB6FDD}" srcOrd="0" destOrd="0" parTransId="{80C26702-4FF8-40FB-AFCD-8040B1462C44}" sibTransId="{EAB88BA1-4F88-48F6-88A7-6268BF306743}"/>
    <dgm:cxn modelId="{B08C9F3A-7369-4D9D-88FF-55F6527452EC}" type="presParOf" srcId="{CC2C3B32-2ADA-4EB8-9A02-7DF9971EECE0}" destId="{40BB47AE-CE12-47DC-AB0A-5DE670A54EFA}" srcOrd="0" destOrd="0" presId="urn:microsoft.com/office/officeart/2018/5/layout/IconLeafLabelList"/>
    <dgm:cxn modelId="{C94C77FC-1F1C-44AF-8BD0-566EA19BF1F6}" type="presParOf" srcId="{40BB47AE-CE12-47DC-AB0A-5DE670A54EFA}" destId="{34E85865-3235-48F1-AFED-EAA453DE6269}" srcOrd="0" destOrd="0" presId="urn:microsoft.com/office/officeart/2018/5/layout/IconLeafLabelList"/>
    <dgm:cxn modelId="{B5B89B5B-6AFE-45CC-8EBC-C11BA02047EE}" type="presParOf" srcId="{40BB47AE-CE12-47DC-AB0A-5DE670A54EFA}" destId="{95A8A028-4B3B-48B1-BB84-FD6D619949C1}" srcOrd="1" destOrd="0" presId="urn:microsoft.com/office/officeart/2018/5/layout/IconLeafLabelList"/>
    <dgm:cxn modelId="{0A677438-610F-4C33-9F4A-0FAD5D54EDBC}" type="presParOf" srcId="{40BB47AE-CE12-47DC-AB0A-5DE670A54EFA}" destId="{29EE9B62-1019-498B-87C0-346CDE28FC6D}" srcOrd="2" destOrd="0" presId="urn:microsoft.com/office/officeart/2018/5/layout/IconLeafLabelList"/>
    <dgm:cxn modelId="{1C47FA57-93EC-4089-A4BE-3BDA3252BC54}" type="presParOf" srcId="{40BB47AE-CE12-47DC-AB0A-5DE670A54EFA}" destId="{41221AAF-8B52-4960-8F82-11EB1781AE07}" srcOrd="3" destOrd="0" presId="urn:microsoft.com/office/officeart/2018/5/layout/IconLeafLabelList"/>
    <dgm:cxn modelId="{8ECBEBA1-B82B-4087-BB52-405C8F38989B}" type="presParOf" srcId="{CC2C3B32-2ADA-4EB8-9A02-7DF9971EECE0}" destId="{1E112826-04DF-439C-B184-004C30DDE67E}" srcOrd="1" destOrd="0" presId="urn:microsoft.com/office/officeart/2018/5/layout/IconLeafLabelList"/>
    <dgm:cxn modelId="{E7CC57E8-FFDC-44EC-845C-9FBF5AC58267}" type="presParOf" srcId="{CC2C3B32-2ADA-4EB8-9A02-7DF9971EECE0}" destId="{F71418EA-BD24-42CF-84D3-DACCC4DB15CA}" srcOrd="2" destOrd="0" presId="urn:microsoft.com/office/officeart/2018/5/layout/IconLeafLabelList"/>
    <dgm:cxn modelId="{43B4371C-C49D-449D-B1C0-53D121E0A5D9}" type="presParOf" srcId="{F71418EA-BD24-42CF-84D3-DACCC4DB15CA}" destId="{D36D5CE6-827E-4A25-B5C5-E9A011D55EA5}" srcOrd="0" destOrd="0" presId="urn:microsoft.com/office/officeart/2018/5/layout/IconLeafLabelList"/>
    <dgm:cxn modelId="{50DCD5FE-7714-479D-8722-062CA82F2FC0}" type="presParOf" srcId="{F71418EA-BD24-42CF-84D3-DACCC4DB15CA}" destId="{4789DFB8-0B97-443E-9735-E7E12D6D3C79}" srcOrd="1" destOrd="0" presId="urn:microsoft.com/office/officeart/2018/5/layout/IconLeafLabelList"/>
    <dgm:cxn modelId="{F9BF873C-78E2-4C3D-A713-E63FA2477D49}" type="presParOf" srcId="{F71418EA-BD24-42CF-84D3-DACCC4DB15CA}" destId="{BCF33F5A-0E62-484B-AA2B-7CA1BDFF4459}" srcOrd="2" destOrd="0" presId="urn:microsoft.com/office/officeart/2018/5/layout/IconLeafLabelList"/>
    <dgm:cxn modelId="{6CDF2664-C709-4E44-8691-57675466CD94}" type="presParOf" srcId="{F71418EA-BD24-42CF-84D3-DACCC4DB15CA}" destId="{E4725B06-1F4D-47CD-8DCD-F5B8BB37462D}" srcOrd="3" destOrd="0" presId="urn:microsoft.com/office/officeart/2018/5/layout/IconLeafLabelList"/>
    <dgm:cxn modelId="{57D9FCF1-9E32-4FA7-9650-420004BF95ED}" type="presParOf" srcId="{CC2C3B32-2ADA-4EB8-9A02-7DF9971EECE0}" destId="{7C186A28-6F73-45D7-81BD-2350EE8D183D}" srcOrd="3" destOrd="0" presId="urn:microsoft.com/office/officeart/2018/5/layout/IconLeafLabelList"/>
    <dgm:cxn modelId="{7C4F56FB-1E14-4100-88E6-82133C11C580}" type="presParOf" srcId="{CC2C3B32-2ADA-4EB8-9A02-7DF9971EECE0}" destId="{25AE776D-D3D3-4671-83FD-A6D4F1CDA3E5}" srcOrd="4" destOrd="0" presId="urn:microsoft.com/office/officeart/2018/5/layout/IconLeafLabelList"/>
    <dgm:cxn modelId="{29ED5CDB-5011-4D0E-80F5-FEC7528CA27C}" type="presParOf" srcId="{25AE776D-D3D3-4671-83FD-A6D4F1CDA3E5}" destId="{6ABD9DB9-CC0E-4A85-BFED-5DEFF23232BD}" srcOrd="0" destOrd="0" presId="urn:microsoft.com/office/officeart/2018/5/layout/IconLeafLabelList"/>
    <dgm:cxn modelId="{51E16DD1-B689-425B-B574-7F607ABC9862}" type="presParOf" srcId="{25AE776D-D3D3-4671-83FD-A6D4F1CDA3E5}" destId="{ABA01834-A73E-4CAE-BEA0-C832F4BFDC84}" srcOrd="1" destOrd="0" presId="urn:microsoft.com/office/officeart/2018/5/layout/IconLeafLabelList"/>
    <dgm:cxn modelId="{1A4F152A-2700-4F8F-9685-5DC5E3C73173}" type="presParOf" srcId="{25AE776D-D3D3-4671-83FD-A6D4F1CDA3E5}" destId="{B7C05E1B-05D8-4A25-BC62-7FA875DD0BCA}" srcOrd="2" destOrd="0" presId="urn:microsoft.com/office/officeart/2018/5/layout/IconLeafLabelList"/>
    <dgm:cxn modelId="{B394074A-7752-4FF7-8F01-20B247B1CE07}" type="presParOf" srcId="{25AE776D-D3D3-4671-83FD-A6D4F1CDA3E5}" destId="{CDF4ADCB-EAB2-4A6E-9A71-954FD9EB0CBA}"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42078-1155-4DD2-A814-96AE10B4B3BD}">
      <dsp:nvSpPr>
        <dsp:cNvPr id="0" name=""/>
        <dsp:cNvSpPr/>
      </dsp:nvSpPr>
      <dsp:spPr>
        <a:xfrm>
          <a:off x="0" y="427"/>
          <a:ext cx="4085438" cy="10012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2F579C-CE98-4814-AF2E-D5DE09FB911D}">
      <dsp:nvSpPr>
        <dsp:cNvPr id="0" name=""/>
        <dsp:cNvSpPr/>
      </dsp:nvSpPr>
      <dsp:spPr>
        <a:xfrm>
          <a:off x="302875" y="225707"/>
          <a:ext cx="550682" cy="55068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A80247-8E7C-4647-9139-D5AEBFE96F24}">
      <dsp:nvSpPr>
        <dsp:cNvPr id="0" name=""/>
        <dsp:cNvSpPr/>
      </dsp:nvSpPr>
      <dsp:spPr>
        <a:xfrm>
          <a:off x="1140328" y="427"/>
          <a:ext cx="1870656" cy="1001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965" tIns="105965" rIns="105965" bIns="105965" numCol="1" spcCol="1270" anchor="ctr" anchorCtr="0">
          <a:noAutofit/>
        </a:bodyPr>
        <a:lstStyle/>
        <a:p>
          <a:pPr marL="0" lvl="0" indent="0" algn="l" defTabSz="622300">
            <a:lnSpc>
              <a:spcPct val="90000"/>
            </a:lnSpc>
            <a:spcBef>
              <a:spcPct val="0"/>
            </a:spcBef>
            <a:spcAft>
              <a:spcPct val="35000"/>
            </a:spcAft>
            <a:buNone/>
          </a:pPr>
          <a:r>
            <a:rPr lang="en-US" sz="1400" kern="1200" dirty="0"/>
            <a:t>SFA completes Procurement Review Worksheet</a:t>
          </a:r>
        </a:p>
      </dsp:txBody>
      <dsp:txXfrm>
        <a:off x="1140328" y="427"/>
        <a:ext cx="1870656" cy="1001241"/>
      </dsp:txXfrm>
    </dsp:sp>
    <dsp:sp modelId="{DFCC4A8C-94D3-4ABF-9145-ACC0E02A1D06}">
      <dsp:nvSpPr>
        <dsp:cNvPr id="0" name=""/>
        <dsp:cNvSpPr/>
      </dsp:nvSpPr>
      <dsp:spPr>
        <a:xfrm>
          <a:off x="2994880" y="427"/>
          <a:ext cx="1090557" cy="1001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965" tIns="105965" rIns="105965" bIns="105965" numCol="1" spcCol="1270" anchor="ctr" anchorCtr="0">
          <a:noAutofit/>
        </a:bodyPr>
        <a:lstStyle/>
        <a:p>
          <a:pPr marL="0" lvl="0" indent="0" algn="l" defTabSz="488950">
            <a:lnSpc>
              <a:spcPct val="90000"/>
            </a:lnSpc>
            <a:spcBef>
              <a:spcPct val="0"/>
            </a:spcBef>
            <a:spcAft>
              <a:spcPct val="35000"/>
            </a:spcAft>
            <a:buNone/>
          </a:pPr>
          <a:endParaRPr lang="en-US" sz="1100" kern="1200"/>
        </a:p>
      </dsp:txBody>
      <dsp:txXfrm>
        <a:off x="2994880" y="427"/>
        <a:ext cx="1090557" cy="1001241"/>
      </dsp:txXfrm>
    </dsp:sp>
    <dsp:sp modelId="{1D4047BF-C405-48C2-9BFF-61C997D7C085}">
      <dsp:nvSpPr>
        <dsp:cNvPr id="0" name=""/>
        <dsp:cNvSpPr/>
      </dsp:nvSpPr>
      <dsp:spPr>
        <a:xfrm>
          <a:off x="0" y="1251979"/>
          <a:ext cx="4085438" cy="10012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F594A4-105E-4DD6-AB6A-EFD61B482AF4}">
      <dsp:nvSpPr>
        <dsp:cNvPr id="0" name=""/>
        <dsp:cNvSpPr/>
      </dsp:nvSpPr>
      <dsp:spPr>
        <a:xfrm>
          <a:off x="302875" y="1477258"/>
          <a:ext cx="550682" cy="55068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152126-FE9C-4B3A-A11B-C2CFF3A3BAA1}">
      <dsp:nvSpPr>
        <dsp:cNvPr id="0" name=""/>
        <dsp:cNvSpPr/>
      </dsp:nvSpPr>
      <dsp:spPr>
        <a:xfrm>
          <a:off x="1156433" y="1251979"/>
          <a:ext cx="2929004" cy="1001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965" tIns="105965" rIns="105965" bIns="105965" numCol="1" spcCol="1270" anchor="ctr" anchorCtr="0">
          <a:noAutofit/>
        </a:bodyPr>
        <a:lstStyle/>
        <a:p>
          <a:pPr marL="0" lvl="0" indent="0" algn="l" defTabSz="622300">
            <a:lnSpc>
              <a:spcPct val="90000"/>
            </a:lnSpc>
            <a:spcBef>
              <a:spcPct val="0"/>
            </a:spcBef>
            <a:spcAft>
              <a:spcPct val="35000"/>
            </a:spcAft>
            <a:buNone/>
          </a:pPr>
          <a:r>
            <a:rPr lang="en-US" sz="1400" kern="1200" dirty="0"/>
            <a:t>SED selects a sample of vendors from each procurement method and requests additional documents for these vendors</a:t>
          </a:r>
        </a:p>
      </dsp:txBody>
      <dsp:txXfrm>
        <a:off x="1156433" y="1251979"/>
        <a:ext cx="2929004" cy="1001241"/>
      </dsp:txXfrm>
    </dsp:sp>
    <dsp:sp modelId="{2F58A598-67F9-4619-B510-63B3456F5E6D}">
      <dsp:nvSpPr>
        <dsp:cNvPr id="0" name=""/>
        <dsp:cNvSpPr/>
      </dsp:nvSpPr>
      <dsp:spPr>
        <a:xfrm>
          <a:off x="0" y="2503530"/>
          <a:ext cx="4085438" cy="10012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EA36B6-050F-4F2C-B513-F70F3560450E}">
      <dsp:nvSpPr>
        <dsp:cNvPr id="0" name=""/>
        <dsp:cNvSpPr/>
      </dsp:nvSpPr>
      <dsp:spPr>
        <a:xfrm>
          <a:off x="302875" y="2728810"/>
          <a:ext cx="550682" cy="55068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FCAFE3-D81E-422B-B636-E01A4209E7FB}">
      <dsp:nvSpPr>
        <dsp:cNvPr id="0" name=""/>
        <dsp:cNvSpPr/>
      </dsp:nvSpPr>
      <dsp:spPr>
        <a:xfrm>
          <a:off x="1156433" y="2503530"/>
          <a:ext cx="2929004" cy="1001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965" tIns="105965" rIns="105965" bIns="105965" numCol="1" spcCol="1270" anchor="ctr" anchorCtr="0">
          <a:noAutofit/>
        </a:bodyPr>
        <a:lstStyle/>
        <a:p>
          <a:pPr marL="0" lvl="0" indent="0" algn="l" defTabSz="622300">
            <a:lnSpc>
              <a:spcPct val="90000"/>
            </a:lnSpc>
            <a:spcBef>
              <a:spcPct val="0"/>
            </a:spcBef>
            <a:spcAft>
              <a:spcPct val="35000"/>
            </a:spcAft>
            <a:buNone/>
          </a:pPr>
          <a:r>
            <a:rPr lang="en-US" sz="1400" kern="1200"/>
            <a:t>SED completes procurement review and documents any findings, corrective action, and technical assistance</a:t>
          </a:r>
        </a:p>
      </dsp:txBody>
      <dsp:txXfrm>
        <a:off x="1156433" y="2503530"/>
        <a:ext cx="2929004" cy="10012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85865-3235-48F1-AFED-EAA453DE6269}">
      <dsp:nvSpPr>
        <dsp:cNvPr id="0" name=""/>
        <dsp:cNvSpPr/>
      </dsp:nvSpPr>
      <dsp:spPr>
        <a:xfrm>
          <a:off x="455498" y="661234"/>
          <a:ext cx="1338187" cy="13381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A8A028-4B3B-48B1-BB84-FD6D619949C1}">
      <dsp:nvSpPr>
        <dsp:cNvPr id="0" name=""/>
        <dsp:cNvSpPr/>
      </dsp:nvSpPr>
      <dsp:spPr>
        <a:xfrm>
          <a:off x="740686" y="946421"/>
          <a:ext cx="767812" cy="767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221AAF-8B52-4960-8F82-11EB1781AE07}">
      <dsp:nvSpPr>
        <dsp:cNvPr id="0" name=""/>
        <dsp:cNvSpPr/>
      </dsp:nvSpPr>
      <dsp:spPr>
        <a:xfrm>
          <a:off x="27717" y="2416234"/>
          <a:ext cx="21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a:t>Purchasing Policy</a:t>
          </a:r>
        </a:p>
      </dsp:txBody>
      <dsp:txXfrm>
        <a:off x="27717" y="2416234"/>
        <a:ext cx="2193750" cy="720000"/>
      </dsp:txXfrm>
    </dsp:sp>
    <dsp:sp modelId="{D36D5CE6-827E-4A25-B5C5-E9A011D55EA5}">
      <dsp:nvSpPr>
        <dsp:cNvPr id="0" name=""/>
        <dsp:cNvSpPr/>
      </dsp:nvSpPr>
      <dsp:spPr>
        <a:xfrm>
          <a:off x="3033154" y="661234"/>
          <a:ext cx="1338187" cy="13381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89DFB8-0B97-443E-9735-E7E12D6D3C79}">
      <dsp:nvSpPr>
        <dsp:cNvPr id="0" name=""/>
        <dsp:cNvSpPr/>
      </dsp:nvSpPr>
      <dsp:spPr>
        <a:xfrm>
          <a:off x="3318342" y="946421"/>
          <a:ext cx="767812" cy="767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725B06-1F4D-47CD-8DCD-F5B8BB37462D}">
      <dsp:nvSpPr>
        <dsp:cNvPr id="0" name=""/>
        <dsp:cNvSpPr/>
      </dsp:nvSpPr>
      <dsp:spPr>
        <a:xfrm>
          <a:off x="2605373" y="2416234"/>
          <a:ext cx="21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rtl="0">
            <a:lnSpc>
              <a:spcPct val="100000"/>
            </a:lnSpc>
            <a:spcBef>
              <a:spcPct val="0"/>
            </a:spcBef>
            <a:spcAft>
              <a:spcPct val="35000"/>
            </a:spcAft>
            <a:buNone/>
            <a:defRPr cap="all"/>
          </a:pPr>
          <a:r>
            <a:rPr lang="en-US" sz="2100" kern="1200">
              <a:latin typeface="Calibri"/>
            </a:rPr>
            <a:t>Purchasing Code</a:t>
          </a:r>
          <a:r>
            <a:rPr lang="en-US" sz="2100" kern="1200"/>
            <a:t> of Conduct</a:t>
          </a:r>
        </a:p>
      </dsp:txBody>
      <dsp:txXfrm>
        <a:off x="2605373" y="2416234"/>
        <a:ext cx="2193750" cy="720000"/>
      </dsp:txXfrm>
    </dsp:sp>
    <dsp:sp modelId="{6ABD9DB9-CC0E-4A85-BFED-5DEFF23232BD}">
      <dsp:nvSpPr>
        <dsp:cNvPr id="0" name=""/>
        <dsp:cNvSpPr/>
      </dsp:nvSpPr>
      <dsp:spPr>
        <a:xfrm>
          <a:off x="5610810" y="661234"/>
          <a:ext cx="1338187" cy="13381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A01834-A73E-4CAE-BEA0-C832F4BFDC84}">
      <dsp:nvSpPr>
        <dsp:cNvPr id="0" name=""/>
        <dsp:cNvSpPr/>
      </dsp:nvSpPr>
      <dsp:spPr>
        <a:xfrm>
          <a:off x="5895998" y="946421"/>
          <a:ext cx="767812" cy="767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F4ADCB-EAB2-4A6E-9A71-954FD9EB0CBA}">
      <dsp:nvSpPr>
        <dsp:cNvPr id="0" name=""/>
        <dsp:cNvSpPr/>
      </dsp:nvSpPr>
      <dsp:spPr>
        <a:xfrm>
          <a:off x="5183029" y="2416234"/>
          <a:ext cx="21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a:t>Vendor Paid List</a:t>
          </a:r>
        </a:p>
      </dsp:txBody>
      <dsp:txXfrm>
        <a:off x="5183029" y="2416234"/>
        <a:ext cx="21937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F348DD-4207-4393-970A-8E7188135A0F}"/>
              </a:ext>
            </a:extLst>
          </p:cNvPr>
          <p:cNvSpPr>
            <a:spLocks noGrp="1"/>
          </p:cNvSpPr>
          <p:nvPr>
            <p:ph type="hdr" sz="quarter"/>
          </p:nvPr>
        </p:nvSpPr>
        <p:spPr>
          <a:xfrm>
            <a:off x="1" y="0"/>
            <a:ext cx="2972421" cy="46513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0556B5F9-C4CB-43F9-9278-92D7C1A08468}"/>
              </a:ext>
            </a:extLst>
          </p:cNvPr>
          <p:cNvSpPr>
            <a:spLocks noGrp="1"/>
          </p:cNvSpPr>
          <p:nvPr>
            <p:ph type="dt" sz="quarter" idx="1"/>
          </p:nvPr>
        </p:nvSpPr>
        <p:spPr>
          <a:xfrm>
            <a:off x="3884027" y="0"/>
            <a:ext cx="2972421" cy="46513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FE31A352-72E1-4FA9-B8D7-897428F82F75}" type="datetimeFigureOut">
              <a:rPr lang="en-US"/>
              <a:pPr>
                <a:defRPr/>
              </a:pPr>
              <a:t>12/7/2021</a:t>
            </a:fld>
            <a:endParaRPr lang="en-US" dirty="0"/>
          </a:p>
        </p:txBody>
      </p:sp>
      <p:sp>
        <p:nvSpPr>
          <p:cNvPr id="4" name="Footer Placeholder 3">
            <a:extLst>
              <a:ext uri="{FF2B5EF4-FFF2-40B4-BE49-F238E27FC236}">
                <a16:creationId xmlns:a16="http://schemas.microsoft.com/office/drawing/2014/main" id="{50B11CF2-4B60-40C9-BA38-E73A72A1E627}"/>
              </a:ext>
            </a:extLst>
          </p:cNvPr>
          <p:cNvSpPr>
            <a:spLocks noGrp="1"/>
          </p:cNvSpPr>
          <p:nvPr>
            <p:ph type="ftr" sz="quarter" idx="2"/>
          </p:nvPr>
        </p:nvSpPr>
        <p:spPr>
          <a:xfrm>
            <a:off x="1" y="8829675"/>
            <a:ext cx="2972421" cy="46513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66BFD3F1-269D-48F7-AC55-EA0634E28923}"/>
              </a:ext>
            </a:extLst>
          </p:cNvPr>
          <p:cNvSpPr>
            <a:spLocks noGrp="1"/>
          </p:cNvSpPr>
          <p:nvPr>
            <p:ph type="sldNum" sz="quarter" idx="3"/>
          </p:nvPr>
        </p:nvSpPr>
        <p:spPr>
          <a:xfrm>
            <a:off x="3884027" y="8829675"/>
            <a:ext cx="2972421" cy="465138"/>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Calibri" panose="020F0502020204030204" pitchFamily="34" charset="0"/>
              </a:defRPr>
            </a:lvl1pPr>
          </a:lstStyle>
          <a:p>
            <a:pPr>
              <a:defRPr/>
            </a:pPr>
            <a:fld id="{9A3608BD-E982-470B-BB96-43BF1664E916}"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B41C31-E549-463F-97AB-E919BF3B0ACB}"/>
              </a:ext>
            </a:extLst>
          </p:cNvPr>
          <p:cNvSpPr>
            <a:spLocks noGrp="1"/>
          </p:cNvSpPr>
          <p:nvPr>
            <p:ph type="hdr" sz="quarter"/>
          </p:nvPr>
        </p:nvSpPr>
        <p:spPr>
          <a:xfrm>
            <a:off x="1" y="0"/>
            <a:ext cx="2972421"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5B615DC0-224A-45C6-898E-A5A0F682B938}"/>
              </a:ext>
            </a:extLst>
          </p:cNvPr>
          <p:cNvSpPr>
            <a:spLocks noGrp="1"/>
          </p:cNvSpPr>
          <p:nvPr>
            <p:ph type="dt" idx="1"/>
          </p:nvPr>
        </p:nvSpPr>
        <p:spPr>
          <a:xfrm>
            <a:off x="3884027" y="0"/>
            <a:ext cx="2972421"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E8E4479E-6904-45E5-AC75-C858AD167F17}" type="datetimeFigureOut">
              <a:rPr lang="en-US"/>
              <a:pPr>
                <a:defRPr/>
              </a:pPr>
              <a:t>12/7/2021</a:t>
            </a:fld>
            <a:endParaRPr lang="en-US" dirty="0"/>
          </a:p>
        </p:txBody>
      </p:sp>
      <p:sp>
        <p:nvSpPr>
          <p:cNvPr id="4" name="Slide Image Placeholder 3">
            <a:extLst>
              <a:ext uri="{FF2B5EF4-FFF2-40B4-BE49-F238E27FC236}">
                <a16:creationId xmlns:a16="http://schemas.microsoft.com/office/drawing/2014/main" id="{380ADEE1-9811-4FDB-AD33-24B7F35886A6}"/>
              </a:ext>
            </a:extLst>
          </p:cNvPr>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6CE1F78B-EADC-4061-A848-F96D3983701F}"/>
              </a:ext>
            </a:extLst>
          </p:cNvPr>
          <p:cNvSpPr>
            <a:spLocks noGrp="1"/>
          </p:cNvSpPr>
          <p:nvPr>
            <p:ph type="body" sz="quarter" idx="3"/>
          </p:nvPr>
        </p:nvSpPr>
        <p:spPr>
          <a:xfrm>
            <a:off x="686421" y="4416426"/>
            <a:ext cx="5485158"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99FA8E7-26CE-4847-8C61-D266462DE854}"/>
              </a:ext>
            </a:extLst>
          </p:cNvPr>
          <p:cNvSpPr>
            <a:spLocks noGrp="1"/>
          </p:cNvSpPr>
          <p:nvPr>
            <p:ph type="ftr" sz="quarter" idx="4"/>
          </p:nvPr>
        </p:nvSpPr>
        <p:spPr>
          <a:xfrm>
            <a:off x="1" y="8829675"/>
            <a:ext cx="2972421"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A3AB5FEE-4504-4904-8DD8-592154893D4C}"/>
              </a:ext>
            </a:extLst>
          </p:cNvPr>
          <p:cNvSpPr>
            <a:spLocks noGrp="1"/>
          </p:cNvSpPr>
          <p:nvPr>
            <p:ph type="sldNum" sz="quarter" idx="5"/>
          </p:nvPr>
        </p:nvSpPr>
        <p:spPr>
          <a:xfrm>
            <a:off x="3884027" y="8829675"/>
            <a:ext cx="2972421" cy="465138"/>
          </a:xfrm>
          <a:prstGeom prst="rect">
            <a:avLst/>
          </a:prstGeom>
        </p:spPr>
        <p:txBody>
          <a:bodyPr vert="horz" wrap="square" lIns="93177" tIns="46589" rIns="93177" bIns="46589" numCol="1" anchor="b" anchorCtr="0" compatLnSpc="1">
            <a:prstTxWarp prst="textNoShape">
              <a:avLst/>
            </a:prstTxWarp>
          </a:bodyPr>
          <a:lstStyle>
            <a:lvl1pPr algn="r" eaLnBrk="1" fontAlgn="auto" hangingPunct="1">
              <a:spcBef>
                <a:spcPts val="0"/>
              </a:spcBef>
              <a:spcAft>
                <a:spcPts val="0"/>
              </a:spcAft>
              <a:defRPr sz="1200">
                <a:latin typeface="Calibri" panose="020F0502020204030204" pitchFamily="34" charset="0"/>
              </a:defRPr>
            </a:lvl1pPr>
          </a:lstStyle>
          <a:p>
            <a:pPr>
              <a:defRPr/>
            </a:pPr>
            <a:fld id="{0D76ED21-A725-4CCE-98DA-480744D857E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This PowerPoint will contribute 1 hour towards Professional Standards training requirements. </a:t>
            </a:r>
            <a:r>
              <a:rPr lang="en-US" dirty="0"/>
              <a:t>This training reviews the procurement review process in the Child Nutrition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dirty="0"/>
              <a:t>The Procurement Review can seem over whelming and much of the information requested for this review will likely come from the SFA’s Business Office.  This presentation will break the process down and explain each step.  Knowing what to expect and understanding what is being requested will take away the mystery surrounding procurement.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CBE15-10A9-4F42-8A76-95096753B7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1520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a:extLst>
              <a:ext uri="{FF2B5EF4-FFF2-40B4-BE49-F238E27FC236}">
                <a16:creationId xmlns:a16="http://schemas.microsoft.com/office/drawing/2014/main" id="{BE383328-3344-46CC-A81C-999BFD54B5D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a:extLst>
              <a:ext uri="{FF2B5EF4-FFF2-40B4-BE49-F238E27FC236}">
                <a16:creationId xmlns:a16="http://schemas.microsoft.com/office/drawing/2014/main" id="{B9461E94-C23E-4C78-8341-2D3B571843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solidFill>
                  <a:srgbClr val="000000"/>
                </a:solidFill>
              </a:rPr>
              <a:t>If your SFA operated under a food service management company during the previous school year, and SED has selected the vendor to review, you will be required to answer these questions on the vendor documentation request form, in addition to submitting 3 monthly operating statements and invoices.</a:t>
            </a:r>
          </a:p>
          <a:p>
            <a:pPr eaLnBrk="1" hangingPunct="1">
              <a:spcBef>
                <a:spcPct val="0"/>
              </a:spcBef>
            </a:pPr>
            <a:endParaRPr lang="en-US" altLang="en-US" dirty="0">
              <a:solidFill>
                <a:srgbClr val="000000"/>
              </a:solidFill>
            </a:endParaRPr>
          </a:p>
          <a:p>
            <a:endParaRPr lang="en-US" altLang="en-US" dirty="0"/>
          </a:p>
        </p:txBody>
      </p:sp>
      <p:sp>
        <p:nvSpPr>
          <p:cNvPr id="181252" name="Slide Number Placeholder 3">
            <a:extLst>
              <a:ext uri="{FF2B5EF4-FFF2-40B4-BE49-F238E27FC236}">
                <a16:creationId xmlns:a16="http://schemas.microsoft.com/office/drawing/2014/main" id="{B0D60A81-9CC5-433C-A32E-DB63C1BA9F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7820252-77B4-4001-84B0-05FC371AA225}" type="slidenum">
              <a:rPr lang="en-US" altLang="en-US" smtClean="0"/>
              <a:pPr fontAlgn="base">
                <a:spcBef>
                  <a:spcPct val="0"/>
                </a:spcBef>
                <a:spcAft>
                  <a:spcPct val="0"/>
                </a:spcAft>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a:extLst>
              <a:ext uri="{FF2B5EF4-FFF2-40B4-BE49-F238E27FC236}">
                <a16:creationId xmlns:a16="http://schemas.microsoft.com/office/drawing/2014/main" id="{3A78FC06-EF26-43E7-942C-42CB35085D9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a:extLst>
              <a:ext uri="{FF2B5EF4-FFF2-40B4-BE49-F238E27FC236}">
                <a16:creationId xmlns:a16="http://schemas.microsoft.com/office/drawing/2014/main" id="{B5A19E1B-0002-450F-965B-8CA534DA5D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For processing contracts, you will be required to provide SED with your OGS direct diversion sheet along with the invoices and solicitation documents for your processors. </a:t>
            </a:r>
          </a:p>
        </p:txBody>
      </p:sp>
      <p:sp>
        <p:nvSpPr>
          <p:cNvPr id="183300" name="Slide Number Placeholder 3">
            <a:extLst>
              <a:ext uri="{FF2B5EF4-FFF2-40B4-BE49-F238E27FC236}">
                <a16:creationId xmlns:a16="http://schemas.microsoft.com/office/drawing/2014/main" id="{72E44818-C19F-42F6-B404-DC87F084C4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EC7A254-C35C-4C2A-BC5F-CC100EF4443C}" type="slidenum">
              <a:rPr lang="en-US" altLang="en-US" smtClean="0"/>
              <a:pPr fontAlgn="base">
                <a:spcBef>
                  <a:spcPct val="0"/>
                </a:spcBef>
                <a:spcAft>
                  <a:spcPct val="0"/>
                </a:spcAft>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a:extLst>
              <a:ext uri="{FF2B5EF4-FFF2-40B4-BE49-F238E27FC236}">
                <a16:creationId xmlns:a16="http://schemas.microsoft.com/office/drawing/2014/main" id="{5A22382E-55F0-4EE7-AE09-7F2C8C72C6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a:extLst>
              <a:ext uri="{FF2B5EF4-FFF2-40B4-BE49-F238E27FC236}">
                <a16:creationId xmlns:a16="http://schemas.microsoft.com/office/drawing/2014/main" id="{B0CA7E47-8C7F-4A43-952A-94FA096044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Upon completion of the Procurement Review, SFAs will be sent a Corrective Action Plan(CAP) form or formal letter that includes technical assistance and any corrective action that must be taken.  This will look very similar to the CAP form that is provided at your Administrative Reviews.  </a:t>
            </a: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p:txBody>
      </p:sp>
      <p:sp>
        <p:nvSpPr>
          <p:cNvPr id="185348" name="Slide Number Placeholder 3">
            <a:extLst>
              <a:ext uri="{FF2B5EF4-FFF2-40B4-BE49-F238E27FC236}">
                <a16:creationId xmlns:a16="http://schemas.microsoft.com/office/drawing/2014/main" id="{59F352E4-52F6-4183-9B58-573067289F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5C9D8C-ED40-4C62-B44D-768FE8A5DAB9}" type="slidenum">
              <a:rPr lang="en-US" altLang="en-US" smtClean="0"/>
              <a:pPr fontAlgn="base">
                <a:spcBef>
                  <a:spcPct val="0"/>
                </a:spcBef>
                <a:spcAft>
                  <a:spcPct val="0"/>
                </a:spcAft>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common findings for the Procurement Review and what the Corrective Action is.</a:t>
            </a:r>
          </a:p>
          <a:p>
            <a:endParaRPr lang="en-US" dirty="0"/>
          </a:p>
          <a:p>
            <a:r>
              <a:rPr lang="en-US" dirty="0"/>
              <a:t>As always, if you have any questions, please reach out to your CN Representative.</a:t>
            </a:r>
          </a:p>
        </p:txBody>
      </p:sp>
      <p:sp>
        <p:nvSpPr>
          <p:cNvPr id="4" name="Slide Number Placeholder 3"/>
          <p:cNvSpPr>
            <a:spLocks noGrp="1"/>
          </p:cNvSpPr>
          <p:nvPr>
            <p:ph type="sldNum" sz="quarter" idx="5"/>
          </p:nvPr>
        </p:nvSpPr>
        <p:spPr/>
        <p:txBody>
          <a:bodyPr/>
          <a:lstStyle/>
          <a:p>
            <a:fld id="{F7471C53-76AC-443A-B334-999990BB89C9}" type="slidenum">
              <a:rPr lang="en-US" smtClean="0"/>
              <a:t>13</a:t>
            </a:fld>
            <a:endParaRPr lang="en-US"/>
          </a:p>
        </p:txBody>
      </p:sp>
    </p:spTree>
    <p:extLst>
      <p:ext uri="{BB962C8B-B14F-4D97-AF65-F5344CB8AC3E}">
        <p14:creationId xmlns:p14="http://schemas.microsoft.com/office/powerpoint/2010/main" val="3856593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Submitting requested information for the procurement review and gathering the additional information requested to complete the review is a big job.  Starting early and using the entire team to assist you, will help you get through this process.  You will likely be working with the Business Office team to complete the Procurement Review Worksheet and to gather the requested documentation.</a:t>
            </a:r>
          </a:p>
          <a:p>
            <a:endParaRPr lang="en-US" dirty="0"/>
          </a:p>
          <a:p>
            <a:r>
              <a:rPr lang="en-US" dirty="0"/>
              <a:t>Always ask questions if something seems unclear or you do not understand what is being requested.</a:t>
            </a:r>
          </a:p>
          <a:p>
            <a:endParaRPr lang="en-US" dirty="0"/>
          </a:p>
          <a:p>
            <a:r>
              <a:rPr lang="en-US" dirty="0"/>
              <a:t>Procurement Reviews do not have to be a stressful experience.  Preparing and working closely with your Business Office and your Child Nutrition Representative will make the process of the review go smoothly and will make this experience a time for learning and sharing ideas that can bring your Program to the next level of success.</a:t>
            </a:r>
          </a:p>
        </p:txBody>
      </p:sp>
      <p:sp>
        <p:nvSpPr>
          <p:cNvPr id="4" name="Slide Number Placeholder 3"/>
          <p:cNvSpPr>
            <a:spLocks noGrp="1"/>
          </p:cNvSpPr>
          <p:nvPr>
            <p:ph type="sldNum" sz="quarter" idx="5"/>
          </p:nvPr>
        </p:nvSpPr>
        <p:spPr/>
        <p:txBody>
          <a:bodyPr/>
          <a:lstStyle/>
          <a:p>
            <a:pPr>
              <a:defRPr/>
            </a:pPr>
            <a:fld id="{0D76ED21-A725-4CCE-98DA-480744D857E8}" type="slidenum">
              <a:rPr lang="en-US" altLang="en-US" smtClean="0"/>
              <a:pPr>
                <a:defRPr/>
              </a:pPr>
              <a:t>14</a:t>
            </a:fld>
            <a:endParaRPr lang="en-US" altLang="en-US" dirty="0"/>
          </a:p>
        </p:txBody>
      </p:sp>
    </p:spTree>
    <p:extLst>
      <p:ext uri="{BB962C8B-B14F-4D97-AF65-F5344CB8AC3E}">
        <p14:creationId xmlns:p14="http://schemas.microsoft.com/office/powerpoint/2010/main" val="407379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Thank you.  This concludes the Procurement Review Process.</a:t>
            </a:r>
          </a:p>
          <a:p>
            <a:endParaRPr lang="en-US" dirty="0"/>
          </a:p>
          <a:p>
            <a:r>
              <a:rPr lang="en-US" dirty="0"/>
              <a:t>Remember to record completion of this training for Annual Professional Standards Training requirements.</a:t>
            </a:r>
          </a:p>
          <a:p>
            <a:endParaRPr lang="en-US" dirty="0"/>
          </a:p>
          <a:p>
            <a:r>
              <a:rPr lang="en-US" dirty="0"/>
              <a:t>If you have any additional questions, please do not hesitate to contact us.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942330-F19B-49BB-AE37-1A9BB45B55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3372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a:extLst>
              <a:ext uri="{FF2B5EF4-FFF2-40B4-BE49-F238E27FC236}">
                <a16:creationId xmlns:a16="http://schemas.microsoft.com/office/drawing/2014/main" id="{6D065D11-A4EA-4940-AC61-16883F2858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a:extLst>
              <a:ext uri="{FF2B5EF4-FFF2-40B4-BE49-F238E27FC236}">
                <a16:creationId xmlns:a16="http://schemas.microsoft.com/office/drawing/2014/main" id="{2297D4BE-4158-45F8-832C-4D5FBEBFB6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The Administrative Review and the Procurement Review are two separate processes but will be conducted in the same cycle year.  Expect to receive an email from the Child Nutrition Program Administration Office near the beginning of your SFA’s scheduled year of review.  This email will explain that this is the year the SFA is scheduled for review and will be requesting an initial submission of information and documents for both the Administrative Review and the Procurement Review.</a:t>
            </a:r>
          </a:p>
          <a:p>
            <a:pPr eaLnBrk="1" hangingPunct="1">
              <a:spcBef>
                <a:spcPct val="0"/>
              </a:spcBef>
            </a:pPr>
            <a:endParaRPr lang="en-US" altLang="en-US" dirty="0"/>
          </a:p>
          <a:p>
            <a:pPr eaLnBrk="1" hangingPunct="1">
              <a:spcBef>
                <a:spcPct val="0"/>
              </a:spcBef>
            </a:pPr>
            <a:r>
              <a:rPr lang="en-US" altLang="en-US" dirty="0"/>
              <a:t>The initial Procurement information requested will require the SFA to complete the “Procurement Review Worksheet". This document is used by SED to collect information on the SFAs procurement practices. </a:t>
            </a:r>
            <a:endParaRPr lang="en-US" altLang="en-US" dirty="0">
              <a:cs typeface="Calibri"/>
            </a:endParaRPr>
          </a:p>
          <a:p>
            <a:pPr eaLnBrk="1" hangingPunct="1">
              <a:spcBef>
                <a:spcPct val="0"/>
              </a:spcBef>
            </a:pPr>
            <a:endParaRPr lang="en-US" altLang="en-US" dirty="0"/>
          </a:p>
          <a:p>
            <a:pPr eaLnBrk="1" hangingPunct="1">
              <a:spcBef>
                <a:spcPct val="0"/>
              </a:spcBef>
            </a:pPr>
            <a:r>
              <a:rPr lang="en-US" altLang="en-US" dirty="0"/>
              <a:t>The Procurement Review Worksheet details the procurement information the SFA conducted in previous school year. From the information provided, SED will select a sample of procurements/contracts to review. SFAs are also required to submit a copy of their Procurement Policy from the previous school year. </a:t>
            </a:r>
          </a:p>
          <a:p>
            <a:pPr eaLnBrk="1" hangingPunct="1">
              <a:spcBef>
                <a:spcPct val="0"/>
              </a:spcBef>
            </a:pPr>
            <a:endParaRPr lang="en-US" altLang="en-US" dirty="0"/>
          </a:p>
          <a:p>
            <a:pPr marL="0" lvl="1" eaLnBrk="1" hangingPunct="1">
              <a:spcBef>
                <a:spcPct val="0"/>
              </a:spcBef>
            </a:pPr>
            <a:r>
              <a:rPr lang="en-US" altLang="en-US" dirty="0"/>
              <a:t>The completion of both documents may require collaboration with several SFA staff members. This could include the food service department, business office, purchasing agents and/or the superintendent. SFAs should contact their Child Nutrition Program representative if they have any questions. </a:t>
            </a:r>
          </a:p>
          <a:p>
            <a:pPr eaLnBrk="1" hangingPunct="1">
              <a:spcBef>
                <a:spcPct val="0"/>
              </a:spcBef>
            </a:pPr>
            <a:endParaRPr lang="en-US" altLang="en-US" dirty="0"/>
          </a:p>
        </p:txBody>
      </p:sp>
      <p:sp>
        <p:nvSpPr>
          <p:cNvPr id="152580" name="Slide Number Placeholder 3">
            <a:extLst>
              <a:ext uri="{FF2B5EF4-FFF2-40B4-BE49-F238E27FC236}">
                <a16:creationId xmlns:a16="http://schemas.microsoft.com/office/drawing/2014/main" id="{8555E073-3955-4F0C-B6DF-EFF9DB5C0F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1C2841D-9D17-4666-9191-26FCDD21F47B}" type="slidenum">
              <a:rPr lang="en-US" altLang="en-US" smtClean="0"/>
              <a:pPr fontAlgn="base">
                <a:spcBef>
                  <a:spcPct val="0"/>
                </a:spcBef>
                <a:spcAft>
                  <a:spcPct val="0"/>
                </a:spcAft>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F0C074E3-D55E-4778-A555-A6EA0A66DB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a:extLst>
              <a:ext uri="{FF2B5EF4-FFF2-40B4-BE49-F238E27FC236}">
                <a16:creationId xmlns:a16="http://schemas.microsoft.com/office/drawing/2014/main" id="{B7148882-7A52-4763-BD6A-1672C3A20B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As stated previously, the Procurement Review is conducted the same year as the Administrative Review. SED will be reviewing the SFA’s Procurement activities from most recently </a:t>
            </a:r>
            <a:r>
              <a:rPr lang="en-US" altLang="en-US" i="1" dirty="0">
                <a:solidFill>
                  <a:srgbClr val="000000"/>
                </a:solidFill>
              </a:rPr>
              <a:t>completed</a:t>
            </a:r>
            <a:r>
              <a:rPr lang="en-US" altLang="en-US" dirty="0">
                <a:solidFill>
                  <a:srgbClr val="000000"/>
                </a:solidFill>
              </a:rPr>
              <a:t> school year.  The Procurement Review </a:t>
            </a:r>
            <a:r>
              <a:rPr lang="en-US" altLang="en-US">
                <a:solidFill>
                  <a:srgbClr val="000000"/>
                </a:solidFill>
              </a:rPr>
              <a:t>is generally completed off-site via </a:t>
            </a:r>
            <a:r>
              <a:rPr lang="en-US" altLang="en-US" dirty="0">
                <a:solidFill>
                  <a:srgbClr val="000000"/>
                </a:solidFill>
              </a:rPr>
              <a:t>email </a:t>
            </a:r>
            <a:r>
              <a:rPr lang="en-US" altLang="en-US">
                <a:solidFill>
                  <a:srgbClr val="000000"/>
                </a:solidFill>
              </a:rPr>
              <a:t>and phone.</a:t>
            </a: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r>
              <a:rPr lang="en-US" altLang="en-US" dirty="0">
                <a:solidFill>
                  <a:srgbClr val="000000"/>
                </a:solidFill>
              </a:rPr>
              <a:t>SED developed a Procurement Review Worksheet that was sent to SFAs with your administrative review materials.  In addition to responding to the instructions, SED will review your procurement tool:  vendor names, goods and services provided, total amount paid to vendor, number of purchases from the vendor during the year, and number of bids received.  Based on the SFAs responses, SED will ask for more documentation of specific purchases.</a:t>
            </a:r>
          </a:p>
          <a:p>
            <a:endParaRPr lang="en-US" altLang="en-US" dirty="0"/>
          </a:p>
        </p:txBody>
      </p:sp>
      <p:sp>
        <p:nvSpPr>
          <p:cNvPr id="156676" name="Slide Number Placeholder 3">
            <a:extLst>
              <a:ext uri="{FF2B5EF4-FFF2-40B4-BE49-F238E27FC236}">
                <a16:creationId xmlns:a16="http://schemas.microsoft.com/office/drawing/2014/main" id="{25E88E12-4713-4A2A-9728-7479A263F9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7231D09-9BD0-4460-BFFC-117EAB5D2DD8}" type="slidenum">
              <a:rPr lang="en-US" altLang="en-US" smtClean="0"/>
              <a:pPr fontAlgn="base">
                <a:spcBef>
                  <a:spcPct val="0"/>
                </a:spcBef>
                <a:spcAft>
                  <a:spcPct val="0"/>
                </a:spcAft>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Procurement Review Worksheet will be completed for the most recently completed school year.  This will be the only tab on the Excel Tool that you will be completing.  The rest of the form will be completed by your Representative as they go through the review process.</a:t>
            </a:r>
          </a:p>
          <a:p>
            <a:endParaRPr lang="en-US" dirty="0"/>
          </a:p>
          <a:p>
            <a:r>
              <a:rPr lang="en-US" dirty="0"/>
              <a:t>The worksheet will include all vendors the SFA procured goods or services from in the previous school year that appear on your vendor paid list.  This will not include items such as association dues, postage, refunds to student accounts, annual licensing registration fees for software products already procured, and uniform allowances for staff.  These items are not items that are procured.</a:t>
            </a:r>
          </a:p>
          <a:p>
            <a:endParaRPr lang="en-US" dirty="0"/>
          </a:p>
          <a:p>
            <a:r>
              <a:rPr lang="en-US" dirty="0"/>
              <a:t>Most of the columns on the worksheet have a dropdown box feature for you to answer the questions in the column with.  When the dropdown feature is available, please use that to complete the information requested.</a:t>
            </a:r>
          </a:p>
          <a:p>
            <a:endParaRPr lang="en-US" dirty="0"/>
          </a:p>
          <a:p>
            <a:r>
              <a:rPr lang="en-US" dirty="0"/>
              <a:t>Do not forget to complete the information requested at the top of the worksheet.</a:t>
            </a:r>
          </a:p>
        </p:txBody>
      </p:sp>
      <p:sp>
        <p:nvSpPr>
          <p:cNvPr id="4" name="Slide Number Placeholder 3"/>
          <p:cNvSpPr>
            <a:spLocks noGrp="1"/>
          </p:cNvSpPr>
          <p:nvPr>
            <p:ph type="sldNum" sz="quarter" idx="5"/>
          </p:nvPr>
        </p:nvSpPr>
        <p:spPr/>
        <p:txBody>
          <a:bodyPr/>
          <a:lstStyle/>
          <a:p>
            <a:pPr>
              <a:defRPr/>
            </a:pPr>
            <a:fld id="{0D76ED21-A725-4CCE-98DA-480744D857E8}" type="slidenum">
              <a:rPr lang="en-US" altLang="en-US" smtClean="0"/>
              <a:pPr>
                <a:defRPr/>
              </a:pPr>
              <a:t>4</a:t>
            </a:fld>
            <a:endParaRPr lang="en-US" altLang="en-US" dirty="0"/>
          </a:p>
        </p:txBody>
      </p:sp>
    </p:spTree>
    <p:extLst>
      <p:ext uri="{BB962C8B-B14F-4D97-AF65-F5344CB8AC3E}">
        <p14:creationId xmlns:p14="http://schemas.microsoft.com/office/powerpoint/2010/main" val="4136088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a:extLst>
              <a:ext uri="{FF2B5EF4-FFF2-40B4-BE49-F238E27FC236}">
                <a16:creationId xmlns:a16="http://schemas.microsoft.com/office/drawing/2014/main" id="{7E979F85-CF97-4337-B634-1721484890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a:extLst>
              <a:ext uri="{FF2B5EF4-FFF2-40B4-BE49-F238E27FC236}">
                <a16:creationId xmlns:a16="http://schemas.microsoft.com/office/drawing/2014/main" id="{82833C11-73E7-4194-8908-8DB01B0AB4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 addition to completing the Procurement Review Worksheet, SFAs must also provide SED with their Purchasing Policy and Purchasing Code of Conduct, if not included in the Purchasing Policy. </a:t>
            </a:r>
          </a:p>
          <a:p>
            <a:endParaRPr lang="en-US" altLang="en-US" dirty="0"/>
          </a:p>
          <a:p>
            <a:r>
              <a:rPr lang="en-US" altLang="en-US" dirty="0"/>
              <a:t>The vendor paid list is a report from the SFA accounting system that identifies all vendors paid from the nonprofit food service account, each payment made to every vendor, and summarizes the total amount paid to each vendor for the prior school year.</a:t>
            </a:r>
          </a:p>
          <a:p>
            <a:endParaRPr lang="en-US" altLang="en-US" dirty="0"/>
          </a:p>
          <a:p>
            <a:r>
              <a:rPr lang="en-US" altLang="en-US" dirty="0"/>
              <a:t>The Procurement Review sheet is due back to our office by October 31</a:t>
            </a:r>
            <a:r>
              <a:rPr lang="en-US" altLang="en-US" baseline="30000" dirty="0"/>
              <a:t>st</a:t>
            </a:r>
            <a:r>
              <a:rPr lang="en-US" altLang="en-US" dirty="0"/>
              <a:t>. </a:t>
            </a:r>
          </a:p>
          <a:p>
            <a:endParaRPr lang="en-US" altLang="en-US" dirty="0"/>
          </a:p>
        </p:txBody>
      </p:sp>
      <p:sp>
        <p:nvSpPr>
          <p:cNvPr id="158724" name="Slide Number Placeholder 3">
            <a:extLst>
              <a:ext uri="{FF2B5EF4-FFF2-40B4-BE49-F238E27FC236}">
                <a16:creationId xmlns:a16="http://schemas.microsoft.com/office/drawing/2014/main" id="{6587E206-E0EE-4C66-9E5D-CC2D14B269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62E04D1-6122-4BB1-B928-C50F6512233D}" type="slidenum">
              <a:rPr lang="en-US" altLang="en-US" smtClean="0"/>
              <a:pPr fontAlgn="base">
                <a:spcBef>
                  <a:spcPct val="0"/>
                </a:spcBef>
                <a:spcAft>
                  <a:spcPct val="0"/>
                </a:spcAft>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a:extLst>
              <a:ext uri="{FF2B5EF4-FFF2-40B4-BE49-F238E27FC236}">
                <a16:creationId xmlns:a16="http://schemas.microsoft.com/office/drawing/2014/main" id="{4E941BFA-F1BA-43B2-8F8A-9C439137F0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a:extLst>
              <a:ext uri="{FF2B5EF4-FFF2-40B4-BE49-F238E27FC236}">
                <a16:creationId xmlns:a16="http://schemas.microsoft.com/office/drawing/2014/main" id="{76C33017-835A-4DF0-AA02-E228748585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Once SED receives the procurement review sheet, vendor paid list, purchasing policy and code of conduct, vendors will be selected and you will received a request for procurement documentation. You may send your documents via e-mail or mail them into the office at the address listed.</a:t>
            </a:r>
          </a:p>
        </p:txBody>
      </p:sp>
      <p:sp>
        <p:nvSpPr>
          <p:cNvPr id="173060" name="Slide Number Placeholder 3">
            <a:extLst>
              <a:ext uri="{FF2B5EF4-FFF2-40B4-BE49-F238E27FC236}">
                <a16:creationId xmlns:a16="http://schemas.microsoft.com/office/drawing/2014/main" id="{DF5EA6E3-D47A-4BBF-A876-B8A3C256B7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70B0434-033E-4447-89ED-BD1A9B7177D6}" type="slidenum">
              <a:rPr lang="en-US" altLang="en-US" smtClean="0"/>
              <a:pPr fontAlgn="base">
                <a:spcBef>
                  <a:spcPct val="0"/>
                </a:spcBef>
                <a:spcAft>
                  <a:spcPct val="0"/>
                </a:spcAft>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a:extLst>
              <a:ext uri="{FF2B5EF4-FFF2-40B4-BE49-F238E27FC236}">
                <a16:creationId xmlns:a16="http://schemas.microsoft.com/office/drawing/2014/main" id="{0CC0A909-07C1-40BA-8BCF-3BFC811A2F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67AA3C2-EC93-4AC6-AF1D-E3FF47CF29D7}"/>
              </a:ext>
            </a:extLst>
          </p:cNvPr>
          <p:cNvSpPr>
            <a:spLocks noGrp="1"/>
          </p:cNvSpPr>
          <p:nvPr>
            <p:ph type="body" idx="1"/>
          </p:nvPr>
        </p:nvSpPr>
        <p:spPr/>
        <p:txBody>
          <a:bodyPr/>
          <a:lstStyle/>
          <a:p>
            <a:pPr eaLnBrk="1" fontAlgn="auto" hangingPunct="1">
              <a:spcBef>
                <a:spcPts val="0"/>
              </a:spcBef>
              <a:spcAft>
                <a:spcPts val="0"/>
              </a:spcAft>
              <a:defRPr/>
            </a:pPr>
            <a:r>
              <a:rPr lang="en-US" dirty="0">
                <a:solidFill>
                  <a:prstClr val="black"/>
                </a:solidFill>
              </a:rPr>
              <a:t>Procurement by Micro-Purchase is the acquisition of supplies or services.</a:t>
            </a:r>
          </a:p>
          <a:p>
            <a:pPr eaLnBrk="1" fontAlgn="auto" hangingPunct="1">
              <a:spcBef>
                <a:spcPts val="0"/>
              </a:spcBef>
              <a:spcAft>
                <a:spcPts val="0"/>
              </a:spcAft>
              <a:defRPr/>
            </a:pPr>
            <a:endParaRPr lang="en-US" dirty="0">
              <a:solidFill>
                <a:prstClr val="black"/>
              </a:solidFill>
            </a:endParaRPr>
          </a:p>
          <a:p>
            <a:pPr eaLnBrk="1" fontAlgn="auto" hangingPunct="1">
              <a:spcBef>
                <a:spcPts val="0"/>
              </a:spcBef>
              <a:spcAft>
                <a:spcPts val="0"/>
              </a:spcAft>
              <a:defRPr/>
            </a:pPr>
            <a:r>
              <a:rPr lang="en-US" dirty="0">
                <a:solidFill>
                  <a:prstClr val="black"/>
                </a:solidFill>
              </a:rPr>
              <a:t>The Micro Purchase threshold at the federal level has been raised to $50,000.</a:t>
            </a:r>
          </a:p>
          <a:p>
            <a:pPr eaLnBrk="1" fontAlgn="auto" hangingPunct="1">
              <a:spcBef>
                <a:spcPts val="0"/>
              </a:spcBef>
              <a:spcAft>
                <a:spcPts val="0"/>
              </a:spcAft>
              <a:defRPr/>
            </a:pPr>
            <a:endParaRPr lang="en-US" dirty="0">
              <a:solidFill>
                <a:prstClr val="black"/>
              </a:solidFill>
            </a:endParaRPr>
          </a:p>
          <a:p>
            <a:pPr eaLnBrk="1" fontAlgn="auto" hangingPunct="1">
              <a:lnSpc>
                <a:spcPct val="90000"/>
              </a:lnSpc>
              <a:spcBef>
                <a:spcPts val="0"/>
              </a:spcBef>
              <a:spcAft>
                <a:spcPts val="0"/>
              </a:spcAft>
              <a:defRPr/>
            </a:pPr>
            <a:r>
              <a:rPr lang="en-US" dirty="0">
                <a:solidFill>
                  <a:prstClr val="black"/>
                </a:solidFill>
              </a:rPr>
              <a:t>Purchases made without first soliciting competitive quotes must be under $50,000.</a:t>
            </a:r>
          </a:p>
          <a:p>
            <a:pPr eaLnBrk="1" fontAlgn="auto" hangingPunct="1">
              <a:lnSpc>
                <a:spcPct val="90000"/>
              </a:lnSpc>
              <a:spcBef>
                <a:spcPts val="0"/>
              </a:spcBef>
              <a:spcAft>
                <a:spcPts val="0"/>
              </a:spcAft>
              <a:defRPr/>
            </a:pPr>
            <a:endParaRPr lang="en-US" dirty="0">
              <a:solidFill>
                <a:prstClr val="black"/>
              </a:solidFill>
            </a:endParaRPr>
          </a:p>
          <a:p>
            <a:pPr eaLnBrk="1" fontAlgn="auto" hangingPunct="1">
              <a:lnSpc>
                <a:spcPct val="90000"/>
              </a:lnSpc>
              <a:spcBef>
                <a:spcPts val="0"/>
              </a:spcBef>
              <a:spcAft>
                <a:spcPts val="0"/>
              </a:spcAft>
              <a:defRPr/>
            </a:pPr>
            <a:r>
              <a:rPr lang="en-US" dirty="0">
                <a:solidFill>
                  <a:prstClr val="black"/>
                </a:solidFill>
              </a:rPr>
              <a:t>To the extent practicable, micro-purchases must be distributed equitably among qualified suppliers. </a:t>
            </a:r>
          </a:p>
          <a:p>
            <a:pPr eaLnBrk="1" fontAlgn="auto" hangingPunct="1">
              <a:lnSpc>
                <a:spcPct val="90000"/>
              </a:lnSpc>
              <a:spcBef>
                <a:spcPts val="0"/>
              </a:spcBef>
              <a:spcAft>
                <a:spcPts val="0"/>
              </a:spcAft>
              <a:defRPr/>
            </a:pPr>
            <a:endParaRPr lang="en-US" dirty="0">
              <a:solidFill>
                <a:prstClr val="black"/>
              </a:solidFill>
            </a:endParaRPr>
          </a:p>
          <a:p>
            <a:pPr eaLnBrk="1" fontAlgn="auto" hangingPunct="1">
              <a:lnSpc>
                <a:spcPct val="90000"/>
              </a:lnSpc>
              <a:spcBef>
                <a:spcPts val="0"/>
              </a:spcBef>
              <a:spcAft>
                <a:spcPts val="0"/>
              </a:spcAft>
              <a:defRPr/>
            </a:pPr>
            <a:r>
              <a:rPr lang="en-US" dirty="0">
                <a:solidFill>
                  <a:prstClr val="black"/>
                </a:solidFill>
              </a:rPr>
              <a:t>SED will request:</a:t>
            </a:r>
          </a:p>
          <a:p>
            <a:pPr eaLnBrk="1" fontAlgn="auto" hangingPunct="1">
              <a:lnSpc>
                <a:spcPct val="90000"/>
              </a:lnSpc>
              <a:spcBef>
                <a:spcPts val="0"/>
              </a:spcBef>
              <a:spcAft>
                <a:spcPts val="0"/>
              </a:spcAft>
              <a:defRPr/>
            </a:pPr>
            <a:endParaRPr lang="en-US" dirty="0">
              <a:solidFill>
                <a:prstClr val="black"/>
              </a:solidFill>
            </a:endParaRPr>
          </a:p>
          <a:p>
            <a:pPr marL="171450" indent="-171450" eaLnBrk="1" fontAlgn="auto" hangingPunct="1">
              <a:lnSpc>
                <a:spcPct val="90000"/>
              </a:lnSpc>
              <a:spcBef>
                <a:spcPts val="0"/>
              </a:spcBef>
              <a:spcAft>
                <a:spcPts val="0"/>
              </a:spcAft>
              <a:buFont typeface="Arial" panose="020B0604020202020204" pitchFamily="34" charset="0"/>
              <a:buChar char="•"/>
              <a:defRPr/>
            </a:pPr>
            <a:r>
              <a:rPr lang="en-US" dirty="0">
                <a:solidFill>
                  <a:prstClr val="black"/>
                </a:solidFill>
              </a:rPr>
              <a:t>Purchase orders and vendor receipts/invoices (3 from one month, 1 per month from 3consecutive months, or 1 per quarter)</a:t>
            </a:r>
          </a:p>
          <a:p>
            <a:pPr marL="171450" indent="-171450" eaLnBrk="1" fontAlgn="auto" hangingPunct="1">
              <a:lnSpc>
                <a:spcPct val="90000"/>
              </a:lnSpc>
              <a:spcBef>
                <a:spcPts val="0"/>
              </a:spcBef>
              <a:spcAft>
                <a:spcPts val="0"/>
              </a:spcAft>
              <a:buFont typeface="Arial" panose="020B0604020202020204" pitchFamily="34" charset="0"/>
              <a:buChar char="•"/>
              <a:defRPr/>
            </a:pPr>
            <a:endParaRPr lang="en-US" dirty="0">
              <a:solidFill>
                <a:prstClr val="black"/>
              </a:solidFill>
            </a:endParaRPr>
          </a:p>
          <a:p>
            <a:pPr marL="171450" indent="-171450" eaLnBrk="1" fontAlgn="auto" hangingPunct="1">
              <a:lnSpc>
                <a:spcPct val="90000"/>
              </a:lnSpc>
              <a:spcBef>
                <a:spcPts val="0"/>
              </a:spcBef>
              <a:spcAft>
                <a:spcPts val="0"/>
              </a:spcAft>
              <a:buFont typeface="Arial" panose="020B0604020202020204" pitchFamily="34" charset="0"/>
              <a:buChar char="•"/>
              <a:defRPr/>
            </a:pPr>
            <a:r>
              <a:rPr lang="en-US" dirty="0">
                <a:solidFill>
                  <a:prstClr val="black"/>
                </a:solidFill>
              </a:rPr>
              <a:t>SFA must explain how it was determined that the prices of the products purchased were reasonable	</a:t>
            </a:r>
          </a:p>
          <a:p>
            <a:pPr marL="171450" indent="-171450" eaLnBrk="1" fontAlgn="auto" hangingPunct="1">
              <a:lnSpc>
                <a:spcPct val="90000"/>
              </a:lnSpc>
              <a:spcBef>
                <a:spcPts val="0"/>
              </a:spcBef>
              <a:spcAft>
                <a:spcPts val="0"/>
              </a:spcAft>
              <a:buFont typeface="Arial" panose="020B0604020202020204" pitchFamily="34" charset="0"/>
              <a:buChar char="•"/>
              <a:defRPr/>
            </a:pPr>
            <a:endParaRPr lang="en-US" dirty="0">
              <a:solidFill>
                <a:prstClr val="black"/>
              </a:solidFill>
            </a:endParaRPr>
          </a:p>
          <a:p>
            <a:pPr marL="171450" indent="-171450" eaLnBrk="1" fontAlgn="auto" hangingPunct="1">
              <a:lnSpc>
                <a:spcPct val="90000"/>
              </a:lnSpc>
              <a:spcBef>
                <a:spcPts val="0"/>
              </a:spcBef>
              <a:spcAft>
                <a:spcPts val="0"/>
              </a:spcAft>
              <a:buFont typeface="Arial" panose="020B0604020202020204" pitchFamily="34" charset="0"/>
              <a:buChar char="•"/>
              <a:defRPr/>
            </a:pPr>
            <a:r>
              <a:rPr lang="en-US" dirty="0">
                <a:solidFill>
                  <a:prstClr val="black"/>
                </a:solidFill>
              </a:rPr>
              <a:t>SFA must explain how purchases were equitably distributed among qualified sources</a:t>
            </a:r>
          </a:p>
          <a:p>
            <a:pPr eaLnBrk="1" fontAlgn="auto" hangingPunct="1">
              <a:lnSpc>
                <a:spcPct val="90000"/>
              </a:lnSpc>
              <a:spcBef>
                <a:spcPts val="0"/>
              </a:spcBef>
              <a:spcAft>
                <a:spcPts val="0"/>
              </a:spcAft>
              <a:buFont typeface="Arial" panose="020B0604020202020204" pitchFamily="34" charset="0"/>
              <a:buNone/>
              <a:defRPr/>
            </a:pPr>
            <a:r>
              <a:rPr lang="en-US" dirty="0">
                <a:solidFill>
                  <a:prstClr val="black"/>
                </a:solidFill>
              </a:rPr>
              <a:t>	</a:t>
            </a:r>
          </a:p>
        </p:txBody>
      </p:sp>
      <p:sp>
        <p:nvSpPr>
          <p:cNvPr id="175108" name="Slide Number Placeholder 3">
            <a:extLst>
              <a:ext uri="{FF2B5EF4-FFF2-40B4-BE49-F238E27FC236}">
                <a16:creationId xmlns:a16="http://schemas.microsoft.com/office/drawing/2014/main" id="{98F1186F-391B-4802-897E-90785B2E6A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DB68246-57B2-4D7E-B373-C39325876B8F}" type="slidenum">
              <a:rPr lang="en-US" altLang="en-US" smtClean="0"/>
              <a:pPr fontAlgn="base">
                <a:spcBef>
                  <a:spcPct val="0"/>
                </a:spcBef>
                <a:spcAft>
                  <a:spcPct val="0"/>
                </a:spcAft>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a:extLst>
              <a:ext uri="{FF2B5EF4-FFF2-40B4-BE49-F238E27FC236}">
                <a16:creationId xmlns:a16="http://schemas.microsoft.com/office/drawing/2014/main" id="{52F8701A-4084-4AD1-AC11-8B3A4DF3CA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a:extLst>
              <a:ext uri="{FF2B5EF4-FFF2-40B4-BE49-F238E27FC236}">
                <a16:creationId xmlns:a16="http://schemas.microsoft.com/office/drawing/2014/main" id="{B021486F-C00C-4EEE-911D-69A0AABC0D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The Small Purchase threshold at the federal level has been raised to $250,000. NY state limit is $20,000 for local government and public schools only. Purchases that will exceed the federal, state or local small purchase threshold must follow formal procedures. </a:t>
            </a:r>
          </a:p>
          <a:p>
            <a:pPr eaLnBrk="1" hangingPunct="1">
              <a:lnSpc>
                <a:spcPct val="90000"/>
              </a:lnSpc>
              <a:spcBef>
                <a:spcPct val="0"/>
              </a:spcBef>
            </a:pPr>
            <a:r>
              <a:rPr lang="en-US" altLang="en-US" dirty="0">
                <a:solidFill>
                  <a:srgbClr val="000000"/>
                </a:solidFill>
              </a:rPr>
              <a:t>Vendors were informally contacted for quotes prior to purchasing(must be below the small purchase threshold).</a:t>
            </a:r>
          </a:p>
          <a:p>
            <a:pPr eaLnBrk="1" hangingPunct="1">
              <a:lnSpc>
                <a:spcPct val="90000"/>
              </a:lnSpc>
              <a:spcBef>
                <a:spcPct val="0"/>
              </a:spcBef>
            </a:pPr>
            <a:endParaRPr lang="en-US" altLang="en-US" dirty="0">
              <a:solidFill>
                <a:srgbClr val="000000"/>
              </a:solidFill>
            </a:endParaRPr>
          </a:p>
          <a:p>
            <a:pPr eaLnBrk="1" hangingPunct="1">
              <a:lnSpc>
                <a:spcPct val="90000"/>
              </a:lnSpc>
              <a:spcBef>
                <a:spcPct val="0"/>
              </a:spcBef>
            </a:pPr>
            <a:r>
              <a:rPr lang="en-US" altLang="en-US" dirty="0">
                <a:solidFill>
                  <a:srgbClr val="000000"/>
                </a:solidFill>
              </a:rPr>
              <a:t>SED will request: </a:t>
            </a:r>
          </a:p>
          <a:p>
            <a:pPr eaLnBrk="1" hangingPunct="1">
              <a:lnSpc>
                <a:spcPct val="90000"/>
              </a:lnSpc>
              <a:spcBef>
                <a:spcPct val="0"/>
              </a:spcBef>
            </a:pPr>
            <a:endParaRPr lang="en-US" altLang="en-US" dirty="0">
              <a:solidFill>
                <a:srgbClr val="000000"/>
              </a:solidFill>
            </a:endParaRPr>
          </a:p>
          <a:p>
            <a:pPr eaLnBrk="1" hangingPunct="1">
              <a:lnSpc>
                <a:spcPct val="90000"/>
              </a:lnSpc>
              <a:spcBef>
                <a:spcPct val="0"/>
              </a:spcBef>
            </a:pPr>
            <a:r>
              <a:rPr lang="en-US" altLang="en-US" dirty="0">
                <a:solidFill>
                  <a:srgbClr val="000000"/>
                </a:solidFill>
              </a:rPr>
              <a:t>Purchase orders and vendor receipts/invoices (3 from one month, 1 per month from 3 consecutive months, or 1 per quarter)</a:t>
            </a:r>
          </a:p>
          <a:p>
            <a:pPr eaLnBrk="1" hangingPunct="1">
              <a:lnSpc>
                <a:spcPct val="90000"/>
              </a:lnSpc>
              <a:spcBef>
                <a:spcPct val="0"/>
              </a:spcBef>
            </a:pPr>
            <a:endParaRPr lang="en-US" altLang="en-US" dirty="0">
              <a:solidFill>
                <a:srgbClr val="000000"/>
              </a:solidFill>
            </a:endParaRPr>
          </a:p>
          <a:p>
            <a:pPr eaLnBrk="1" hangingPunct="1">
              <a:lnSpc>
                <a:spcPct val="90000"/>
              </a:lnSpc>
              <a:spcBef>
                <a:spcPct val="0"/>
              </a:spcBef>
            </a:pPr>
            <a:r>
              <a:rPr lang="en-US" altLang="en-US" dirty="0">
                <a:solidFill>
                  <a:srgbClr val="000000"/>
                </a:solidFill>
              </a:rPr>
              <a:t>Solicitation Document (showing what was solicited for) </a:t>
            </a:r>
          </a:p>
          <a:p>
            <a:pPr eaLnBrk="1" hangingPunct="1">
              <a:lnSpc>
                <a:spcPct val="90000"/>
              </a:lnSpc>
              <a:spcBef>
                <a:spcPct val="0"/>
              </a:spcBef>
            </a:pPr>
            <a:endParaRPr lang="en-US" altLang="en-US" dirty="0">
              <a:solidFill>
                <a:srgbClr val="000000"/>
              </a:solidFill>
            </a:endParaRPr>
          </a:p>
          <a:p>
            <a:pPr eaLnBrk="1" hangingPunct="1">
              <a:lnSpc>
                <a:spcPct val="90000"/>
              </a:lnSpc>
              <a:spcBef>
                <a:spcPct val="0"/>
              </a:spcBef>
            </a:pPr>
            <a:r>
              <a:rPr lang="en-US" altLang="en-US" dirty="0">
                <a:solidFill>
                  <a:srgbClr val="000000"/>
                </a:solidFill>
              </a:rPr>
              <a:t>Responses Received (price rate/quotations) </a:t>
            </a:r>
          </a:p>
        </p:txBody>
      </p:sp>
      <p:sp>
        <p:nvSpPr>
          <p:cNvPr id="177156" name="Slide Number Placeholder 3">
            <a:extLst>
              <a:ext uri="{FF2B5EF4-FFF2-40B4-BE49-F238E27FC236}">
                <a16:creationId xmlns:a16="http://schemas.microsoft.com/office/drawing/2014/main" id="{6CE3AE42-49DC-4A4D-A999-1F30F2AEF0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09E7D5C-9D75-4F52-B6A8-8C4688E59E30}" type="slidenum">
              <a:rPr lang="en-US" altLang="en-US" smtClean="0"/>
              <a:pPr fontAlgn="base">
                <a:spcBef>
                  <a:spcPct val="0"/>
                </a:spcBef>
                <a:spcAft>
                  <a:spcPct val="0"/>
                </a:spcAft>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a:extLst>
              <a:ext uri="{FF2B5EF4-FFF2-40B4-BE49-F238E27FC236}">
                <a16:creationId xmlns:a16="http://schemas.microsoft.com/office/drawing/2014/main" id="{F7563723-0175-415A-A501-B40002E673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a:extLst>
              <a:ext uri="{FF2B5EF4-FFF2-40B4-BE49-F238E27FC236}">
                <a16:creationId xmlns:a16="http://schemas.microsoft.com/office/drawing/2014/main" id="{16084D5E-4579-43A5-9B8D-F378950FE8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Formal contracts consist of IFB’s and RFP’s, including BOCES contracts, Co-Ops, and food service management contracts. SED will request solicitation documentation based on who procured each formal contract (SFA, BOCES, Co-Ops, or food service management companies). Your SED reviewer will list the vendor’s chosen for review and your SFA will submit the required documentation according to how the contract was procured. </a:t>
            </a:r>
          </a:p>
          <a:p>
            <a:endParaRPr lang="en-US" altLang="en-US" dirty="0"/>
          </a:p>
        </p:txBody>
      </p:sp>
      <p:sp>
        <p:nvSpPr>
          <p:cNvPr id="179204" name="Slide Number Placeholder 3">
            <a:extLst>
              <a:ext uri="{FF2B5EF4-FFF2-40B4-BE49-F238E27FC236}">
                <a16:creationId xmlns:a16="http://schemas.microsoft.com/office/drawing/2014/main" id="{5DC55863-E7EF-499C-90A8-B3A8F47ACE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31D33DE-5ECC-4213-99CE-E2C83A73DE65}" type="slidenum">
              <a:rPr lang="en-US" altLang="en-US" smtClean="0"/>
              <a:pPr fontAlgn="base">
                <a:spcBef>
                  <a:spcPct val="0"/>
                </a:spcBef>
                <a:spcAft>
                  <a:spcPct val="0"/>
                </a:spcAft>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tx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323BC432-44F5-4179-9833-83CC1EF236B0}" type="datetime1">
              <a:rPr lang="en-US" smtClean="0"/>
              <a:t>12/7/2021</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CB5168A1-18C0-4E28-B7BD-A8F51F386254}" type="slidenum">
              <a:rPr lang="en-US" altLang="en-US" smtClean="0"/>
              <a:pPr>
                <a:defRPr/>
              </a:pPr>
              <a:t>‹#›</a:t>
            </a:fld>
            <a:endParaRPr lang="en-US" altLang="en-US" dirty="0"/>
          </a:p>
        </p:txBody>
      </p:sp>
      <p:cxnSp>
        <p:nvCxnSpPr>
          <p:cNvPr id="8" name="Straight Connector 7"/>
          <p:cNvCxnSpPr/>
          <p:nvPr/>
        </p:nvCxnSpPr>
        <p:spPr>
          <a:xfrm>
            <a:off x="1483995" y="3733800"/>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108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559C773-A6B3-4011-8B55-A004F768BE19}" type="datetime1">
              <a:rPr lang="en-US" smtClean="0"/>
              <a:t>12/7/2021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0E17FAE-322A-4003-9781-65B05CA2B8F5}" type="slidenum">
              <a:rPr lang="en-US" altLang="en-US" smtClean="0"/>
              <a:pPr>
                <a:defRPr/>
              </a:pPr>
              <a:t>‹#›</a:t>
            </a:fld>
            <a:endParaRPr lang="en-US" altLang="en-US" dirty="0"/>
          </a:p>
        </p:txBody>
      </p:sp>
    </p:spTree>
    <p:extLst>
      <p:ext uri="{BB962C8B-B14F-4D97-AF65-F5344CB8AC3E}">
        <p14:creationId xmlns:p14="http://schemas.microsoft.com/office/powerpoint/2010/main" val="103226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2262025-2020-4024-8595-B189591375D4}" type="datetime1">
              <a:rPr lang="en-US" smtClean="0"/>
              <a:t>12/7/2021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7CA125F-55FC-4951-8993-89791BCC8CFA}" type="slidenum">
              <a:rPr lang="en-US" altLang="en-US" smtClean="0"/>
              <a:pPr>
                <a:defRPr/>
              </a:pPr>
              <a:t>‹#›</a:t>
            </a:fld>
            <a:endParaRPr lang="en-US" altLang="en-US" dirty="0"/>
          </a:p>
        </p:txBody>
      </p:sp>
    </p:spTree>
    <p:extLst>
      <p:ext uri="{BB962C8B-B14F-4D97-AF65-F5344CB8AC3E}">
        <p14:creationId xmlns:p14="http://schemas.microsoft.com/office/powerpoint/2010/main" val="552609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D9A59AF-F0BC-4A04-A31F-9B17244568E3}"/>
              </a:ext>
            </a:extLst>
          </p:cNvPr>
          <p:cNvSpPr>
            <a:spLocks noGrp="1"/>
          </p:cNvSpPr>
          <p:nvPr>
            <p:ph type="sldNum" sz="quarter" idx="10"/>
          </p:nvPr>
        </p:nvSpPr>
        <p:spPr/>
        <p:txBody>
          <a:bodyPr/>
          <a:lstStyle>
            <a:lvl1pPr>
              <a:defRPr/>
            </a:lvl1pPr>
          </a:lstStyle>
          <a:p>
            <a:pPr>
              <a:defRPr/>
            </a:pPr>
            <a:fld id="{72191B2A-63CE-4A60-977B-4367570A6FAF}" type="slidenum">
              <a:rPr lang="en-US" altLang="en-US"/>
              <a:pPr>
                <a:defRPr/>
              </a:pPr>
              <a:t>‹#›</a:t>
            </a:fld>
            <a:endParaRPr lang="en-US" altLang="en-US" dirty="0"/>
          </a:p>
        </p:txBody>
      </p:sp>
      <p:sp>
        <p:nvSpPr>
          <p:cNvPr id="4" name="Footer Placeholder 3">
            <a:extLst>
              <a:ext uri="{FF2B5EF4-FFF2-40B4-BE49-F238E27FC236}">
                <a16:creationId xmlns:a16="http://schemas.microsoft.com/office/drawing/2014/main" id="{9B4AD0C3-B73F-4905-B519-687E37D4A5D6}"/>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5" name="Date Placeholder 4">
            <a:extLst>
              <a:ext uri="{FF2B5EF4-FFF2-40B4-BE49-F238E27FC236}">
                <a16:creationId xmlns:a16="http://schemas.microsoft.com/office/drawing/2014/main" id="{154FFCF8-CFDB-42A7-AB96-32F59515C720}"/>
              </a:ext>
            </a:extLst>
          </p:cNvPr>
          <p:cNvSpPr>
            <a:spLocks noGrp="1"/>
          </p:cNvSpPr>
          <p:nvPr>
            <p:ph type="dt" sz="half"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4ECAA7F-4648-4405-AF3F-9ABF79606D3B}" type="datetime1">
              <a:rPr lang="en-US" smtClean="0"/>
              <a:t>12/7/2021</a:t>
            </a:fld>
            <a:endParaRPr lang="en-US" dirty="0"/>
          </a:p>
        </p:txBody>
      </p:sp>
    </p:spTree>
    <p:extLst>
      <p:ext uri="{BB962C8B-B14F-4D97-AF65-F5344CB8AC3E}">
        <p14:creationId xmlns:p14="http://schemas.microsoft.com/office/powerpoint/2010/main" val="422188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E684E-E58F-4424-8249-106F6916715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3F41022-3FEC-4FD7-AEAF-59D7256963F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5AD80DA-A0AA-464B-89F5-379805096A88}"/>
              </a:ext>
            </a:extLst>
          </p:cNvPr>
          <p:cNvSpPr>
            <a:spLocks noGrp="1"/>
          </p:cNvSpPr>
          <p:nvPr>
            <p:ph type="dt" sz="half" idx="10"/>
          </p:nvPr>
        </p:nvSpPr>
        <p:spPr/>
        <p:txBody>
          <a:bodyPr/>
          <a:lstStyle/>
          <a:p>
            <a:fld id="{05CD4D9E-FE39-4D12-B927-BBBFC16F86D5}" type="datetimeFigureOut">
              <a:rPr lang="en-US" smtClean="0"/>
              <a:t>12/7/2021</a:t>
            </a:fld>
            <a:endParaRPr lang="en-US"/>
          </a:p>
        </p:txBody>
      </p:sp>
      <p:sp>
        <p:nvSpPr>
          <p:cNvPr id="5" name="Footer Placeholder 4">
            <a:extLst>
              <a:ext uri="{FF2B5EF4-FFF2-40B4-BE49-F238E27FC236}">
                <a16:creationId xmlns:a16="http://schemas.microsoft.com/office/drawing/2014/main" id="{9E20D5E5-8933-4F65-AB42-E126647DF6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ED0185-64D7-4628-AF4A-6B9C9FCF4F16}"/>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3803003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302E8-47C9-47D0-B1DD-9095C278C3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46CD26-C27F-42AC-AA21-BED8BA92B8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97094D-8BB7-4DF6-8404-F29B9B13EF0A}"/>
              </a:ext>
            </a:extLst>
          </p:cNvPr>
          <p:cNvSpPr>
            <a:spLocks noGrp="1"/>
          </p:cNvSpPr>
          <p:nvPr>
            <p:ph type="dt" sz="half" idx="10"/>
          </p:nvPr>
        </p:nvSpPr>
        <p:spPr/>
        <p:txBody>
          <a:bodyPr/>
          <a:lstStyle/>
          <a:p>
            <a:fld id="{05CD4D9E-FE39-4D12-B927-BBBFC16F86D5}" type="datetimeFigureOut">
              <a:rPr lang="en-US" smtClean="0"/>
              <a:t>12/7/2021</a:t>
            </a:fld>
            <a:endParaRPr lang="en-US"/>
          </a:p>
        </p:txBody>
      </p:sp>
      <p:sp>
        <p:nvSpPr>
          <p:cNvPr id="5" name="Footer Placeholder 4">
            <a:extLst>
              <a:ext uri="{FF2B5EF4-FFF2-40B4-BE49-F238E27FC236}">
                <a16:creationId xmlns:a16="http://schemas.microsoft.com/office/drawing/2014/main" id="{E8D94755-9656-4DA0-B396-6AAA3A6129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677D8E-7D22-4F2E-A5F5-92B346BBF7D6}"/>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1549905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37DA7-9BC9-47D8-B0EB-D9713194FF0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540196F-0155-435B-B22C-3189CE90C22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93A4D2-C6D3-4E76-9683-B332B71A796B}"/>
              </a:ext>
            </a:extLst>
          </p:cNvPr>
          <p:cNvSpPr>
            <a:spLocks noGrp="1"/>
          </p:cNvSpPr>
          <p:nvPr>
            <p:ph type="dt" sz="half" idx="10"/>
          </p:nvPr>
        </p:nvSpPr>
        <p:spPr/>
        <p:txBody>
          <a:bodyPr/>
          <a:lstStyle/>
          <a:p>
            <a:fld id="{05CD4D9E-FE39-4D12-B927-BBBFC16F86D5}" type="datetimeFigureOut">
              <a:rPr lang="en-US" smtClean="0"/>
              <a:t>12/7/2021</a:t>
            </a:fld>
            <a:endParaRPr lang="en-US"/>
          </a:p>
        </p:txBody>
      </p:sp>
      <p:sp>
        <p:nvSpPr>
          <p:cNvPr id="5" name="Footer Placeholder 4">
            <a:extLst>
              <a:ext uri="{FF2B5EF4-FFF2-40B4-BE49-F238E27FC236}">
                <a16:creationId xmlns:a16="http://schemas.microsoft.com/office/drawing/2014/main" id="{2B008B63-41A5-41CD-8C40-9ED2E110BF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96AD50-B2E9-411D-BAB9-9F8FE7A6DE40}"/>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4264906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7164E-4263-452F-946B-F18B9F90C4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65DE0C-9094-4876-8D57-C35A288E86E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13C72A-9BFE-41F8-B24A-AE1566929FA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83BC72-5E52-4B0C-951D-D09AB03A4B29}"/>
              </a:ext>
            </a:extLst>
          </p:cNvPr>
          <p:cNvSpPr>
            <a:spLocks noGrp="1"/>
          </p:cNvSpPr>
          <p:nvPr>
            <p:ph type="dt" sz="half" idx="10"/>
          </p:nvPr>
        </p:nvSpPr>
        <p:spPr/>
        <p:txBody>
          <a:bodyPr/>
          <a:lstStyle/>
          <a:p>
            <a:fld id="{05CD4D9E-FE39-4D12-B927-BBBFC16F86D5}" type="datetimeFigureOut">
              <a:rPr lang="en-US" smtClean="0"/>
              <a:t>12/7/2021</a:t>
            </a:fld>
            <a:endParaRPr lang="en-US"/>
          </a:p>
        </p:txBody>
      </p:sp>
      <p:sp>
        <p:nvSpPr>
          <p:cNvPr id="6" name="Footer Placeholder 5">
            <a:extLst>
              <a:ext uri="{FF2B5EF4-FFF2-40B4-BE49-F238E27FC236}">
                <a16:creationId xmlns:a16="http://schemas.microsoft.com/office/drawing/2014/main" id="{9B845241-201F-4FD4-BA8C-58F334373E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AB28E6-A024-4F7F-B0B7-CB428A3A2786}"/>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3084582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C89ED-6AF4-4B1F-8CA6-9FD33536ED1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AAB29B-1712-447A-A779-E9304F981B5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08F6B7A-EA4D-4F69-8E63-E278C9950DF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97FD59-4951-41ED-A7CC-8FCD982A3F1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274091D-6C2C-43E9-8654-108FE22A214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DDC941-7CBE-4D25-9C7B-41DBF7347B6B}"/>
              </a:ext>
            </a:extLst>
          </p:cNvPr>
          <p:cNvSpPr>
            <a:spLocks noGrp="1"/>
          </p:cNvSpPr>
          <p:nvPr>
            <p:ph type="dt" sz="half" idx="10"/>
          </p:nvPr>
        </p:nvSpPr>
        <p:spPr/>
        <p:txBody>
          <a:bodyPr/>
          <a:lstStyle/>
          <a:p>
            <a:fld id="{05CD4D9E-FE39-4D12-B927-BBBFC16F86D5}" type="datetimeFigureOut">
              <a:rPr lang="en-US" smtClean="0"/>
              <a:t>12/7/2021</a:t>
            </a:fld>
            <a:endParaRPr lang="en-US"/>
          </a:p>
        </p:txBody>
      </p:sp>
      <p:sp>
        <p:nvSpPr>
          <p:cNvPr id="8" name="Footer Placeholder 7">
            <a:extLst>
              <a:ext uri="{FF2B5EF4-FFF2-40B4-BE49-F238E27FC236}">
                <a16:creationId xmlns:a16="http://schemas.microsoft.com/office/drawing/2014/main" id="{24F2D3E7-4903-418B-BE7D-D6BA753E0E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D42BC8-B161-4751-BC5F-7D06BE455B82}"/>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72414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ED51-FBA9-4622-BCFB-FF265E9EF4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E115A4-29B5-4937-BFC8-BA3A3BA09759}"/>
              </a:ext>
            </a:extLst>
          </p:cNvPr>
          <p:cNvSpPr>
            <a:spLocks noGrp="1"/>
          </p:cNvSpPr>
          <p:nvPr>
            <p:ph type="dt" sz="half" idx="10"/>
          </p:nvPr>
        </p:nvSpPr>
        <p:spPr/>
        <p:txBody>
          <a:bodyPr/>
          <a:lstStyle/>
          <a:p>
            <a:fld id="{05CD4D9E-FE39-4D12-B927-BBBFC16F86D5}" type="datetimeFigureOut">
              <a:rPr lang="en-US" smtClean="0"/>
              <a:t>12/7/2021</a:t>
            </a:fld>
            <a:endParaRPr lang="en-US"/>
          </a:p>
        </p:txBody>
      </p:sp>
      <p:sp>
        <p:nvSpPr>
          <p:cNvPr id="4" name="Footer Placeholder 3">
            <a:extLst>
              <a:ext uri="{FF2B5EF4-FFF2-40B4-BE49-F238E27FC236}">
                <a16:creationId xmlns:a16="http://schemas.microsoft.com/office/drawing/2014/main" id="{20C140E6-06B3-491D-83E6-11970DB5D7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CF3F55-D312-4738-BF68-FE24BD9DBAB8}"/>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1392825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32DF06-1A81-43CB-A5CF-756636925E73}"/>
              </a:ext>
            </a:extLst>
          </p:cNvPr>
          <p:cNvSpPr>
            <a:spLocks noGrp="1"/>
          </p:cNvSpPr>
          <p:nvPr>
            <p:ph type="dt" sz="half" idx="10"/>
          </p:nvPr>
        </p:nvSpPr>
        <p:spPr/>
        <p:txBody>
          <a:bodyPr/>
          <a:lstStyle/>
          <a:p>
            <a:fld id="{05CD4D9E-FE39-4D12-B927-BBBFC16F86D5}" type="datetimeFigureOut">
              <a:rPr lang="en-US" smtClean="0"/>
              <a:t>12/7/2021</a:t>
            </a:fld>
            <a:endParaRPr lang="en-US"/>
          </a:p>
        </p:txBody>
      </p:sp>
      <p:sp>
        <p:nvSpPr>
          <p:cNvPr id="3" name="Footer Placeholder 2">
            <a:extLst>
              <a:ext uri="{FF2B5EF4-FFF2-40B4-BE49-F238E27FC236}">
                <a16:creationId xmlns:a16="http://schemas.microsoft.com/office/drawing/2014/main" id="{99DF0B40-15E8-4D37-9A8E-761C4531C6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4DCFFB-3343-4575-B885-28530A16F98E}"/>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2855711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8EC95BA-B354-4CAA-A234-5ECD8F67D86E}" type="datetime1">
              <a:rPr lang="en-US" smtClean="0"/>
              <a:t>12/7/2021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B3C600C-2986-4C13-9BB9-7C8DB6815811}" type="slidenum">
              <a:rPr lang="en-US" altLang="en-US" smtClean="0"/>
              <a:pPr>
                <a:defRPr/>
              </a:pPr>
              <a:t>‹#›</a:t>
            </a:fld>
            <a:endParaRPr lang="en-US" altLang="en-US" dirty="0"/>
          </a:p>
        </p:txBody>
      </p:sp>
    </p:spTree>
    <p:extLst>
      <p:ext uri="{BB962C8B-B14F-4D97-AF65-F5344CB8AC3E}">
        <p14:creationId xmlns:p14="http://schemas.microsoft.com/office/powerpoint/2010/main" val="3155034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6109B-3597-435F-864E-751BE518FCD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EDE3B2C-983C-45F3-B68B-903F1C4F16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DE6E2A-B067-47B5-AD5E-45C80227896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E4063C9-891A-443C-8859-568837D22030}"/>
              </a:ext>
            </a:extLst>
          </p:cNvPr>
          <p:cNvSpPr>
            <a:spLocks noGrp="1"/>
          </p:cNvSpPr>
          <p:nvPr>
            <p:ph type="dt" sz="half" idx="10"/>
          </p:nvPr>
        </p:nvSpPr>
        <p:spPr/>
        <p:txBody>
          <a:bodyPr/>
          <a:lstStyle/>
          <a:p>
            <a:fld id="{05CD4D9E-FE39-4D12-B927-BBBFC16F86D5}" type="datetimeFigureOut">
              <a:rPr lang="en-US" smtClean="0"/>
              <a:t>12/7/2021</a:t>
            </a:fld>
            <a:endParaRPr lang="en-US"/>
          </a:p>
        </p:txBody>
      </p:sp>
      <p:sp>
        <p:nvSpPr>
          <p:cNvPr id="6" name="Footer Placeholder 5">
            <a:extLst>
              <a:ext uri="{FF2B5EF4-FFF2-40B4-BE49-F238E27FC236}">
                <a16:creationId xmlns:a16="http://schemas.microsoft.com/office/drawing/2014/main" id="{B3C585A0-3F3B-4620-80D7-93EFAB82B9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D2CC4-8AEE-4915-9E5E-F6E1887217DD}"/>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1030528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9B4F-10B5-41C2-841E-38A4380B740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2C80FB8-1080-42B6-BE62-23CA6D9841B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26EBD05-C7DB-4D96-9005-E1BE3F90F2A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45BA8F2-AC40-4900-9629-E9C2CC803136}"/>
              </a:ext>
            </a:extLst>
          </p:cNvPr>
          <p:cNvSpPr>
            <a:spLocks noGrp="1"/>
          </p:cNvSpPr>
          <p:nvPr>
            <p:ph type="dt" sz="half" idx="10"/>
          </p:nvPr>
        </p:nvSpPr>
        <p:spPr/>
        <p:txBody>
          <a:bodyPr/>
          <a:lstStyle/>
          <a:p>
            <a:fld id="{05CD4D9E-FE39-4D12-B927-BBBFC16F86D5}" type="datetimeFigureOut">
              <a:rPr lang="en-US" smtClean="0"/>
              <a:t>12/7/2021</a:t>
            </a:fld>
            <a:endParaRPr lang="en-US"/>
          </a:p>
        </p:txBody>
      </p:sp>
      <p:sp>
        <p:nvSpPr>
          <p:cNvPr id="6" name="Footer Placeholder 5">
            <a:extLst>
              <a:ext uri="{FF2B5EF4-FFF2-40B4-BE49-F238E27FC236}">
                <a16:creationId xmlns:a16="http://schemas.microsoft.com/office/drawing/2014/main" id="{1C23314A-D917-447B-8A28-037F68B6969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B544AC-CE87-4A8B-8D92-4046E07681BD}"/>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117912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C75CD-B935-4BC4-ADD5-73127A45B0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50AF92-325F-4D7A-965B-5936A79B58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936FC8-1B73-4418-A26F-41859E5814F7}"/>
              </a:ext>
            </a:extLst>
          </p:cNvPr>
          <p:cNvSpPr>
            <a:spLocks noGrp="1"/>
          </p:cNvSpPr>
          <p:nvPr>
            <p:ph type="dt" sz="half" idx="10"/>
          </p:nvPr>
        </p:nvSpPr>
        <p:spPr/>
        <p:txBody>
          <a:bodyPr/>
          <a:lstStyle/>
          <a:p>
            <a:fld id="{05CD4D9E-FE39-4D12-B927-BBBFC16F86D5}" type="datetimeFigureOut">
              <a:rPr lang="en-US" smtClean="0"/>
              <a:t>12/7/2021</a:t>
            </a:fld>
            <a:endParaRPr lang="en-US"/>
          </a:p>
        </p:txBody>
      </p:sp>
      <p:sp>
        <p:nvSpPr>
          <p:cNvPr id="5" name="Footer Placeholder 4">
            <a:extLst>
              <a:ext uri="{FF2B5EF4-FFF2-40B4-BE49-F238E27FC236}">
                <a16:creationId xmlns:a16="http://schemas.microsoft.com/office/drawing/2014/main" id="{40A4017F-2B7E-4C55-AFFF-DE9E784F89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169D52-FC5F-4B05-A58D-4FEED52DD417}"/>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961183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E936C2-51AF-4849-8E42-7507CA8059D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47B776-7E4C-4E32-87F9-91CB62543B47}"/>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58D26E-7311-40A6-AC7A-5D79A00BB707}"/>
              </a:ext>
            </a:extLst>
          </p:cNvPr>
          <p:cNvSpPr>
            <a:spLocks noGrp="1"/>
          </p:cNvSpPr>
          <p:nvPr>
            <p:ph type="dt" sz="half" idx="10"/>
          </p:nvPr>
        </p:nvSpPr>
        <p:spPr/>
        <p:txBody>
          <a:bodyPr/>
          <a:lstStyle/>
          <a:p>
            <a:fld id="{05CD4D9E-FE39-4D12-B927-BBBFC16F86D5}" type="datetimeFigureOut">
              <a:rPr lang="en-US" smtClean="0"/>
              <a:t>12/7/2021</a:t>
            </a:fld>
            <a:endParaRPr lang="en-US"/>
          </a:p>
        </p:txBody>
      </p:sp>
      <p:sp>
        <p:nvSpPr>
          <p:cNvPr id="5" name="Footer Placeholder 4">
            <a:extLst>
              <a:ext uri="{FF2B5EF4-FFF2-40B4-BE49-F238E27FC236}">
                <a16:creationId xmlns:a16="http://schemas.microsoft.com/office/drawing/2014/main" id="{CFE310A0-9CE6-415A-B826-54175BB568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647F74-6E49-43CC-8842-369E054A12CE}"/>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7305470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6A695-8D38-4262-A7D5-72509A8083D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C2768AB-3731-4EB1-B657-C85EDFFE7A6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4416C9E-5ECF-428A-B0C2-D2B2473F7CC1}"/>
              </a:ext>
            </a:extLst>
          </p:cNvPr>
          <p:cNvSpPr>
            <a:spLocks noGrp="1"/>
          </p:cNvSpPr>
          <p:nvPr>
            <p:ph type="dt" sz="half" idx="10"/>
          </p:nvPr>
        </p:nvSpPr>
        <p:spPr/>
        <p:txBody>
          <a:bodyPr/>
          <a:lstStyle/>
          <a:p>
            <a:fld id="{CB423FD1-F7F9-4F08-9893-2296EA43BA33}" type="datetimeFigureOut">
              <a:rPr lang="en-US" smtClean="0"/>
              <a:t>12/7/2021</a:t>
            </a:fld>
            <a:endParaRPr lang="en-US"/>
          </a:p>
        </p:txBody>
      </p:sp>
      <p:sp>
        <p:nvSpPr>
          <p:cNvPr id="5" name="Footer Placeholder 4">
            <a:extLst>
              <a:ext uri="{FF2B5EF4-FFF2-40B4-BE49-F238E27FC236}">
                <a16:creationId xmlns:a16="http://schemas.microsoft.com/office/drawing/2014/main" id="{5B74C9AD-4680-4321-9838-C586B85655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6E125B-C60A-4198-84AE-752C16E0843B}"/>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3410912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29DDE-997B-4AB5-9519-A461FBE9C8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E6F368-633A-4985-9982-D3C512C58D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C8E5A-B188-40A4-A4BF-53A33A703E94}"/>
              </a:ext>
            </a:extLst>
          </p:cNvPr>
          <p:cNvSpPr>
            <a:spLocks noGrp="1"/>
          </p:cNvSpPr>
          <p:nvPr>
            <p:ph type="dt" sz="half" idx="10"/>
          </p:nvPr>
        </p:nvSpPr>
        <p:spPr/>
        <p:txBody>
          <a:bodyPr/>
          <a:lstStyle/>
          <a:p>
            <a:fld id="{CB423FD1-F7F9-4F08-9893-2296EA43BA33}" type="datetimeFigureOut">
              <a:rPr lang="en-US" smtClean="0"/>
              <a:t>12/7/2021</a:t>
            </a:fld>
            <a:endParaRPr lang="en-US"/>
          </a:p>
        </p:txBody>
      </p:sp>
      <p:sp>
        <p:nvSpPr>
          <p:cNvPr id="5" name="Footer Placeholder 4">
            <a:extLst>
              <a:ext uri="{FF2B5EF4-FFF2-40B4-BE49-F238E27FC236}">
                <a16:creationId xmlns:a16="http://schemas.microsoft.com/office/drawing/2014/main" id="{66EA8018-ED67-41B3-A735-7C97C4052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83CC19-1DC5-4DE8-B424-772A7F0FD4F2}"/>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13009023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1B8FC-C5F1-4F79-88A9-DD51A54A5CA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2644C66-9420-455C-9CBC-2F73E76AD47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0D30F3-818A-4979-9BC6-6A459F855E82}"/>
              </a:ext>
            </a:extLst>
          </p:cNvPr>
          <p:cNvSpPr>
            <a:spLocks noGrp="1"/>
          </p:cNvSpPr>
          <p:nvPr>
            <p:ph type="dt" sz="half" idx="10"/>
          </p:nvPr>
        </p:nvSpPr>
        <p:spPr/>
        <p:txBody>
          <a:bodyPr/>
          <a:lstStyle/>
          <a:p>
            <a:fld id="{CB423FD1-F7F9-4F08-9893-2296EA43BA33}" type="datetimeFigureOut">
              <a:rPr lang="en-US" smtClean="0"/>
              <a:t>12/7/2021</a:t>
            </a:fld>
            <a:endParaRPr lang="en-US"/>
          </a:p>
        </p:txBody>
      </p:sp>
      <p:sp>
        <p:nvSpPr>
          <p:cNvPr id="5" name="Footer Placeholder 4">
            <a:extLst>
              <a:ext uri="{FF2B5EF4-FFF2-40B4-BE49-F238E27FC236}">
                <a16:creationId xmlns:a16="http://schemas.microsoft.com/office/drawing/2014/main" id="{3E17E643-3690-46CB-A8F1-D63C694F2C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5E11B7-BF08-403A-BA72-F594BBAD0357}"/>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1217182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9CFA-FA3A-4CC5-ACC6-D1FBA13E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12AE1C-6CAE-48A9-890C-65E8A4EF0BD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23DDBB-87E1-4DB8-AA31-D2586DA4739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7A0943-2EFC-40E4-ABC7-52ECC407736D}"/>
              </a:ext>
            </a:extLst>
          </p:cNvPr>
          <p:cNvSpPr>
            <a:spLocks noGrp="1"/>
          </p:cNvSpPr>
          <p:nvPr>
            <p:ph type="dt" sz="half" idx="10"/>
          </p:nvPr>
        </p:nvSpPr>
        <p:spPr/>
        <p:txBody>
          <a:bodyPr/>
          <a:lstStyle/>
          <a:p>
            <a:fld id="{CB423FD1-F7F9-4F08-9893-2296EA43BA33}" type="datetimeFigureOut">
              <a:rPr lang="en-US" smtClean="0"/>
              <a:t>12/7/2021</a:t>
            </a:fld>
            <a:endParaRPr lang="en-US"/>
          </a:p>
        </p:txBody>
      </p:sp>
      <p:sp>
        <p:nvSpPr>
          <p:cNvPr id="6" name="Footer Placeholder 5">
            <a:extLst>
              <a:ext uri="{FF2B5EF4-FFF2-40B4-BE49-F238E27FC236}">
                <a16:creationId xmlns:a16="http://schemas.microsoft.com/office/drawing/2014/main" id="{170451F6-A212-49B6-9E3A-9255624E34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5D6E0D-1E93-4767-BBD2-45247D73928D}"/>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35262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96595-C530-4DB7-9F7A-8BE694D75F85}"/>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7A8C9C-F2FC-4439-A737-C5A4B501156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1D2AE1B-670E-44F9-9D3B-6E912BA0184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EB5AF4-9279-4BEC-A38D-72056ADADB3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8DD45AF-FABF-402D-9670-D23E5506BD4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5AD33A-718C-4AF7-926E-3BF7E61104F6}"/>
              </a:ext>
            </a:extLst>
          </p:cNvPr>
          <p:cNvSpPr>
            <a:spLocks noGrp="1"/>
          </p:cNvSpPr>
          <p:nvPr>
            <p:ph type="dt" sz="half" idx="10"/>
          </p:nvPr>
        </p:nvSpPr>
        <p:spPr/>
        <p:txBody>
          <a:bodyPr/>
          <a:lstStyle/>
          <a:p>
            <a:fld id="{CB423FD1-F7F9-4F08-9893-2296EA43BA33}" type="datetimeFigureOut">
              <a:rPr lang="en-US" smtClean="0"/>
              <a:t>12/7/2021</a:t>
            </a:fld>
            <a:endParaRPr lang="en-US"/>
          </a:p>
        </p:txBody>
      </p:sp>
      <p:sp>
        <p:nvSpPr>
          <p:cNvPr id="8" name="Footer Placeholder 7">
            <a:extLst>
              <a:ext uri="{FF2B5EF4-FFF2-40B4-BE49-F238E27FC236}">
                <a16:creationId xmlns:a16="http://schemas.microsoft.com/office/drawing/2014/main" id="{573A3A4C-8006-45A8-9DA7-C976126AD1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C7194B-542F-43D6-9822-EAC1787F9FF6}"/>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3507649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C40A2-E5A4-439F-8460-A62ACBF495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7C7C59-6E93-46FB-8E52-B745DF12D9BD}"/>
              </a:ext>
            </a:extLst>
          </p:cNvPr>
          <p:cNvSpPr>
            <a:spLocks noGrp="1"/>
          </p:cNvSpPr>
          <p:nvPr>
            <p:ph type="dt" sz="half" idx="10"/>
          </p:nvPr>
        </p:nvSpPr>
        <p:spPr/>
        <p:txBody>
          <a:bodyPr/>
          <a:lstStyle/>
          <a:p>
            <a:fld id="{CB423FD1-F7F9-4F08-9893-2296EA43BA33}" type="datetimeFigureOut">
              <a:rPr lang="en-US" smtClean="0"/>
              <a:t>12/7/2021</a:t>
            </a:fld>
            <a:endParaRPr lang="en-US"/>
          </a:p>
        </p:txBody>
      </p:sp>
      <p:sp>
        <p:nvSpPr>
          <p:cNvPr id="4" name="Footer Placeholder 3">
            <a:extLst>
              <a:ext uri="{FF2B5EF4-FFF2-40B4-BE49-F238E27FC236}">
                <a16:creationId xmlns:a16="http://schemas.microsoft.com/office/drawing/2014/main" id="{3C423285-91E8-4A35-A9E8-33051F64C3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3AA9B1-440C-463D-B2FB-57D1B9170353}"/>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93951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5F3D4E0-F9B3-4B71-BDB8-26AA8DAE83B0}" type="datetime1">
              <a:rPr lang="en-US" smtClean="0"/>
              <a:t>12/7/2021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1884AE1-632E-45F8-BD1F-6394B9361780}" type="slidenum">
              <a:rPr lang="en-US" altLang="en-US" smtClean="0"/>
              <a:pPr>
                <a:defRPr/>
              </a:pPr>
              <a:t>‹#›</a:t>
            </a:fld>
            <a:endParaRPr lang="en-US" altLang="en-US" dirty="0"/>
          </a:p>
        </p:txBody>
      </p:sp>
      <p:cxnSp>
        <p:nvCxnSpPr>
          <p:cNvPr id="7" name="Straight Connector 6"/>
          <p:cNvCxnSpPr/>
          <p:nvPr/>
        </p:nvCxnSpPr>
        <p:spPr>
          <a:xfrm>
            <a:off x="1485900" y="4020408"/>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96206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9FD463-BB2B-4842-8534-6FB52D549BD8}"/>
              </a:ext>
            </a:extLst>
          </p:cNvPr>
          <p:cNvSpPr>
            <a:spLocks noGrp="1"/>
          </p:cNvSpPr>
          <p:nvPr>
            <p:ph type="dt" sz="half" idx="10"/>
          </p:nvPr>
        </p:nvSpPr>
        <p:spPr/>
        <p:txBody>
          <a:bodyPr/>
          <a:lstStyle/>
          <a:p>
            <a:fld id="{CB423FD1-F7F9-4F08-9893-2296EA43BA33}" type="datetimeFigureOut">
              <a:rPr lang="en-US" smtClean="0"/>
              <a:t>12/7/2021</a:t>
            </a:fld>
            <a:endParaRPr lang="en-US"/>
          </a:p>
        </p:txBody>
      </p:sp>
      <p:sp>
        <p:nvSpPr>
          <p:cNvPr id="3" name="Footer Placeholder 2">
            <a:extLst>
              <a:ext uri="{FF2B5EF4-FFF2-40B4-BE49-F238E27FC236}">
                <a16:creationId xmlns:a16="http://schemas.microsoft.com/office/drawing/2014/main" id="{E1F63F6C-6189-4228-8138-836FCCCD73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AE7A5D-BE9C-4E22-8795-76661918BBE9}"/>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35786979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1245B-47C6-412F-A680-C17740E7C6B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B815919-4ED1-4847-AA34-F3BAB506E9E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FDA488-E64C-4A78-B379-3D004305F9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1B3C946-98D2-451E-B347-EBB33C2D02E3}"/>
              </a:ext>
            </a:extLst>
          </p:cNvPr>
          <p:cNvSpPr>
            <a:spLocks noGrp="1"/>
          </p:cNvSpPr>
          <p:nvPr>
            <p:ph type="dt" sz="half" idx="10"/>
          </p:nvPr>
        </p:nvSpPr>
        <p:spPr/>
        <p:txBody>
          <a:bodyPr/>
          <a:lstStyle/>
          <a:p>
            <a:fld id="{CB423FD1-F7F9-4F08-9893-2296EA43BA33}" type="datetimeFigureOut">
              <a:rPr lang="en-US" smtClean="0"/>
              <a:t>12/7/2021</a:t>
            </a:fld>
            <a:endParaRPr lang="en-US"/>
          </a:p>
        </p:txBody>
      </p:sp>
      <p:sp>
        <p:nvSpPr>
          <p:cNvPr id="6" name="Footer Placeholder 5">
            <a:extLst>
              <a:ext uri="{FF2B5EF4-FFF2-40B4-BE49-F238E27FC236}">
                <a16:creationId xmlns:a16="http://schemas.microsoft.com/office/drawing/2014/main" id="{CCF28805-A0DC-4082-B222-FB319A0236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DCDE7E-2328-4D02-AF30-B940F15E0B3E}"/>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41013851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94CD5-AF06-4454-AD71-3A5E7A6DC89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3604ABC-B8C7-4857-9518-136259BDBF1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51BFE9F-0CA0-40B6-B002-0E89F9C9EA9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2603519-383F-42BC-8935-7A70DBC8D4CD}"/>
              </a:ext>
            </a:extLst>
          </p:cNvPr>
          <p:cNvSpPr>
            <a:spLocks noGrp="1"/>
          </p:cNvSpPr>
          <p:nvPr>
            <p:ph type="dt" sz="half" idx="10"/>
          </p:nvPr>
        </p:nvSpPr>
        <p:spPr/>
        <p:txBody>
          <a:bodyPr/>
          <a:lstStyle/>
          <a:p>
            <a:fld id="{CB423FD1-F7F9-4F08-9893-2296EA43BA33}" type="datetimeFigureOut">
              <a:rPr lang="en-US" smtClean="0"/>
              <a:t>12/7/2021</a:t>
            </a:fld>
            <a:endParaRPr lang="en-US"/>
          </a:p>
        </p:txBody>
      </p:sp>
      <p:sp>
        <p:nvSpPr>
          <p:cNvPr id="6" name="Footer Placeholder 5">
            <a:extLst>
              <a:ext uri="{FF2B5EF4-FFF2-40B4-BE49-F238E27FC236}">
                <a16:creationId xmlns:a16="http://schemas.microsoft.com/office/drawing/2014/main" id="{5BE4570C-BDC5-47CC-AAB7-3D5C2AEC6B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1841F-1E4E-420C-A53B-C65E118A8C13}"/>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32163989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87404-F20C-46D7-979F-EE53DA3F4A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C9F255-7B47-4E4D-8AC8-4EA9D55305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BA184A-8386-4140-895E-422310052271}"/>
              </a:ext>
            </a:extLst>
          </p:cNvPr>
          <p:cNvSpPr>
            <a:spLocks noGrp="1"/>
          </p:cNvSpPr>
          <p:nvPr>
            <p:ph type="dt" sz="half" idx="10"/>
          </p:nvPr>
        </p:nvSpPr>
        <p:spPr/>
        <p:txBody>
          <a:bodyPr/>
          <a:lstStyle/>
          <a:p>
            <a:fld id="{CB423FD1-F7F9-4F08-9893-2296EA43BA33}" type="datetimeFigureOut">
              <a:rPr lang="en-US" smtClean="0"/>
              <a:t>12/7/2021</a:t>
            </a:fld>
            <a:endParaRPr lang="en-US"/>
          </a:p>
        </p:txBody>
      </p:sp>
      <p:sp>
        <p:nvSpPr>
          <p:cNvPr id="5" name="Footer Placeholder 4">
            <a:extLst>
              <a:ext uri="{FF2B5EF4-FFF2-40B4-BE49-F238E27FC236}">
                <a16:creationId xmlns:a16="http://schemas.microsoft.com/office/drawing/2014/main" id="{FC144B60-9FB8-47EC-8E06-51CDA259A0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1321E4-4ABA-435A-BB9F-8A600A7EBC70}"/>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19575577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7C530A-BC71-41E8-A0A2-D1784F18580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85CA12-2072-4E9D-83FB-F3173FBCF40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4DF136-C18A-43FE-9482-7901C7B5A1B8}"/>
              </a:ext>
            </a:extLst>
          </p:cNvPr>
          <p:cNvSpPr>
            <a:spLocks noGrp="1"/>
          </p:cNvSpPr>
          <p:nvPr>
            <p:ph type="dt" sz="half" idx="10"/>
          </p:nvPr>
        </p:nvSpPr>
        <p:spPr/>
        <p:txBody>
          <a:bodyPr/>
          <a:lstStyle/>
          <a:p>
            <a:fld id="{CB423FD1-F7F9-4F08-9893-2296EA43BA33}" type="datetimeFigureOut">
              <a:rPr lang="en-US" smtClean="0"/>
              <a:t>12/7/2021</a:t>
            </a:fld>
            <a:endParaRPr lang="en-US"/>
          </a:p>
        </p:txBody>
      </p:sp>
      <p:sp>
        <p:nvSpPr>
          <p:cNvPr id="5" name="Footer Placeholder 4">
            <a:extLst>
              <a:ext uri="{FF2B5EF4-FFF2-40B4-BE49-F238E27FC236}">
                <a16:creationId xmlns:a16="http://schemas.microsoft.com/office/drawing/2014/main" id="{4D8CD112-14C3-4658-8753-F0DDA35DD2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C52A1C-2B39-47FD-B22B-E2A9AEBF4E68}"/>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121480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84A65726-6D1C-41DF-94EE-923487702041}" type="datetime1">
              <a:rPr lang="en-US" smtClean="0"/>
              <a:t>12/7/2021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6ADFA91-0581-48FB-A86B-2C7B4A2A934E}" type="slidenum">
              <a:rPr lang="en-US" altLang="en-US" smtClean="0"/>
              <a:pPr>
                <a:defRPr/>
              </a:pPr>
              <a:t>‹#›</a:t>
            </a:fld>
            <a:endParaRPr lang="en-US" altLang="en-US" dirty="0"/>
          </a:p>
        </p:txBody>
      </p:sp>
    </p:spTree>
    <p:extLst>
      <p:ext uri="{BB962C8B-B14F-4D97-AF65-F5344CB8AC3E}">
        <p14:creationId xmlns:p14="http://schemas.microsoft.com/office/powerpoint/2010/main" val="3225274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0A056311-60DA-48CE-91D4-8491B40E8710}" type="datetime1">
              <a:rPr lang="en-US" smtClean="0"/>
              <a:t>12/7/2021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278E18C-7737-4BCE-BB60-E4BF2C665E63}" type="slidenum">
              <a:rPr lang="en-US" altLang="en-US" smtClean="0"/>
              <a:pPr>
                <a:defRPr/>
              </a:pPr>
              <a:t>‹#›</a:t>
            </a:fld>
            <a:endParaRPr lang="en-US" altLang="en-US" dirty="0"/>
          </a:p>
        </p:txBody>
      </p:sp>
    </p:spTree>
    <p:extLst>
      <p:ext uri="{BB962C8B-B14F-4D97-AF65-F5344CB8AC3E}">
        <p14:creationId xmlns:p14="http://schemas.microsoft.com/office/powerpoint/2010/main" val="3875468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DE4C0855-7297-46FF-8558-92824AC21F56}" type="datetime1">
              <a:rPr lang="en-US" smtClean="0"/>
              <a:t>12/7/2021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4133204-60C8-4E91-BF9E-A0070E46C909}" type="slidenum">
              <a:rPr lang="en-US" altLang="en-US" smtClean="0"/>
              <a:pPr>
                <a:defRPr/>
              </a:pPr>
              <a:t>‹#›</a:t>
            </a:fld>
            <a:endParaRPr lang="en-US" altLang="en-US" dirty="0"/>
          </a:p>
        </p:txBody>
      </p:sp>
    </p:spTree>
    <p:extLst>
      <p:ext uri="{BB962C8B-B14F-4D97-AF65-F5344CB8AC3E}">
        <p14:creationId xmlns:p14="http://schemas.microsoft.com/office/powerpoint/2010/main" val="3422075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6D2A693-9DCB-4647-914F-F5846565E227}" type="datetime1">
              <a:rPr lang="en-US" smtClean="0"/>
              <a:t>12/7/2021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06454E3-DB9F-4FA8-B48B-FB217EC555F1}" type="slidenum">
              <a:rPr lang="en-US" altLang="en-US" smtClean="0"/>
              <a:pPr>
                <a:defRPr/>
              </a:pPr>
              <a:t>‹#›</a:t>
            </a:fld>
            <a:endParaRPr lang="en-US" altLang="en-US" dirty="0"/>
          </a:p>
        </p:txBody>
      </p:sp>
    </p:spTree>
    <p:extLst>
      <p:ext uri="{BB962C8B-B14F-4D97-AF65-F5344CB8AC3E}">
        <p14:creationId xmlns:p14="http://schemas.microsoft.com/office/powerpoint/2010/main" val="3712943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D0B02B8-28E1-48AF-AA60-2643E0BE1FBB}" type="datetime1">
              <a:rPr lang="en-US" smtClean="0"/>
              <a:t>12/7/2021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C9121D0-94F2-4AC3-831C-8002F97D123B}" type="slidenum">
              <a:rPr lang="en-US" altLang="en-US" smtClean="0"/>
              <a:pPr>
                <a:defRPr/>
              </a:pPr>
              <a:t>‹#›</a:t>
            </a:fld>
            <a:endParaRPr lang="en-US" altLang="en-US" dirty="0"/>
          </a:p>
        </p:txBody>
      </p:sp>
    </p:spTree>
    <p:extLst>
      <p:ext uri="{BB962C8B-B14F-4D97-AF65-F5344CB8AC3E}">
        <p14:creationId xmlns:p14="http://schemas.microsoft.com/office/powerpoint/2010/main" val="2773035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F62C61F-40BE-4835-8586-D233F4F01000}" type="datetime1">
              <a:rPr lang="en-US" smtClean="0"/>
              <a:t>12/7/2021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D2E9DD1-F935-421E-BE7E-42EA057B29D2}" type="slidenum">
              <a:rPr lang="en-US" altLang="en-US" smtClean="0"/>
              <a:pPr>
                <a:defRPr/>
              </a:pPr>
              <a:t>‹#›</a:t>
            </a:fld>
            <a:endParaRPr lang="en-US" altLang="en-US" dirty="0"/>
          </a:p>
        </p:txBody>
      </p:sp>
    </p:spTree>
    <p:extLst>
      <p:ext uri="{BB962C8B-B14F-4D97-AF65-F5344CB8AC3E}">
        <p14:creationId xmlns:p14="http://schemas.microsoft.com/office/powerpoint/2010/main" val="178708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tx1"/>
                </a:solidFill>
              </a:defRPr>
            </a:lvl1pPr>
          </a:lstStyle>
          <a:p>
            <a:pPr>
              <a:defRPr/>
            </a:pPr>
            <a:fld id="{8BD3C9C0-DC5F-46F1-A2DD-2BCA442AF4F6}" type="datetime1">
              <a:rPr lang="en-US" altLang="en-US" smtClean="0"/>
              <a:t>12/7/2021</a:t>
            </a:fld>
            <a:endParaRPr lang="en-US" alt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tx1"/>
                </a:solidFill>
              </a:defRPr>
            </a:lvl1pPr>
          </a:lstStyle>
          <a:p>
            <a:pPr>
              <a:defRPr/>
            </a:pPr>
            <a:endParaRPr lang="en-US" alt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tx1"/>
                </a:solidFill>
              </a:defRPr>
            </a:lvl1pPr>
          </a:lstStyle>
          <a:p>
            <a:pPr>
              <a:defRPr/>
            </a:pPr>
            <a:fld id="{B6649854-3D85-445A-B37F-262DA08747E0}" type="slidenum">
              <a:rPr lang="en-US" altLang="en-US" smtClean="0"/>
              <a:pPr>
                <a:defRPr/>
              </a:pPr>
              <a:t>‹#›</a:t>
            </a:fld>
            <a:endParaRPr lang="en-US" altLang="en-US" dirty="0"/>
          </a:p>
        </p:txBody>
      </p:sp>
    </p:spTree>
    <p:extLst>
      <p:ext uri="{BB962C8B-B14F-4D97-AF65-F5344CB8AC3E}">
        <p14:creationId xmlns:p14="http://schemas.microsoft.com/office/powerpoint/2010/main" val="343138038"/>
      </p:ext>
    </p:extLst>
  </p:cSld>
  <p:clrMap bg1="lt1" tx1="dk1" bg2="lt2" tx2="dk2" accent1="accent1" accent2="accent2" accent3="accent3" accent4="accent4" accent5="accent5" accent6="accent6" hlink="hlink" folHlink="folHlink"/>
  <p:sldLayoutIdLst>
    <p:sldLayoutId id="2147486533" r:id="rId1"/>
    <p:sldLayoutId id="2147486534" r:id="rId2"/>
    <p:sldLayoutId id="2147486535" r:id="rId3"/>
    <p:sldLayoutId id="2147486536" r:id="rId4"/>
    <p:sldLayoutId id="2147486537" r:id="rId5"/>
    <p:sldLayoutId id="2147486538" r:id="rId6"/>
    <p:sldLayoutId id="2147486539" r:id="rId7"/>
    <p:sldLayoutId id="2147486540" r:id="rId8"/>
    <p:sldLayoutId id="2147486541" r:id="rId9"/>
    <p:sldLayoutId id="2147486542" r:id="rId10"/>
    <p:sldLayoutId id="2147486543" r:id="rId11"/>
    <p:sldLayoutId id="2147486292" r:id="rId12"/>
  </p:sldLayoutIdLst>
  <p:hf sldNum="0" hdr="0" ftr="0" dt="0"/>
  <p:txStyles>
    <p:titleStyle>
      <a:lvl1pPr algn="l" defTabSz="6858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tx1"/>
        </a:buClr>
        <a:buSzPct val="80000"/>
        <a:buFont typeface="Corbel" pitchFamily="34" charset="0"/>
        <a:buChar char="•"/>
        <a:defRPr sz="200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8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60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73BC35-65D0-41CF-B817-5B0547807EE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1721AE-7A70-4D12-88F1-C8AC78DDAF3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370967-EDFD-47E9-87CC-B8FC2171A77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435D83B-8639-4535-9E2A-6F2776DA544B}" type="datetime1">
              <a:rPr lang="en-US" smtClean="0"/>
              <a:t>12/7/2021</a:t>
            </a:fld>
            <a:endParaRPr lang="ru-RU" dirty="0"/>
          </a:p>
        </p:txBody>
      </p:sp>
      <p:sp>
        <p:nvSpPr>
          <p:cNvPr id="5" name="Footer Placeholder 4">
            <a:extLst>
              <a:ext uri="{FF2B5EF4-FFF2-40B4-BE49-F238E27FC236}">
                <a16:creationId xmlns:a16="http://schemas.microsoft.com/office/drawing/2014/main" id="{FC004641-B951-41C2-8D8D-4716ED5F708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ADD A FOOTER</a:t>
            </a:r>
            <a:endParaRPr lang="ru-RU" dirty="0"/>
          </a:p>
        </p:txBody>
      </p:sp>
      <p:sp>
        <p:nvSpPr>
          <p:cNvPr id="6" name="Slide Number Placeholder 5">
            <a:extLst>
              <a:ext uri="{FF2B5EF4-FFF2-40B4-BE49-F238E27FC236}">
                <a16:creationId xmlns:a16="http://schemas.microsoft.com/office/drawing/2014/main" id="{656D89D7-413E-4AB3-8DB0-AAFC9F299B8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E5352E-9B9F-4EDC-8769-7FA3D3F814C7}" type="slidenum">
              <a:rPr lang="ru-RU" smtClean="0"/>
              <a:pPr/>
              <a:t>‹#›</a:t>
            </a:fld>
            <a:endParaRPr lang="ru-RU" dirty="0"/>
          </a:p>
        </p:txBody>
      </p:sp>
    </p:spTree>
    <p:extLst>
      <p:ext uri="{BB962C8B-B14F-4D97-AF65-F5344CB8AC3E}">
        <p14:creationId xmlns:p14="http://schemas.microsoft.com/office/powerpoint/2010/main" val="1520714962"/>
      </p:ext>
    </p:extLst>
  </p:cSld>
  <p:clrMap bg1="lt1" tx1="dk1" bg2="lt2" tx2="dk2" accent1="accent1" accent2="accent2" accent3="accent3" accent4="accent4" accent5="accent5" accent6="accent6" hlink="hlink" folHlink="folHlink"/>
  <p:sldLayoutIdLst>
    <p:sldLayoutId id="2147486581" r:id="rId1"/>
    <p:sldLayoutId id="2147486582" r:id="rId2"/>
    <p:sldLayoutId id="2147486583" r:id="rId3"/>
    <p:sldLayoutId id="2147486584" r:id="rId4"/>
    <p:sldLayoutId id="2147486585" r:id="rId5"/>
    <p:sldLayoutId id="2147486586" r:id="rId6"/>
    <p:sldLayoutId id="2147486587" r:id="rId7"/>
    <p:sldLayoutId id="2147486588" r:id="rId8"/>
    <p:sldLayoutId id="2147486589" r:id="rId9"/>
    <p:sldLayoutId id="2147486590" r:id="rId10"/>
    <p:sldLayoutId id="2147486591"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0B3C42-DDF5-4C58-BA1B-890F863FAB8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1BAE93-0419-45B7-B84D-4B64CA67D93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D65076-EA11-4851-8210-597F8F53FE3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B423FD1-F7F9-4F08-9893-2296EA43BA33}" type="datetimeFigureOut">
              <a:rPr lang="en-US" smtClean="0"/>
              <a:t>12/7/2021</a:t>
            </a:fld>
            <a:endParaRPr lang="en-US"/>
          </a:p>
        </p:txBody>
      </p:sp>
      <p:sp>
        <p:nvSpPr>
          <p:cNvPr id="5" name="Footer Placeholder 4">
            <a:extLst>
              <a:ext uri="{FF2B5EF4-FFF2-40B4-BE49-F238E27FC236}">
                <a16:creationId xmlns:a16="http://schemas.microsoft.com/office/drawing/2014/main" id="{19040757-EED1-4CF5-9532-60D70A858C9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F975AD-533A-40B9-8F21-97F41C54F22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D6D0C1-CB76-4278-8E51-85356988BC46}" type="slidenum">
              <a:rPr lang="en-US" smtClean="0"/>
              <a:t>‹#›</a:t>
            </a:fld>
            <a:endParaRPr lang="en-US"/>
          </a:p>
        </p:txBody>
      </p:sp>
    </p:spTree>
    <p:extLst>
      <p:ext uri="{BB962C8B-B14F-4D97-AF65-F5344CB8AC3E}">
        <p14:creationId xmlns:p14="http://schemas.microsoft.com/office/powerpoint/2010/main" val="1991409944"/>
      </p:ext>
    </p:extLst>
  </p:cSld>
  <p:clrMap bg1="lt1" tx1="dk1" bg2="lt2" tx2="dk2" accent1="accent1" accent2="accent2" accent3="accent3" accent4="accent4" accent5="accent5" accent6="accent6" hlink="hlink" folHlink="folHlink"/>
  <p:sldLayoutIdLst>
    <p:sldLayoutId id="2147486593" r:id="rId1"/>
    <p:sldLayoutId id="2147486594" r:id="rId2"/>
    <p:sldLayoutId id="2147486595" r:id="rId3"/>
    <p:sldLayoutId id="2147486596" r:id="rId4"/>
    <p:sldLayoutId id="2147486597" r:id="rId5"/>
    <p:sldLayoutId id="2147486598" r:id="rId6"/>
    <p:sldLayoutId id="2147486599" r:id="rId7"/>
    <p:sldLayoutId id="2147486600" r:id="rId8"/>
    <p:sldLayoutId id="2147486601" r:id="rId9"/>
    <p:sldLayoutId id="2147486602" r:id="rId10"/>
    <p:sldLayoutId id="214748660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www.picpedia.org/highway-signs/p/procurement.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thecollaboratory.wikidot.com/2013-philosophy-of-thought-logic"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B631E2-16E3-468A-AB34-56551633CA45}"/>
              </a:ext>
            </a:extLst>
          </p:cNvPr>
          <p:cNvSpPr txBox="1">
            <a:spLocks noGrp="1"/>
          </p:cNvSpPr>
          <p:nvPr>
            <p:ph type="title" idx="4294967295"/>
          </p:nvPr>
        </p:nvSpPr>
        <p:spPr>
          <a:xfrm>
            <a:off x="449576" y="3217991"/>
            <a:ext cx="4250531" cy="19089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Light" panose="020F0302020204030204"/>
                <a:ea typeface="+mn-ea"/>
                <a:cs typeface="+mn-cs"/>
              </a:rPr>
              <a:t>The Procurement Review Process</a:t>
            </a:r>
          </a:p>
        </p:txBody>
      </p:sp>
      <p:sp>
        <p:nvSpPr>
          <p:cNvPr id="11" name="Freeform 7">
            <a:extLst>
              <a:ext uri="{FF2B5EF4-FFF2-40B4-BE49-F238E27FC236}">
                <a16:creationId xmlns:a16="http://schemas.microsoft.com/office/drawing/2014/main" id="{111A83C6-3159-48A2-95E0-D9A872D3EF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0463" cy="2896258"/>
          </a:xfrm>
          <a:custGeom>
            <a:avLst/>
            <a:gdLst>
              <a:gd name="connsiteX0" fmla="*/ 0 w 5920618"/>
              <a:gd name="connsiteY0" fmla="*/ 0 h 2896258"/>
              <a:gd name="connsiteX1" fmla="*/ 3191370 w 5920618"/>
              <a:gd name="connsiteY1" fmla="*/ 0 h 2896258"/>
              <a:gd name="connsiteX2" fmla="*/ 3346315 w 5920618"/>
              <a:gd name="connsiteY2" fmla="*/ 0 h 2896258"/>
              <a:gd name="connsiteX3" fmla="*/ 5920618 w 5920618"/>
              <a:gd name="connsiteY3" fmla="*/ 0 h 2896258"/>
              <a:gd name="connsiteX4" fmla="*/ 4583705 w 5920618"/>
              <a:gd name="connsiteY4" fmla="*/ 2896258 h 2896258"/>
              <a:gd name="connsiteX5" fmla="*/ 3346315 w 5920618"/>
              <a:gd name="connsiteY5" fmla="*/ 2896258 h 2896258"/>
              <a:gd name="connsiteX6" fmla="*/ 1854457 w 5920618"/>
              <a:gd name="connsiteY6" fmla="*/ 2896258 h 2896258"/>
              <a:gd name="connsiteX7" fmla="*/ 0 w 5920618"/>
              <a:gd name="connsiteY7" fmla="*/ 2896258 h 289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0618" h="2896258">
                <a:moveTo>
                  <a:pt x="0" y="0"/>
                </a:moveTo>
                <a:lnTo>
                  <a:pt x="3191370" y="0"/>
                </a:lnTo>
                <a:lnTo>
                  <a:pt x="3346315" y="0"/>
                </a:lnTo>
                <a:lnTo>
                  <a:pt x="5920618" y="0"/>
                </a:lnTo>
                <a:lnTo>
                  <a:pt x="4583705" y="2896258"/>
                </a:lnTo>
                <a:lnTo>
                  <a:pt x="3346315" y="2896258"/>
                </a:lnTo>
                <a:lnTo>
                  <a:pt x="1854457" y="2896258"/>
                </a:lnTo>
                <a:lnTo>
                  <a:pt x="0" y="2896258"/>
                </a:lnTo>
                <a:close/>
              </a:path>
            </a:pathLst>
          </a:custGeom>
          <a:solidFill>
            <a:srgbClr val="2955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New York State Education Department Child Nutrition Knowledge Center">
            <a:extLst>
              <a:ext uri="{FF2B5EF4-FFF2-40B4-BE49-F238E27FC236}">
                <a16:creationId xmlns:a16="http://schemas.microsoft.com/office/drawing/2014/main" id="{2AF0C997-50BF-435B-8282-7FE81D49E955}"/>
              </a:ext>
            </a:extLst>
          </p:cNvPr>
          <p:cNvPicPr>
            <a:picLocks noChangeAspect="1"/>
          </p:cNvPicPr>
          <p:nvPr/>
        </p:nvPicPr>
        <p:blipFill>
          <a:blip r:embed="rId3"/>
          <a:stretch>
            <a:fillRect/>
          </a:stretch>
        </p:blipFill>
        <p:spPr>
          <a:xfrm>
            <a:off x="5257800" y="2371787"/>
            <a:ext cx="3406140" cy="725409"/>
          </a:xfrm>
          <a:prstGeom prst="rect">
            <a:avLst/>
          </a:prstGeom>
        </p:spPr>
      </p:pic>
      <p:sp>
        <p:nvSpPr>
          <p:cNvPr id="13" name="Freeform 5">
            <a:extLst>
              <a:ext uri="{FF2B5EF4-FFF2-40B4-BE49-F238E27FC236}">
                <a16:creationId xmlns:a16="http://schemas.microsoft.com/office/drawing/2014/main" id="{00372701-83B9-478A-9B29-7A50C8310B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48626"/>
            <a:ext cx="5053837" cy="1409374"/>
          </a:xfrm>
          <a:custGeom>
            <a:avLst/>
            <a:gdLst>
              <a:gd name="connsiteX0" fmla="*/ 0 w 6738450"/>
              <a:gd name="connsiteY0" fmla="*/ 0 h 1409374"/>
              <a:gd name="connsiteX1" fmla="*/ 6738450 w 6738450"/>
              <a:gd name="connsiteY1" fmla="*/ 0 h 1409374"/>
              <a:gd name="connsiteX2" fmla="*/ 6085725 w 6738450"/>
              <a:gd name="connsiteY2" fmla="*/ 1409374 h 1409374"/>
              <a:gd name="connsiteX3" fmla="*/ 1524000 w 6738450"/>
              <a:gd name="connsiteY3" fmla="*/ 1409374 h 1409374"/>
              <a:gd name="connsiteX4" fmla="*/ 1200418 w 6738450"/>
              <a:gd name="connsiteY4" fmla="*/ 1409374 h 1409374"/>
              <a:gd name="connsiteX5" fmla="*/ 0 w 6738450"/>
              <a:gd name="connsiteY5" fmla="*/ 1409374 h 140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8450" h="1409374">
                <a:moveTo>
                  <a:pt x="0" y="0"/>
                </a:moveTo>
                <a:lnTo>
                  <a:pt x="6738450" y="0"/>
                </a:lnTo>
                <a:lnTo>
                  <a:pt x="6085725" y="1409374"/>
                </a:lnTo>
                <a:lnTo>
                  <a:pt x="1524000" y="1409374"/>
                </a:lnTo>
                <a:lnTo>
                  <a:pt x="1200418" y="1409374"/>
                </a:lnTo>
                <a:lnTo>
                  <a:pt x="0" y="1409374"/>
                </a:lnTo>
                <a:close/>
              </a:path>
            </a:pathLst>
          </a:custGeom>
          <a:solidFill>
            <a:srgbClr val="B2B2B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9EDA5044-3268-4753-AEE8-20199924E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0107" y="5448626"/>
            <a:ext cx="4443893" cy="1409374"/>
          </a:xfrm>
          <a:custGeom>
            <a:avLst/>
            <a:gdLst>
              <a:gd name="connsiteX0" fmla="*/ 652725 w 5925190"/>
              <a:gd name="connsiteY0" fmla="*/ 0 h 1409374"/>
              <a:gd name="connsiteX1" fmla="*/ 5925190 w 5925190"/>
              <a:gd name="connsiteY1" fmla="*/ 0 h 1409374"/>
              <a:gd name="connsiteX2" fmla="*/ 5925190 w 5925190"/>
              <a:gd name="connsiteY2" fmla="*/ 1409374 h 1409374"/>
              <a:gd name="connsiteX3" fmla="*/ 0 w 5925190"/>
              <a:gd name="connsiteY3" fmla="*/ 1409374 h 1409374"/>
            </a:gdLst>
            <a:ahLst/>
            <a:cxnLst>
              <a:cxn ang="0">
                <a:pos x="connsiteX0" y="connsiteY0"/>
              </a:cxn>
              <a:cxn ang="0">
                <a:pos x="connsiteX1" y="connsiteY1"/>
              </a:cxn>
              <a:cxn ang="0">
                <a:pos x="connsiteX2" y="connsiteY2"/>
              </a:cxn>
              <a:cxn ang="0">
                <a:pos x="connsiteX3" y="connsiteY3"/>
              </a:cxn>
            </a:cxnLst>
            <a:rect l="l" t="t" r="r" b="b"/>
            <a:pathLst>
              <a:path w="5925190" h="1409374">
                <a:moveTo>
                  <a:pt x="652725" y="0"/>
                </a:moveTo>
                <a:lnTo>
                  <a:pt x="5925190" y="0"/>
                </a:lnTo>
                <a:lnTo>
                  <a:pt x="5925190" y="1409374"/>
                </a:lnTo>
                <a:lnTo>
                  <a:pt x="0" y="1409374"/>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5D850A9-87C0-40A8-B595-367DB52E47CD}"/>
              </a:ext>
            </a:extLst>
          </p:cNvPr>
          <p:cNvSpPr txBox="1"/>
          <p:nvPr/>
        </p:nvSpPr>
        <p:spPr>
          <a:xfrm>
            <a:off x="4789170" y="3233231"/>
            <a:ext cx="4495800" cy="31393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44546A"/>
                </a:solidFill>
                <a:effectLst/>
                <a:uLnTx/>
                <a:uFillTx/>
                <a:latin typeface="Calibri" panose="020F0502020204030204"/>
                <a:ea typeface="+mn-ea"/>
                <a:cs typeface="+mn-cs"/>
              </a:rPr>
              <a:t>1 hour Professional Standards Training </a:t>
            </a:r>
          </a:p>
        </p:txBody>
      </p:sp>
    </p:spTree>
    <p:extLst>
      <p:ext uri="{BB962C8B-B14F-4D97-AF65-F5344CB8AC3E}">
        <p14:creationId xmlns:p14="http://schemas.microsoft.com/office/powerpoint/2010/main" val="1535998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19205-5EEB-427D-A488-AFDD725F1FC2}"/>
              </a:ext>
            </a:extLst>
          </p:cNvPr>
          <p:cNvSpPr>
            <a:spLocks noGrp="1"/>
          </p:cNvSpPr>
          <p:nvPr>
            <p:ph type="title"/>
          </p:nvPr>
        </p:nvSpPr>
        <p:spPr>
          <a:xfrm>
            <a:off x="1066800" y="331788"/>
            <a:ext cx="6705600" cy="1216025"/>
          </a:xfrm>
        </p:spPr>
        <p:txBody>
          <a:bodyPr wrap="square" lIns="68580" tIns="34290" rIns="68580" bIns="34290" numCol="1" anchor="ctr" anchorCtr="0" compatLnSpc="1">
            <a:prstTxWarp prst="textNoShape">
              <a:avLst/>
            </a:prstTxWarp>
            <a:normAutofit/>
          </a:bodyPr>
          <a:lstStyle/>
          <a:p>
            <a:pPr algn="ctr" eaLnBrk="1" fontAlgn="auto" hangingPunct="1">
              <a:spcAft>
                <a:spcPts val="0"/>
              </a:spcAft>
              <a:defRPr/>
            </a:pPr>
            <a:r>
              <a:rPr lang="en-US" sz="3600" b="1" dirty="0">
                <a:solidFill>
                  <a:schemeClr val="tx1"/>
                </a:solidFill>
                <a:effectLst>
                  <a:outerShdw blurRad="38100" dist="38100" dir="2700000" algn="tl">
                    <a:srgbClr val="000000">
                      <a:alpha val="43137"/>
                    </a:srgbClr>
                  </a:outerShdw>
                </a:effectLst>
              </a:rPr>
              <a:t>Food Service Management Company Contracts</a:t>
            </a:r>
          </a:p>
        </p:txBody>
      </p:sp>
      <p:pic>
        <p:nvPicPr>
          <p:cNvPr id="8" name="Picture 7" descr="slide showing request for food service management company contract infomation">
            <a:extLst>
              <a:ext uri="{FF2B5EF4-FFF2-40B4-BE49-F238E27FC236}">
                <a16:creationId xmlns:a16="http://schemas.microsoft.com/office/drawing/2014/main" id="{2677B208-73CD-467C-BE26-991651C3B9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547690"/>
            <a:ext cx="4606295" cy="48587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690E20C7-7C39-4449-AE63-ECE5BD58A795}"/>
              </a:ext>
            </a:extLst>
          </p:cNvPr>
          <p:cNvSpPr txBox="1"/>
          <p:nvPr/>
        </p:nvSpPr>
        <p:spPr>
          <a:xfrm>
            <a:off x="5562599" y="2590800"/>
            <a:ext cx="3352800" cy="2585323"/>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dirty="0"/>
              <a:t>3 Monthly Operating statements</a:t>
            </a:r>
          </a:p>
          <a:p>
            <a:pPr marL="285750" indent="-285750">
              <a:buClr>
                <a:schemeClr val="accent1"/>
              </a:buClr>
              <a:buFont typeface="Arial" panose="020B0604020202020204" pitchFamily="34" charset="0"/>
              <a:buChar char="•"/>
            </a:pPr>
            <a:endParaRPr lang="en-US" dirty="0"/>
          </a:p>
          <a:p>
            <a:pPr marL="285750" indent="-285750">
              <a:buClr>
                <a:schemeClr val="accent1"/>
              </a:buClr>
              <a:buFont typeface="Arial" panose="020B0604020202020204" pitchFamily="34" charset="0"/>
              <a:buChar char="•"/>
            </a:pPr>
            <a:endParaRPr lang="en-US" dirty="0"/>
          </a:p>
          <a:p>
            <a:pPr marL="285750" indent="-285750">
              <a:buClr>
                <a:schemeClr val="accent1"/>
              </a:buClr>
              <a:buFont typeface="Arial" panose="020B0604020202020204" pitchFamily="34" charset="0"/>
              <a:buChar char="•"/>
            </a:pPr>
            <a:r>
              <a:rPr lang="en-US" dirty="0"/>
              <a:t>Corresponding invoices (must be consecutive)</a:t>
            </a:r>
          </a:p>
          <a:p>
            <a:pPr marL="285750" indent="-285750">
              <a:buClr>
                <a:schemeClr val="accent1"/>
              </a:buClr>
              <a:buFont typeface="Arial" panose="020B0604020202020204" pitchFamily="34" charset="0"/>
              <a:buChar char="•"/>
            </a:pPr>
            <a:endParaRPr lang="en-US" dirty="0"/>
          </a:p>
          <a:p>
            <a:pPr marL="285750" indent="-285750">
              <a:buClr>
                <a:schemeClr val="accent1"/>
              </a:buClr>
              <a:buFont typeface="Arial" panose="020B0604020202020204" pitchFamily="34" charset="0"/>
              <a:buChar char="•"/>
            </a:pPr>
            <a:endParaRPr lang="en-US" dirty="0"/>
          </a:p>
          <a:p>
            <a:pPr marL="285750" indent="-285750">
              <a:buClr>
                <a:schemeClr val="accent1"/>
              </a:buClr>
              <a:buFont typeface="Arial" panose="020B0604020202020204" pitchFamily="34" charset="0"/>
              <a:buChar char="•"/>
            </a:pPr>
            <a:r>
              <a:rPr lang="en-US" dirty="0"/>
              <a:t>Value of USDA foods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8F622-77A8-41F4-9801-43B6EFB1F84C}"/>
              </a:ext>
            </a:extLst>
          </p:cNvPr>
          <p:cNvSpPr>
            <a:spLocks noGrp="1"/>
          </p:cNvSpPr>
          <p:nvPr>
            <p:ph type="title"/>
          </p:nvPr>
        </p:nvSpPr>
        <p:spPr>
          <a:xfrm>
            <a:off x="609600" y="463550"/>
            <a:ext cx="7869238" cy="1028700"/>
          </a:xfrm>
        </p:spPr>
        <p:txBody>
          <a:bodyPr wrap="square" lIns="68580" tIns="34290" rIns="68580" bIns="34290" numCol="1" anchor="ctr" anchorCtr="0" compatLnSpc="1">
            <a:prstTxWarp prst="textNoShape">
              <a:avLst/>
            </a:prstTxWarp>
            <a:normAutofit/>
          </a:bodyPr>
          <a:lstStyle/>
          <a:p>
            <a:pPr algn="ctr" eaLnBrk="1" fontAlgn="auto" hangingPunct="1">
              <a:spcAft>
                <a:spcPts val="0"/>
              </a:spcAft>
              <a:defRPr/>
            </a:pPr>
            <a:r>
              <a:rPr lang="en-US" sz="3600" b="1" dirty="0">
                <a:solidFill>
                  <a:schemeClr val="tx1"/>
                </a:solidFill>
                <a:effectLst>
                  <a:outerShdw blurRad="38100" dist="38100" dir="2700000" algn="tl">
                    <a:srgbClr val="000000">
                      <a:alpha val="43137"/>
                    </a:srgbClr>
                  </a:outerShdw>
                </a:effectLst>
              </a:rPr>
              <a:t>Processing Contracts</a:t>
            </a:r>
          </a:p>
        </p:txBody>
      </p:sp>
      <p:pic>
        <p:nvPicPr>
          <p:cNvPr id="7" name="Picture 6" descr="slide showing request for processing contract information">
            <a:extLst>
              <a:ext uri="{FF2B5EF4-FFF2-40B4-BE49-F238E27FC236}">
                <a16:creationId xmlns:a16="http://schemas.microsoft.com/office/drawing/2014/main" id="{46BFB59F-8ADD-49A6-968E-ACD938CC52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00200"/>
            <a:ext cx="4648200" cy="49887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a:extLst>
              <a:ext uri="{FF2B5EF4-FFF2-40B4-BE49-F238E27FC236}">
                <a16:creationId xmlns:a16="http://schemas.microsoft.com/office/drawing/2014/main" id="{D22FB36A-3AC7-4BE5-A1A0-3760D7480EBA}"/>
              </a:ext>
            </a:extLst>
          </p:cNvPr>
          <p:cNvSpPr>
            <a:spLocks noGrp="1"/>
          </p:cNvSpPr>
          <p:nvPr>
            <p:ph sz="half" idx="1"/>
          </p:nvPr>
        </p:nvSpPr>
        <p:spPr>
          <a:xfrm>
            <a:off x="5391150" y="1676400"/>
            <a:ext cx="3524250" cy="4495800"/>
          </a:xfrm>
        </p:spPr>
        <p:txBody>
          <a:bodyPr lIns="68580" tIns="34290" rIns="68580" bIns="34290" rtlCol="0">
            <a:normAutofit fontScale="92500" lnSpcReduction="10000"/>
          </a:bodyPr>
          <a:lstStyle/>
          <a:p>
            <a:pPr marL="91440" indent="-91440" eaLnBrk="1" fontAlgn="auto" hangingPunct="1">
              <a:defRPr/>
            </a:pPr>
            <a:endParaRPr lang="en-US" sz="1900" dirty="0">
              <a:solidFill>
                <a:schemeClr val="tx1">
                  <a:lumMod val="75000"/>
                  <a:lumOff val="25000"/>
                </a:schemeClr>
              </a:solidFill>
            </a:endParaRPr>
          </a:p>
          <a:p>
            <a:pPr marL="91440" indent="-91440" eaLnBrk="1" fontAlgn="auto" hangingPunct="1">
              <a:defRPr/>
            </a:pPr>
            <a:r>
              <a:rPr lang="en-US" sz="1900" dirty="0">
                <a:solidFill>
                  <a:schemeClr val="tx1">
                    <a:lumMod val="75000"/>
                    <a:lumOff val="25000"/>
                  </a:schemeClr>
                </a:solidFill>
              </a:rPr>
              <a:t>Vendors who were informally contacted for quotes prior to purchasing must be below the small purchase threshold</a:t>
            </a:r>
          </a:p>
          <a:p>
            <a:pPr marL="0" indent="0" eaLnBrk="1" fontAlgn="auto" hangingPunct="1">
              <a:buNone/>
              <a:defRPr/>
            </a:pPr>
            <a:r>
              <a:rPr lang="en-US" sz="1900" u="sng" dirty="0">
                <a:solidFill>
                  <a:schemeClr val="tx1">
                    <a:lumMod val="75000"/>
                    <a:lumOff val="25000"/>
                  </a:schemeClr>
                </a:solidFill>
              </a:rPr>
              <a:t>SED will request: </a:t>
            </a:r>
          </a:p>
          <a:p>
            <a:pPr marL="91440" indent="-91440" eaLnBrk="1" fontAlgn="auto" hangingPunct="1">
              <a:defRPr/>
            </a:pPr>
            <a:r>
              <a:rPr lang="en-US" sz="1900" dirty="0">
                <a:solidFill>
                  <a:schemeClr val="tx1">
                    <a:lumMod val="75000"/>
                    <a:lumOff val="25000"/>
                  </a:schemeClr>
                </a:solidFill>
              </a:rPr>
              <a:t>Purchase orders and vendor receipts/invoices (3 from one month, 1 per month from 3 consecutive months, or 1 per quarter)</a:t>
            </a:r>
          </a:p>
          <a:p>
            <a:pPr marL="91440" indent="-91440" eaLnBrk="1" fontAlgn="auto" hangingPunct="1">
              <a:defRPr/>
            </a:pPr>
            <a:r>
              <a:rPr lang="en-US" sz="1900" dirty="0">
                <a:solidFill>
                  <a:schemeClr val="tx1">
                    <a:lumMod val="75000"/>
                    <a:lumOff val="25000"/>
                  </a:schemeClr>
                </a:solidFill>
              </a:rPr>
              <a:t>Solicitation Document (showing what was solicited for) </a:t>
            </a:r>
          </a:p>
          <a:p>
            <a:pPr marL="91440" indent="-91440" eaLnBrk="1" fontAlgn="auto" hangingPunct="1">
              <a:defRPr/>
            </a:pPr>
            <a:r>
              <a:rPr lang="en-US" sz="1900" dirty="0">
                <a:solidFill>
                  <a:schemeClr val="tx1">
                    <a:lumMod val="75000"/>
                    <a:lumOff val="25000"/>
                  </a:schemeClr>
                </a:solidFill>
              </a:rPr>
              <a:t>Responses Received (price rate/quotations) </a:t>
            </a:r>
          </a:p>
          <a:p>
            <a:pPr marL="91440" indent="-91440" eaLnBrk="1" fontAlgn="auto" hangingPunct="1">
              <a:defRPr/>
            </a:pPr>
            <a:r>
              <a:rPr lang="en-US" sz="1900" dirty="0">
                <a:solidFill>
                  <a:schemeClr val="tx1">
                    <a:lumMod val="75000"/>
                    <a:lumOff val="25000"/>
                  </a:schemeClr>
                </a:solidFill>
              </a:rPr>
              <a:t>Direct Diversion sheet from OGS</a:t>
            </a:r>
          </a:p>
          <a:p>
            <a:pPr marL="91440" indent="-91440" eaLnBrk="1" fontAlgn="auto" hangingPunct="1">
              <a:defRPr/>
            </a:pPr>
            <a:endParaRPr lang="en-US" sz="1050" dirty="0">
              <a:solidFill>
                <a:schemeClr val="tx1">
                  <a:lumMod val="75000"/>
                  <a:lumOff val="25000"/>
                </a:schemeClr>
              </a:solidFill>
            </a:endParaRPr>
          </a:p>
          <a:p>
            <a:pPr marL="91440" indent="-91440" eaLnBrk="1" fontAlgn="auto" hangingPunct="1">
              <a:defRPr/>
            </a:pPr>
            <a:endParaRPr lang="en-US" sz="1050" dirty="0">
              <a:solidFill>
                <a:schemeClr val="tx1">
                  <a:lumMod val="75000"/>
                  <a:lumOff val="25000"/>
                </a:schemeClr>
              </a:solidFill>
            </a:endParaRPr>
          </a:p>
          <a:p>
            <a:pPr marL="91440" indent="-91440" eaLnBrk="1" fontAlgn="auto" hangingPunct="1">
              <a:defRPr/>
            </a:pPr>
            <a:endParaRPr lang="en-US" sz="1050" dirty="0">
              <a:solidFill>
                <a:schemeClr val="tx1">
                  <a:lumMod val="75000"/>
                  <a:lumOff val="2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5" name="TextBox 6">
            <a:extLst>
              <a:ext uri="{FF2B5EF4-FFF2-40B4-BE49-F238E27FC236}">
                <a16:creationId xmlns:a16="http://schemas.microsoft.com/office/drawing/2014/main" id="{5BE628F4-B6A5-44B5-94D0-E5D6905983AE}"/>
              </a:ext>
            </a:extLst>
          </p:cNvPr>
          <p:cNvSpPr txBox="1">
            <a:spLocks noGrp="1" noChangeArrowheads="1"/>
          </p:cNvSpPr>
          <p:nvPr>
            <p:ph type="title" idx="4294967295"/>
          </p:nvPr>
        </p:nvSpPr>
        <p:spPr bwMode="auto">
          <a:xfrm>
            <a:off x="2171700" y="6179270"/>
            <a:ext cx="4800600" cy="4000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Corrective Action Plan (CAP) Form </a:t>
            </a:r>
            <a:endParaRPr kumimoji="0" lang="en-US" altLang="en-US" sz="20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p:txBody>
      </p:sp>
      <p:pic>
        <p:nvPicPr>
          <p:cNvPr id="2" name="Picture 1" descr="slide showing corrective action plan form for procurement">
            <a:extLst>
              <a:ext uri="{FF2B5EF4-FFF2-40B4-BE49-F238E27FC236}">
                <a16:creationId xmlns:a16="http://schemas.microsoft.com/office/drawing/2014/main" id="{188B48EE-2702-40B0-BA29-8EC9A74FE9B0}"/>
              </a:ext>
            </a:extLst>
          </p:cNvPr>
          <p:cNvPicPr>
            <a:picLocks noChangeAspect="1"/>
          </p:cNvPicPr>
          <p:nvPr/>
        </p:nvPicPr>
        <p:blipFill>
          <a:blip r:embed="rId3"/>
          <a:stretch>
            <a:fillRect/>
          </a:stretch>
        </p:blipFill>
        <p:spPr>
          <a:xfrm>
            <a:off x="355227" y="250105"/>
            <a:ext cx="8407773" cy="584589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4CB945-5B52-4FCD-8033-F590E716B50B}"/>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934200" y="261885"/>
            <a:ext cx="1829588" cy="866071"/>
          </a:xfrm>
          <a:prstGeom prst="rect">
            <a:avLst/>
          </a:prstGeom>
          <a:ln>
            <a:noFill/>
          </a:ln>
          <a:effectLst>
            <a:softEdge rad="112500"/>
          </a:effectLst>
        </p:spPr>
      </p:pic>
      <p:sp>
        <p:nvSpPr>
          <p:cNvPr id="5" name="Title 4">
            <a:extLst>
              <a:ext uri="{FF2B5EF4-FFF2-40B4-BE49-F238E27FC236}">
                <a16:creationId xmlns:a16="http://schemas.microsoft.com/office/drawing/2014/main" id="{9A18C633-7E34-4691-9895-84CA18193BAF}"/>
              </a:ext>
            </a:extLst>
          </p:cNvPr>
          <p:cNvSpPr txBox="1">
            <a:spLocks noGrp="1"/>
          </p:cNvSpPr>
          <p:nvPr>
            <p:ph type="title" idx="4294967295"/>
          </p:nvPr>
        </p:nvSpPr>
        <p:spPr>
          <a:xfrm>
            <a:off x="1524000" y="522709"/>
            <a:ext cx="4176126"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1"/>
                </a:solidFill>
                <a:effectLst/>
                <a:uLnTx/>
                <a:uFillTx/>
                <a:latin typeface="+mn-lt"/>
                <a:ea typeface="+mn-ea"/>
                <a:cs typeface="+mn-cs"/>
              </a:rPr>
              <a:t>Procurement Review Common Findings</a:t>
            </a:r>
          </a:p>
        </p:txBody>
      </p:sp>
      <p:sp>
        <p:nvSpPr>
          <p:cNvPr id="6" name="TextBox 5">
            <a:extLst>
              <a:ext uri="{FF2B5EF4-FFF2-40B4-BE49-F238E27FC236}">
                <a16:creationId xmlns:a16="http://schemas.microsoft.com/office/drawing/2014/main" id="{22DC1C3F-F91F-46FC-91F0-8F79EC443FE9}"/>
              </a:ext>
            </a:extLst>
          </p:cNvPr>
          <p:cNvSpPr txBox="1"/>
          <p:nvPr/>
        </p:nvSpPr>
        <p:spPr>
          <a:xfrm>
            <a:off x="804326" y="1626310"/>
            <a:ext cx="3098324" cy="3924151"/>
          </a:xfrm>
          <a:prstGeom prst="rect">
            <a:avLst/>
          </a:prstGeom>
          <a:noFill/>
        </p:spPr>
        <p:txBody>
          <a:bodyPr wrap="square" rtlCol="0" anchor="t">
            <a:spAutoFit/>
          </a:bodyPr>
          <a:lstStyle/>
          <a:p>
            <a:r>
              <a:rPr lang="en-US" sz="1200" b="1" u="sng" dirty="0"/>
              <a:t>Finding:</a:t>
            </a:r>
          </a:p>
          <a:p>
            <a:endParaRPr lang="en-US" sz="1200" b="1" dirty="0"/>
          </a:p>
          <a:p>
            <a:r>
              <a:rPr lang="en-US" sz="1200" b="1" dirty="0"/>
              <a:t>-</a:t>
            </a:r>
            <a:r>
              <a:rPr lang="en-US" sz="1200" dirty="0">
                <a:latin typeface="Calibri" panose="020F0502020204030204" pitchFamily="34" charset="0"/>
                <a:ea typeface="Calibri" panose="020F0502020204030204" pitchFamily="34" charset="0"/>
                <a:cs typeface="Times New Roman" panose="02020603050405020304" pitchFamily="18" charset="0"/>
              </a:rPr>
              <a:t>The policy did not have a written code of conduct that provides disciplinary actions for violations by officers, employees, or agents </a:t>
            </a:r>
          </a:p>
          <a:p>
            <a:endParaRPr lang="en-US" sz="1200" b="1" dirty="0">
              <a:latin typeface="Calibri" panose="020F0502020204030204" pitchFamily="34" charset="0"/>
              <a:cs typeface="Times New Roman" panose="02020603050405020304" pitchFamily="18" charset="0"/>
            </a:endParaRPr>
          </a:p>
          <a:p>
            <a:r>
              <a:rPr lang="en-US" sz="1200" b="1" dirty="0">
                <a:highlight>
                  <a:srgbClr val="C0C0C0"/>
                </a:highlight>
                <a:latin typeface="Calibri"/>
                <a:cs typeface="Times New Roman"/>
              </a:rPr>
              <a:t>-</a:t>
            </a:r>
            <a:r>
              <a:rPr lang="en-US" sz="1200" dirty="0">
                <a:highlight>
                  <a:srgbClr val="C0C0C0"/>
                </a:highlight>
                <a:latin typeface="Calibri"/>
                <a:ea typeface="Calibri" panose="020F0502020204030204" pitchFamily="34" charset="0"/>
                <a:cs typeface="Times New Roman"/>
              </a:rPr>
              <a:t>The SFA did not take steps to ensure that small, minority, and women's business enterprises and  surplus labor firms are used when possible. </a:t>
            </a:r>
            <a:endParaRPr lang="en-US" sz="1200" dirty="0">
              <a:highlight>
                <a:srgbClr val="C0C0C0"/>
              </a:highlight>
              <a:latin typeface="Calibri"/>
              <a:ea typeface="Calibri" panose="020F0502020204030204" pitchFamily="34" charset="0"/>
              <a:cs typeface="Times New Roman" panose="02020603050405020304" pitchFamily="18" charset="0"/>
            </a:endParaRPr>
          </a:p>
          <a:p>
            <a:endParaRPr lang="en-US" sz="1200" b="1" dirty="0">
              <a:latin typeface="Calibri" panose="020F0502020204030204" pitchFamily="34" charset="0"/>
              <a:cs typeface="Times New Roman" panose="02020603050405020304" pitchFamily="18" charset="0"/>
            </a:endParaRPr>
          </a:p>
          <a:p>
            <a:r>
              <a:rPr lang="en-US" sz="1200" dirty="0">
                <a:latin typeface="Calibri" panose="020F0502020204030204" pitchFamily="34" charset="0"/>
                <a:ea typeface="Calibri" panose="020F0502020204030204" pitchFamily="34" charset="0"/>
                <a:cs typeface="Times New Roman" panose="02020603050405020304" pitchFamily="18" charset="0"/>
              </a:rPr>
              <a:t>-The SFA did not equitably spread purchases  among all qualified sources when utilizing the micro purchase method</a:t>
            </a:r>
          </a:p>
          <a:p>
            <a:endParaRPr lang="en-US" sz="1200" b="1" dirty="0">
              <a:latin typeface="Calibri" panose="020F0502020204030204" pitchFamily="34" charset="0"/>
              <a:cs typeface="Times New Roman" panose="02020603050405020304" pitchFamily="18" charset="0"/>
            </a:endParaRPr>
          </a:p>
          <a:p>
            <a:r>
              <a:rPr lang="en-US" sz="1200" b="1" dirty="0">
                <a:highlight>
                  <a:srgbClr val="C0C0C0"/>
                </a:highlight>
                <a:latin typeface="Calibri" panose="020F0502020204030204" pitchFamily="34" charset="0"/>
                <a:cs typeface="Times New Roman" panose="02020603050405020304" pitchFamily="18" charset="0"/>
              </a:rPr>
              <a:t>-</a:t>
            </a:r>
            <a:r>
              <a:rPr lang="en-US" sz="1200" dirty="0">
                <a:highlight>
                  <a:srgbClr val="C0C0C0"/>
                </a:highlight>
                <a:latin typeface="Calibri" panose="020F0502020204030204" pitchFamily="34" charset="0"/>
                <a:ea typeface="Calibri" panose="020F0502020204030204" pitchFamily="34" charset="0"/>
                <a:cs typeface="Times New Roman" panose="02020603050405020304" pitchFamily="18" charset="0"/>
              </a:rPr>
              <a:t>The SFA did not monitor the FSMC through periodic on-site monitoring </a:t>
            </a:r>
            <a:endParaRPr lang="en-US" sz="1200" b="1" dirty="0">
              <a:highlight>
                <a:srgbClr val="C0C0C0"/>
              </a:highlight>
            </a:endParaRPr>
          </a:p>
          <a:p>
            <a:endParaRPr lang="en-US" sz="1200" b="1" dirty="0"/>
          </a:p>
          <a:p>
            <a:endParaRPr lang="en-US" sz="1200" b="1" dirty="0"/>
          </a:p>
          <a:p>
            <a:r>
              <a:rPr lang="en-US" sz="1200" dirty="0"/>
              <a:t>-The SFA did not conduct procurement</a:t>
            </a:r>
          </a:p>
          <a:p>
            <a:endParaRPr lang="en-US" sz="900" dirty="0"/>
          </a:p>
        </p:txBody>
      </p:sp>
      <p:sp>
        <p:nvSpPr>
          <p:cNvPr id="9" name="TextBox 8">
            <a:extLst>
              <a:ext uri="{FF2B5EF4-FFF2-40B4-BE49-F238E27FC236}">
                <a16:creationId xmlns:a16="http://schemas.microsoft.com/office/drawing/2014/main" id="{A88C9BEC-4474-4542-B8DF-483771EDF8AE}"/>
              </a:ext>
            </a:extLst>
          </p:cNvPr>
          <p:cNvSpPr txBox="1"/>
          <p:nvPr/>
        </p:nvSpPr>
        <p:spPr>
          <a:xfrm>
            <a:off x="4564380" y="1626310"/>
            <a:ext cx="3465646" cy="4893647"/>
          </a:xfrm>
          <a:prstGeom prst="rect">
            <a:avLst/>
          </a:prstGeom>
          <a:noFill/>
        </p:spPr>
        <p:txBody>
          <a:bodyPr wrap="square" rtlCol="0" anchor="t">
            <a:spAutoFit/>
          </a:bodyPr>
          <a:lstStyle/>
          <a:p>
            <a:r>
              <a:rPr lang="en-US" sz="1200" b="1" u="sng" dirty="0"/>
              <a:t>Corrective Action:</a:t>
            </a:r>
          </a:p>
          <a:p>
            <a:endParaRPr lang="en-US" sz="1200" b="1" dirty="0"/>
          </a:p>
          <a:p>
            <a:r>
              <a:rPr lang="en-US" sz="1200" dirty="0"/>
              <a:t>-The code of conduct will  provide for </a:t>
            </a:r>
            <a:r>
              <a:rPr lang="en-US" sz="1200" dirty="0">
                <a:latin typeface="Calibri" panose="020F0502020204030204" pitchFamily="34" charset="0"/>
                <a:cs typeface="Times New Roman" panose="02020603050405020304" pitchFamily="18" charset="0"/>
              </a:rPr>
              <a:t>d</a:t>
            </a:r>
            <a:r>
              <a:rPr lang="en-US" sz="1200" dirty="0">
                <a:latin typeface="Calibri" panose="020F0502020204030204" pitchFamily="34" charset="0"/>
                <a:ea typeface="Calibri" panose="020F0502020204030204" pitchFamily="34" charset="0"/>
                <a:cs typeface="Times New Roman" panose="02020603050405020304" pitchFamily="18" charset="0"/>
              </a:rPr>
              <a:t>isciplinary actions for violations </a:t>
            </a:r>
          </a:p>
          <a:p>
            <a:endParaRPr lang="en-US" sz="1200" b="1" dirty="0">
              <a:latin typeface="Calibri" panose="020F0502020204030204" pitchFamily="34" charset="0"/>
              <a:cs typeface="Times New Roman" panose="02020603050405020304" pitchFamily="18" charset="0"/>
            </a:endParaRPr>
          </a:p>
          <a:p>
            <a:endParaRPr lang="en-US" sz="1200" b="1" dirty="0">
              <a:latin typeface="Calibri" panose="020F0502020204030204" pitchFamily="34" charset="0"/>
              <a:cs typeface="Times New Roman" panose="02020603050405020304" pitchFamily="18" charset="0"/>
            </a:endParaRPr>
          </a:p>
          <a:p>
            <a:r>
              <a:rPr lang="en-US" sz="1200" dirty="0">
                <a:highlight>
                  <a:srgbClr val="C0C0C0"/>
                </a:highlight>
                <a:latin typeface="Calibri" panose="020F0502020204030204" pitchFamily="34" charset="0"/>
                <a:ea typeface="Calibri" panose="020F0502020204030204" pitchFamily="34" charset="0"/>
                <a:cs typeface="Times New Roman" panose="02020603050405020304" pitchFamily="18" charset="0"/>
              </a:rPr>
              <a:t>-Ensure that small, minority, and women's business enterprises and labor surplus firms are used when possible during all procurement procedures</a:t>
            </a: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a:ea typeface="Calibri" panose="020F0502020204030204" pitchFamily="34" charset="0"/>
              <a:cs typeface="Times New Roman"/>
            </a:endParaRPr>
          </a:p>
          <a:p>
            <a:r>
              <a:rPr lang="en-US" sz="1200" dirty="0">
                <a:latin typeface="Calibri"/>
                <a:ea typeface="Calibri" panose="020F0502020204030204" pitchFamily="34" charset="0"/>
                <a:cs typeface="Times New Roman"/>
              </a:rPr>
              <a:t>To the extent practicable, the SFA will distribute micro-purchases equitably among all qualified sources. </a:t>
            </a:r>
            <a:endParaRPr lang="en-US" dirty="0"/>
          </a:p>
          <a:p>
            <a:pPr marL="213995" indent="-213995">
              <a:buFontTx/>
              <a:buChar char="-"/>
            </a:pPr>
            <a:endParaRPr lang="en-US" sz="1200" b="1" dirty="0">
              <a:latin typeface="Calibri" panose="020F0502020204030204" pitchFamily="34" charset="0"/>
              <a:cs typeface="Times New Roman" panose="02020603050405020304" pitchFamily="18" charset="0"/>
            </a:endParaRPr>
          </a:p>
          <a:p>
            <a:r>
              <a:rPr lang="en-US" sz="1200" dirty="0">
                <a:highlight>
                  <a:srgbClr val="C0C0C0"/>
                </a:highlight>
              </a:rPr>
              <a:t>-</a:t>
            </a:r>
            <a:r>
              <a:rPr lang="en-US" sz="1200" dirty="0">
                <a:highlight>
                  <a:srgbClr val="C0C0C0"/>
                </a:highlight>
                <a:latin typeface="Calibri" panose="020F0502020204030204" pitchFamily="34" charset="0"/>
                <a:cs typeface="Times New Roman" panose="02020603050405020304" pitchFamily="18" charset="0"/>
              </a:rPr>
              <a:t>M</a:t>
            </a:r>
            <a:r>
              <a:rPr lang="en-US" sz="1200" dirty="0">
                <a:highlight>
                  <a:srgbClr val="C0C0C0"/>
                </a:highlight>
                <a:latin typeface="Calibri" panose="020F0502020204030204" pitchFamily="34" charset="0"/>
                <a:ea typeface="Calibri" panose="020F0502020204030204" pitchFamily="34" charset="0"/>
                <a:cs typeface="Times New Roman" panose="02020603050405020304" pitchFamily="18" charset="0"/>
              </a:rPr>
              <a:t>onitoring the activities of the FSMC to ensure the FSMC is meeting the requirements agreed upon in the management contract</a:t>
            </a:r>
          </a:p>
          <a:p>
            <a:endParaRPr lang="en-US" sz="1200" b="1" dirty="0">
              <a:latin typeface="Calibri" panose="020F0502020204030204" pitchFamily="34" charset="0"/>
              <a:cs typeface="Times New Roman" panose="02020603050405020304" pitchFamily="18" charset="0"/>
            </a:endParaRPr>
          </a:p>
          <a:p>
            <a:r>
              <a:rPr lang="en-US" sz="1200" b="1" dirty="0">
                <a:latin typeface="Calibri" panose="020F0502020204030204" pitchFamily="34" charset="0"/>
                <a:cs typeface="Times New Roman" panose="02020603050405020304" pitchFamily="18" charset="0"/>
              </a:rPr>
              <a:t>-</a:t>
            </a:r>
            <a:r>
              <a:rPr lang="en-US" sz="1200" dirty="0">
                <a:latin typeface="Calibri" panose="020F0502020204030204" pitchFamily="34" charset="0"/>
                <a:ea typeface="Calibri" panose="020F0502020204030204" pitchFamily="34" charset="0"/>
                <a:cs typeface="Times New Roman" panose="02020603050405020304" pitchFamily="18" charset="0"/>
              </a:rPr>
              <a:t>The SFA will ensure that proper procurement requirements are followed and executed in accordance with federal, State and local regulations and requirements when procuring goods and/or services. A detailed history of every procurement will be kept on file.</a:t>
            </a:r>
            <a:endParaRPr lang="en-US" sz="1200" dirty="0"/>
          </a:p>
        </p:txBody>
      </p:sp>
    </p:spTree>
    <p:extLst>
      <p:ext uri="{BB962C8B-B14F-4D97-AF65-F5344CB8AC3E}">
        <p14:creationId xmlns:p14="http://schemas.microsoft.com/office/powerpoint/2010/main" val="3367026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104E71D-46AD-4098-B3F1-71C5B5AD2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7E75FFA-2B8C-4584-9D0D-8297565777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97345835-04CD-49BE-B105-1B4770F29A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E5710F7E-9657-4F8D-ABBB-7F8C5000E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6"/>
            <a:ext cx="9144000" cy="6858000"/>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85C19162-BC9D-4CEA-AEF8-04E859CB9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450" y="246888"/>
            <a:ext cx="879348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96A0FAA-F883-44D6-8A63-2E3B8E5C5821}"/>
              </a:ext>
            </a:extLst>
          </p:cNvPr>
          <p:cNvSpPr>
            <a:spLocks noGrp="1"/>
          </p:cNvSpPr>
          <p:nvPr>
            <p:ph type="title"/>
          </p:nvPr>
        </p:nvSpPr>
        <p:spPr>
          <a:xfrm>
            <a:off x="381000" y="857675"/>
            <a:ext cx="5529687" cy="5009725"/>
          </a:xfrm>
        </p:spPr>
        <p:txBody>
          <a:bodyPr vert="horz" lIns="91440" tIns="45720" rIns="91440" bIns="45720" rtlCol="0" anchor="ctr">
            <a:normAutofit fontScale="90000"/>
          </a:bodyPr>
          <a:lstStyle/>
          <a:p>
            <a:pPr defTabSz="914400">
              <a:lnSpc>
                <a:spcPct val="85000"/>
              </a:lnSpc>
            </a:pPr>
            <a:r>
              <a:rPr lang="en-US" sz="3200" b="1" cap="all" dirty="0">
                <a:solidFill>
                  <a:schemeClr val="accent4">
                    <a:lumMod val="75000"/>
                  </a:schemeClr>
                </a:solidFill>
              </a:rPr>
              <a:t>If this seems overwhelming...</a:t>
            </a:r>
            <a:br>
              <a:rPr lang="en-US" sz="2400" b="1" cap="all" dirty="0"/>
            </a:br>
            <a:br>
              <a:rPr lang="en-US" sz="2400" b="1" cap="all" dirty="0"/>
            </a:br>
            <a:r>
              <a:rPr lang="en-US" sz="2400" b="1" cap="all" dirty="0"/>
              <a:t>  </a:t>
            </a:r>
            <a:br>
              <a:rPr lang="en-US" sz="2400" b="1" cap="all" dirty="0"/>
            </a:br>
            <a:r>
              <a:rPr lang="en-US" sz="2400" b="1" cap="all" dirty="0"/>
              <a:t>-Start early</a:t>
            </a:r>
            <a:br>
              <a:rPr lang="en-US" sz="2400" b="1" cap="all" dirty="0"/>
            </a:br>
            <a:br>
              <a:rPr lang="en-US" sz="2400" b="1" cap="all" dirty="0"/>
            </a:br>
            <a:r>
              <a:rPr lang="en-US" sz="2400" b="1" cap="all" dirty="0"/>
              <a:t> -Ask questions </a:t>
            </a:r>
            <a:br>
              <a:rPr lang="en-US" sz="2400" b="1" cap="all" dirty="0"/>
            </a:br>
            <a:br>
              <a:rPr lang="en-US" sz="2400" b="1" cap="all" dirty="0"/>
            </a:br>
            <a:r>
              <a:rPr lang="en-US" sz="2400" b="1" cap="all" dirty="0"/>
              <a:t> -Submit requested information  by requested dates</a:t>
            </a:r>
            <a:br>
              <a:rPr lang="en-US" sz="2400" b="1" cap="all" dirty="0"/>
            </a:br>
            <a:br>
              <a:rPr lang="en-US" sz="2400" b="1" cap="all" dirty="0"/>
            </a:br>
            <a:r>
              <a:rPr lang="en-US" sz="2400" b="1" cap="all" dirty="0"/>
              <a:t> -Be responsive </a:t>
            </a:r>
            <a:br>
              <a:rPr lang="en-US" sz="2400" b="1" cap="all" dirty="0"/>
            </a:br>
            <a:br>
              <a:rPr lang="en-US" sz="2400" b="1" cap="all" dirty="0"/>
            </a:br>
            <a:r>
              <a:rPr lang="en-US" sz="2400" b="1" cap="all" dirty="0"/>
              <a:t> -Use your team to get prepared </a:t>
            </a:r>
            <a:br>
              <a:rPr lang="en-US" sz="1500" b="1" cap="all" dirty="0"/>
            </a:br>
            <a:br>
              <a:rPr lang="en-US" sz="1500" b="1" cap="all" dirty="0"/>
            </a:br>
            <a:br>
              <a:rPr lang="en-US" sz="1500" b="1" cap="all" dirty="0"/>
            </a:br>
            <a:br>
              <a:rPr lang="en-US" sz="1500" b="1" cap="all" dirty="0"/>
            </a:br>
            <a:br>
              <a:rPr lang="en-US" sz="1500" b="1" cap="all" dirty="0"/>
            </a:br>
            <a:endParaRPr lang="en-US" sz="1500" b="1" cap="all" dirty="0"/>
          </a:p>
        </p:txBody>
      </p:sp>
      <p:pic>
        <p:nvPicPr>
          <p:cNvPr id="5" name="Picture 4">
            <a:extLst>
              <a:ext uri="{FF2B5EF4-FFF2-40B4-BE49-F238E27FC236}">
                <a16:creationId xmlns:a16="http://schemas.microsoft.com/office/drawing/2014/main" id="{4B8EBF41-48FD-4587-8EF5-AA7BB439E9B5}"/>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4779" r="30106" b="-1"/>
          <a:stretch/>
        </p:blipFill>
        <p:spPr>
          <a:xfrm>
            <a:off x="6089757" y="256313"/>
            <a:ext cx="2873122" cy="6368513"/>
          </a:xfrm>
          <a:prstGeom prst="rect">
            <a:avLst/>
          </a:prstGeom>
        </p:spPr>
      </p:pic>
    </p:spTree>
    <p:extLst>
      <p:ext uri="{BB962C8B-B14F-4D97-AF65-F5344CB8AC3E}">
        <p14:creationId xmlns:p14="http://schemas.microsoft.com/office/powerpoint/2010/main" val="402144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4286250"/>
            <a:ext cx="5293730" cy="1473200"/>
          </a:xfrm>
          <a:prstGeom prst="rect">
            <a:avLst/>
          </a:prstGeom>
          <a:solidFill>
            <a:srgbClr val="31425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5132AC64-74E0-497D-9479-2B3677CC7999}"/>
              </a:ext>
            </a:extLst>
          </p:cNvPr>
          <p:cNvSpPr txBox="1">
            <a:spLocks noGrp="1"/>
          </p:cNvSpPr>
          <p:nvPr>
            <p:ph type="title" idx="4294967295"/>
          </p:nvPr>
        </p:nvSpPr>
        <p:spPr>
          <a:xfrm>
            <a:off x="393192" y="4432554"/>
            <a:ext cx="4945642" cy="1218908"/>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0" marR="0" lvl="0" indent="0" algn="r" defTabSz="685800" rtl="0" eaLnBrk="1" fontAlgn="auto" latinLnBrk="0" hangingPunct="1">
              <a:lnSpc>
                <a:spcPct val="90000"/>
              </a:lnSpc>
              <a:spcBef>
                <a:spcPct val="0"/>
              </a:spcBef>
              <a:spcAft>
                <a:spcPts val="450"/>
              </a:spcAft>
              <a:buClrTx/>
              <a:buSzTx/>
              <a:buFontTx/>
              <a:buNone/>
              <a:tabLst/>
              <a:defRPr/>
            </a:pPr>
            <a:r>
              <a:rPr kumimoji="0" lang="en-US" sz="2775" b="0" i="0" u="none" strike="noStrike" kern="1200" cap="none" spc="0" normalizeH="0" baseline="0" noProof="0" dirty="0">
                <a:ln>
                  <a:noFill/>
                </a:ln>
                <a:solidFill>
                  <a:srgbClr val="FFFFFF"/>
                </a:solidFill>
                <a:effectLst/>
                <a:uLnTx/>
                <a:uFillTx/>
                <a:latin typeface="Calibri Light" panose="020F0302020204030204"/>
                <a:ea typeface="+mn-ea"/>
                <a:cs typeface="+mn-cs"/>
              </a:rPr>
              <a:t>This concludes the Procurement Review Process</a:t>
            </a:r>
          </a:p>
        </p:txBody>
      </p:sp>
      <p:pic>
        <p:nvPicPr>
          <p:cNvPr id="3" name="Picture Placeholder 2">
            <a:extLst>
              <a:ext uri="{FF2B5EF4-FFF2-40B4-BE49-F238E27FC236}">
                <a16:creationId xmlns:a16="http://schemas.microsoft.com/office/drawing/2014/main" id="{8AB20C08-E421-449A-9D65-BC1AC55AFB6A}"/>
              </a:ext>
              <a:ext uri="{C183D7F6-B498-43B3-948B-1728B52AA6E4}">
                <adec:decorative xmlns:adec="http://schemas.microsoft.com/office/drawing/2017/decorative" val="1"/>
              </a:ext>
            </a:extLst>
          </p:cNvPr>
          <p:cNvPicPr>
            <a:picLocks noGrp="1" noChangeAspect="1"/>
          </p:cNvPicPr>
          <p:nvPr>
            <p:ph type="pic" idx="1"/>
          </p:nvPr>
        </p:nvPicPr>
        <p:blipFill rotWithShape="1">
          <a:blip r:embed="rId3"/>
          <a:srcRect t="16400" r="1" b="6012"/>
          <a:stretch/>
        </p:blipFill>
        <p:spPr>
          <a:xfrm>
            <a:off x="245660" y="1098550"/>
            <a:ext cx="5293730" cy="3080544"/>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1098549"/>
            <a:ext cx="3251710" cy="4660901"/>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 name="Text Placeholder 3">
            <a:extLst>
              <a:ext uri="{FF2B5EF4-FFF2-40B4-BE49-F238E27FC236}">
                <a16:creationId xmlns:a16="http://schemas.microsoft.com/office/drawing/2014/main" id="{176BBAAE-F121-477B-A082-61DB6135A766}"/>
              </a:ext>
            </a:extLst>
          </p:cNvPr>
          <p:cNvSpPr>
            <a:spLocks noGrp="1"/>
          </p:cNvSpPr>
          <p:nvPr>
            <p:ph type="body" sz="half" idx="2"/>
          </p:nvPr>
        </p:nvSpPr>
        <p:spPr>
          <a:xfrm>
            <a:off x="6021990" y="1545544"/>
            <a:ext cx="2568554" cy="3639272"/>
          </a:xfrm>
        </p:spPr>
        <p:txBody>
          <a:bodyPr vert="horz" lIns="68580" tIns="34290" rIns="68580" bIns="34290" rtlCol="0" anchor="ctr">
            <a:normAutofit/>
          </a:bodyPr>
          <a:lstStyle/>
          <a:p>
            <a:pPr>
              <a:buClr>
                <a:schemeClr val="bg1"/>
              </a:buClr>
            </a:pPr>
            <a:r>
              <a:rPr lang="en-US" sz="1800" dirty="0">
                <a:solidFill>
                  <a:srgbClr val="FFFFFF"/>
                </a:solidFill>
              </a:rPr>
              <a:t>New York State Education Department</a:t>
            </a:r>
          </a:p>
          <a:p>
            <a:pPr indent="-171450">
              <a:buClr>
                <a:schemeClr val="bg1"/>
              </a:buClr>
              <a:buFont typeface="Arial" panose="020B0604020202020204" pitchFamily="34" charset="0"/>
              <a:buChar char="•"/>
            </a:pPr>
            <a:r>
              <a:rPr lang="en-US" sz="1500" b="1" dirty="0">
                <a:solidFill>
                  <a:srgbClr val="FFFFFF"/>
                </a:solidFill>
              </a:rPr>
              <a:t>Child Nutrition Program Administration</a:t>
            </a:r>
          </a:p>
          <a:p>
            <a:pPr indent="-171450">
              <a:buClr>
                <a:schemeClr val="bg1"/>
              </a:buClr>
              <a:buFont typeface="Arial" panose="020B0604020202020204" pitchFamily="34" charset="0"/>
              <a:buChar char="•"/>
            </a:pPr>
            <a:endParaRPr lang="en-US" sz="1500" dirty="0">
              <a:solidFill>
                <a:srgbClr val="FFFFFF"/>
              </a:solidFill>
            </a:endParaRPr>
          </a:p>
          <a:p>
            <a:pPr indent="-171450">
              <a:buClr>
                <a:schemeClr val="bg1"/>
              </a:buClr>
              <a:buFont typeface="Arial" panose="020B0604020202020204" pitchFamily="34" charset="0"/>
              <a:buChar char="•"/>
            </a:pPr>
            <a:r>
              <a:rPr lang="en-US" sz="1500" dirty="0">
                <a:solidFill>
                  <a:srgbClr val="FFFFFF"/>
                </a:solidFill>
              </a:rPr>
              <a:t>(518)473-8781</a:t>
            </a:r>
          </a:p>
          <a:p>
            <a:pPr indent="-171450">
              <a:buClr>
                <a:schemeClr val="bg1"/>
              </a:buClr>
              <a:buFont typeface="Arial" panose="020B0604020202020204" pitchFamily="34" charset="0"/>
              <a:buChar char="•"/>
            </a:pPr>
            <a:r>
              <a:rPr lang="en-US" sz="1500" dirty="0">
                <a:solidFill>
                  <a:srgbClr val="FFFFFF"/>
                </a:solidFill>
              </a:rPr>
              <a:t>CN@nysed.gov</a:t>
            </a:r>
          </a:p>
          <a:p>
            <a:pPr indent="-171450">
              <a:buFont typeface="Arial" panose="020B0604020202020204" pitchFamily="34" charset="0"/>
              <a:buChar char="•"/>
            </a:pPr>
            <a:endParaRPr lang="en-US" sz="1500" dirty="0">
              <a:solidFill>
                <a:srgbClr val="FFFFFF"/>
              </a:solidFill>
            </a:endParaRPr>
          </a:p>
        </p:txBody>
      </p:sp>
    </p:spTree>
    <p:extLst>
      <p:ext uri="{BB962C8B-B14F-4D97-AF65-F5344CB8AC3E}">
        <p14:creationId xmlns:p14="http://schemas.microsoft.com/office/powerpoint/2010/main" val="4008125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descr="slide with title for procurement review for the child nutrition program administration">
            <a:extLst>
              <a:ext uri="{FF2B5EF4-FFF2-40B4-BE49-F238E27FC236}">
                <a16:creationId xmlns:a16="http://schemas.microsoft.com/office/drawing/2014/main" id="{23573B2D-835D-4B0B-90E8-1B9BE42EE8F0}"/>
              </a:ext>
            </a:extLst>
          </p:cNvPr>
          <p:cNvPicPr>
            <a:picLocks noChangeAspect="1"/>
          </p:cNvPicPr>
          <p:nvPr/>
        </p:nvPicPr>
        <p:blipFill rotWithShape="1">
          <a:blip r:embed="rId3">
            <a:alphaModFix amt="15000"/>
          </a:blip>
          <a:srcRect l="16201" r="12109" b="-1"/>
          <a:stretch/>
        </p:blipFill>
        <p:spPr>
          <a:xfrm>
            <a:off x="172402" y="237744"/>
            <a:ext cx="8799196" cy="6382512"/>
          </a:xfrm>
          <a:prstGeom prst="rect">
            <a:avLst/>
          </a:prstGeom>
        </p:spPr>
      </p:pic>
      <p:sp>
        <p:nvSpPr>
          <p:cNvPr id="2" name="Title 1">
            <a:extLst>
              <a:ext uri="{FF2B5EF4-FFF2-40B4-BE49-F238E27FC236}">
                <a16:creationId xmlns:a16="http://schemas.microsoft.com/office/drawing/2014/main" id="{58D8FE7E-C190-4883-9D6C-44CBEE8F1D9B}"/>
              </a:ext>
            </a:extLst>
          </p:cNvPr>
          <p:cNvSpPr>
            <a:spLocks noGrp="1"/>
          </p:cNvSpPr>
          <p:nvPr>
            <p:ph type="ctrTitle"/>
          </p:nvPr>
        </p:nvSpPr>
        <p:spPr>
          <a:xfrm>
            <a:off x="838200" y="3581400"/>
            <a:ext cx="7696200" cy="1523994"/>
          </a:xfrm>
        </p:spPr>
        <p:txBody>
          <a:bodyPr>
            <a:normAutofit fontScale="90000"/>
          </a:bodyPr>
          <a:lstStyle/>
          <a:p>
            <a:pPr eaLnBrk="1" fontAlgn="auto" hangingPunct="1">
              <a:spcAft>
                <a:spcPts val="0"/>
              </a:spcAft>
              <a:defRPr/>
            </a:pPr>
            <a:r>
              <a:rPr lang="en-US" sz="4700" dirty="0">
                <a:solidFill>
                  <a:schemeClr val="tx1"/>
                </a:solidFill>
                <a:latin typeface="+mn-lt"/>
              </a:rPr>
              <a:t>Procurement Review</a:t>
            </a:r>
            <a:br>
              <a:rPr lang="en-US" sz="4700" dirty="0">
                <a:solidFill>
                  <a:schemeClr val="tx1"/>
                </a:solidFill>
                <a:latin typeface="+mn-lt"/>
              </a:rPr>
            </a:br>
            <a:br>
              <a:rPr lang="en-US" sz="4700" dirty="0">
                <a:solidFill>
                  <a:schemeClr val="tx1"/>
                </a:solidFill>
                <a:latin typeface="+mn-lt"/>
              </a:rPr>
            </a:br>
            <a:r>
              <a:rPr lang="en-US" sz="4700" dirty="0">
                <a:solidFill>
                  <a:schemeClr val="tx1"/>
                </a:solidFill>
                <a:latin typeface="+mn-lt"/>
              </a:rPr>
              <a:t>Child Nutrition Program Administration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B5B33-C26F-4806-9D88-0F964888394F}"/>
              </a:ext>
            </a:extLst>
          </p:cNvPr>
          <p:cNvSpPr>
            <a:spLocks noGrp="1"/>
          </p:cNvSpPr>
          <p:nvPr>
            <p:ph type="title"/>
          </p:nvPr>
        </p:nvSpPr>
        <p:spPr>
          <a:xfrm>
            <a:off x="769188" y="644524"/>
            <a:ext cx="7743825" cy="1235075"/>
          </a:xfrm>
        </p:spPr>
        <p:txBody>
          <a:bodyPr wrap="square" lIns="68580" tIns="34290" rIns="68580" bIns="34290" numCol="1" anchor="ctr" anchorCtr="0" compatLnSpc="1">
            <a:prstTxWarp prst="textNoShape">
              <a:avLst/>
            </a:prstTxWarp>
            <a:normAutofit/>
          </a:bodyPr>
          <a:lstStyle/>
          <a:p>
            <a:pPr algn="ctr" eaLnBrk="1" fontAlgn="auto" hangingPunct="1">
              <a:spcAft>
                <a:spcPts val="0"/>
              </a:spcAft>
              <a:defRPr/>
            </a:pPr>
            <a:r>
              <a:rPr lang="en-US" sz="3600" b="1">
                <a:solidFill>
                  <a:schemeClr val="tx1">
                    <a:lumMod val="75000"/>
                    <a:lumOff val="25000"/>
                  </a:schemeClr>
                </a:solidFill>
                <a:effectLst>
                  <a:outerShdw blurRad="38100" dist="38100" dir="2700000" algn="tl">
                    <a:srgbClr val="000000">
                      <a:alpha val="43137"/>
                    </a:srgbClr>
                  </a:outerShdw>
                </a:effectLst>
              </a:rPr>
              <a:t>Procurement Review Process</a:t>
            </a:r>
            <a:endParaRPr lang="en-US" sz="3600" b="1" dirty="0">
              <a:solidFill>
                <a:schemeClr val="tx1">
                  <a:lumMod val="75000"/>
                  <a:lumOff val="25000"/>
                </a:schemeClr>
              </a:solidFill>
              <a:effectLst>
                <a:outerShdw blurRad="38100" dist="38100" dir="2700000" algn="tl">
                  <a:srgbClr val="000000">
                    <a:alpha val="43137"/>
                  </a:srgbClr>
                </a:outerShdw>
              </a:effectLst>
            </a:endParaRPr>
          </a:p>
        </p:txBody>
      </p:sp>
      <p:graphicFrame>
        <p:nvGraphicFramePr>
          <p:cNvPr id="5" name="Content Placeholder 4" descr="Review Process:&#10;SFA completes Procurement Review Worksheet. Then, SED selects a sample of vendors from each procurement method and requests additional documents for these vendors. Then, SED completes procurement review and documents any findings, corrective action, and technical assistance. ">
            <a:extLst>
              <a:ext uri="{FF2B5EF4-FFF2-40B4-BE49-F238E27FC236}">
                <a16:creationId xmlns:a16="http://schemas.microsoft.com/office/drawing/2014/main" id="{209738A1-2E1F-4634-B923-5FC0A379F340}"/>
              </a:ext>
            </a:extLst>
          </p:cNvPr>
          <p:cNvGraphicFramePr>
            <a:graphicFrameLocks noGrp="1"/>
          </p:cNvGraphicFramePr>
          <p:nvPr>
            <p:ph sz="half" idx="1"/>
            <p:extLst>
              <p:ext uri="{D42A27DB-BD31-4B8C-83A1-F6EECF244321}">
                <p14:modId xmlns:p14="http://schemas.microsoft.com/office/powerpoint/2010/main" val="2003954859"/>
              </p:ext>
            </p:extLst>
          </p:nvPr>
        </p:nvGraphicFramePr>
        <p:xfrm>
          <a:off x="4400905" y="2209800"/>
          <a:ext cx="4085438"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5652" name="Picture 6">
            <a:extLst>
              <a:ext uri="{FF2B5EF4-FFF2-40B4-BE49-F238E27FC236}">
                <a16:creationId xmlns:a16="http://schemas.microsoft.com/office/drawing/2014/main" id="{67E36B3A-7E4A-4A82-BA57-BA8258D8741C}"/>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2143125"/>
            <a:ext cx="1828800" cy="345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52578-F58E-49DB-8F73-C71FC1E714EA}"/>
              </a:ext>
            </a:extLst>
          </p:cNvPr>
          <p:cNvSpPr>
            <a:spLocks noGrp="1"/>
          </p:cNvSpPr>
          <p:nvPr>
            <p:ph type="title"/>
          </p:nvPr>
        </p:nvSpPr>
        <p:spPr/>
        <p:txBody>
          <a:bodyPr/>
          <a:lstStyle/>
          <a:p>
            <a:r>
              <a:rPr lang="en-US" dirty="0"/>
              <a:t>The Procurement Review Worksheet</a:t>
            </a:r>
          </a:p>
        </p:txBody>
      </p:sp>
      <p:pic>
        <p:nvPicPr>
          <p:cNvPr id="5" name="Content Placeholder 4" descr="slide showing a screen shot of the procurement tool">
            <a:extLst>
              <a:ext uri="{FF2B5EF4-FFF2-40B4-BE49-F238E27FC236}">
                <a16:creationId xmlns:a16="http://schemas.microsoft.com/office/drawing/2014/main" id="{A9696ECA-8D66-4610-B3F4-531C0D6BC3B5}"/>
              </a:ext>
            </a:extLst>
          </p:cNvPr>
          <p:cNvPicPr>
            <a:picLocks noGrp="1" noChangeAspect="1"/>
          </p:cNvPicPr>
          <p:nvPr>
            <p:ph idx="1"/>
          </p:nvPr>
        </p:nvPicPr>
        <p:blipFill rotWithShape="1">
          <a:blip r:embed="rId3"/>
          <a:srcRect t="-31" r="-34" b="-31"/>
          <a:stretch/>
        </p:blipFill>
        <p:spPr>
          <a:xfrm>
            <a:off x="857250" y="2057400"/>
            <a:ext cx="7406640" cy="4038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26140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C332F-E672-434F-823F-ADECAF3AC3ED}"/>
              </a:ext>
            </a:extLst>
          </p:cNvPr>
          <p:cNvSpPr>
            <a:spLocks noGrp="1"/>
          </p:cNvSpPr>
          <p:nvPr>
            <p:ph type="title"/>
          </p:nvPr>
        </p:nvSpPr>
        <p:spPr>
          <a:xfrm>
            <a:off x="839867" y="1066800"/>
            <a:ext cx="7406640" cy="1356360"/>
          </a:xfrm>
        </p:spPr>
        <p:txBody>
          <a:bodyPr>
            <a:normAutofit/>
          </a:bodyPr>
          <a:lstStyle/>
          <a:p>
            <a:pPr algn="ctr" eaLnBrk="1" fontAlgn="auto" hangingPunct="1">
              <a:spcAft>
                <a:spcPts val="0"/>
              </a:spcAft>
              <a:defRPr/>
            </a:pPr>
            <a:r>
              <a:rPr lang="en-US" dirty="0">
                <a:solidFill>
                  <a:schemeClr val="tx1"/>
                </a:solidFill>
              </a:rPr>
              <a:t>Procurement Review Sheet</a:t>
            </a:r>
            <a:br>
              <a:rPr lang="en-US" dirty="0">
                <a:solidFill>
                  <a:schemeClr val="tx1"/>
                </a:solidFill>
              </a:rPr>
            </a:br>
            <a:r>
              <a:rPr lang="en-US" dirty="0">
                <a:solidFill>
                  <a:schemeClr val="tx1"/>
                </a:solidFill>
              </a:rPr>
              <a:t>	</a:t>
            </a:r>
            <a:r>
              <a:rPr lang="en-US" b="1" dirty="0">
                <a:solidFill>
                  <a:schemeClr val="tx1"/>
                </a:solidFill>
                <a:effectLst>
                  <a:outerShdw blurRad="38100" dist="38100" dir="2700000" algn="tl">
                    <a:srgbClr val="000000">
                      <a:alpha val="43137"/>
                    </a:srgbClr>
                  </a:outerShdw>
                </a:effectLst>
              </a:rPr>
              <a:t>Documents to Submit</a:t>
            </a:r>
            <a:endParaRPr lang="en-US" dirty="0">
              <a:solidFill>
                <a:schemeClr val="tx1"/>
              </a:solidFill>
            </a:endParaRPr>
          </a:p>
        </p:txBody>
      </p:sp>
      <p:graphicFrame>
        <p:nvGraphicFramePr>
          <p:cNvPr id="3" name="Content Placeholder 2" descr="slide showing the three documents required to be submitted">
            <a:extLst>
              <a:ext uri="{FF2B5EF4-FFF2-40B4-BE49-F238E27FC236}">
                <a16:creationId xmlns:a16="http://schemas.microsoft.com/office/drawing/2014/main" id="{70F838AC-1646-4310-996F-B235EF49ACA7}"/>
              </a:ext>
            </a:extLst>
          </p:cNvPr>
          <p:cNvGraphicFramePr>
            <a:graphicFrameLocks noGrp="1"/>
          </p:cNvGraphicFramePr>
          <p:nvPr>
            <p:ph idx="1"/>
            <p:extLst>
              <p:ext uri="{D42A27DB-BD31-4B8C-83A1-F6EECF244321}">
                <p14:modId xmlns:p14="http://schemas.microsoft.com/office/powerpoint/2010/main" val="3457280060"/>
              </p:ext>
            </p:extLst>
          </p:nvPr>
        </p:nvGraphicFramePr>
        <p:xfrm>
          <a:off x="857250" y="2298530"/>
          <a:ext cx="7404497" cy="3797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D43F1-CBD4-4CCC-A0A6-F849F898EA0D}"/>
              </a:ext>
            </a:extLst>
          </p:cNvPr>
          <p:cNvSpPr>
            <a:spLocks noGrp="1"/>
          </p:cNvSpPr>
          <p:nvPr>
            <p:ph type="title"/>
          </p:nvPr>
        </p:nvSpPr>
        <p:spPr>
          <a:xfrm>
            <a:off x="6419850" y="2027238"/>
            <a:ext cx="2428875" cy="2351087"/>
          </a:xfrm>
        </p:spPr>
        <p:txBody>
          <a:bodyPr wrap="square" lIns="68580" tIns="34290" rIns="68580" bIns="34290" numCol="1" anchor="ctr" anchorCtr="0" compatLnSpc="1">
            <a:prstTxWarp prst="textNoShape">
              <a:avLst/>
            </a:prstTxWarp>
          </a:bodyPr>
          <a:lstStyle/>
          <a:p>
            <a:pPr algn="ctr" eaLnBrk="1" fontAlgn="auto" hangingPunct="1">
              <a:lnSpc>
                <a:spcPct val="83000"/>
              </a:lnSpc>
              <a:spcAft>
                <a:spcPts val="0"/>
              </a:spcAft>
              <a:defRPr/>
            </a:pPr>
            <a:br>
              <a:rPr lang="en-US" sz="1950" cap="all" spc="-75" dirty="0">
                <a:solidFill>
                  <a:srgbClr val="FFFFFF"/>
                </a:solidFill>
              </a:rPr>
            </a:br>
            <a:br>
              <a:rPr lang="en-US" sz="1950" cap="all" spc="-75" dirty="0">
                <a:solidFill>
                  <a:srgbClr val="FFFFFF"/>
                </a:solidFill>
              </a:rPr>
            </a:br>
            <a:br>
              <a:rPr lang="en-US" sz="1950" cap="all" spc="-75" dirty="0">
                <a:solidFill>
                  <a:srgbClr val="FFFFFF"/>
                </a:solidFill>
              </a:rPr>
            </a:br>
            <a:br>
              <a:rPr lang="en-US" sz="1950" cap="all" spc="-75" dirty="0">
                <a:solidFill>
                  <a:srgbClr val="FFFFFF"/>
                </a:solidFill>
              </a:rPr>
            </a:br>
            <a:r>
              <a:rPr lang="en-US" sz="1950" cap="all" spc="-75" dirty="0">
                <a:solidFill>
                  <a:srgbClr val="FFFFFF"/>
                </a:solidFill>
              </a:rPr>
              <a:t>2018-2019 Request for Procurement Documentation</a:t>
            </a:r>
            <a:br>
              <a:rPr lang="en-US" sz="1950" cap="all" spc="-75" dirty="0">
                <a:solidFill>
                  <a:srgbClr val="FFFFFF"/>
                </a:solidFill>
              </a:rPr>
            </a:br>
            <a:endParaRPr lang="en-US" sz="1950" cap="all" spc="-75" dirty="0">
              <a:solidFill>
                <a:srgbClr val="FFFFFF"/>
              </a:solidFill>
            </a:endParaRPr>
          </a:p>
        </p:txBody>
      </p:sp>
      <p:pic>
        <p:nvPicPr>
          <p:cNvPr id="3" name="Picture 2" descr="slide showing screen shot of request for procurement documentation">
            <a:extLst>
              <a:ext uri="{FF2B5EF4-FFF2-40B4-BE49-F238E27FC236}">
                <a16:creationId xmlns:a16="http://schemas.microsoft.com/office/drawing/2014/main" id="{2280C10D-457C-461C-8AD2-021A9DBE7119}"/>
              </a:ext>
            </a:extLst>
          </p:cNvPr>
          <p:cNvPicPr>
            <a:picLocks noChangeAspect="1"/>
          </p:cNvPicPr>
          <p:nvPr/>
        </p:nvPicPr>
        <p:blipFill>
          <a:blip r:embed="rId3"/>
          <a:stretch>
            <a:fillRect/>
          </a:stretch>
        </p:blipFill>
        <p:spPr>
          <a:xfrm>
            <a:off x="1133475" y="1447800"/>
            <a:ext cx="6877050" cy="39338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8F622-77A8-41F4-9801-43B6EFB1F84C}"/>
              </a:ext>
            </a:extLst>
          </p:cNvPr>
          <p:cNvSpPr>
            <a:spLocks noGrp="1"/>
          </p:cNvSpPr>
          <p:nvPr>
            <p:ph type="title"/>
          </p:nvPr>
        </p:nvSpPr>
        <p:spPr>
          <a:xfrm>
            <a:off x="1219200" y="419100"/>
            <a:ext cx="6403975" cy="1028700"/>
          </a:xfrm>
        </p:spPr>
        <p:txBody>
          <a:bodyPr wrap="square" lIns="68580" tIns="34290" rIns="68580" bIns="34290" numCol="1" anchor="ctr" anchorCtr="0" compatLnSpc="1">
            <a:prstTxWarp prst="textNoShape">
              <a:avLst/>
            </a:prstTxWarp>
            <a:normAutofit/>
          </a:bodyPr>
          <a:lstStyle/>
          <a:p>
            <a:pPr algn="ctr" eaLnBrk="1" fontAlgn="auto" hangingPunct="1">
              <a:spcAft>
                <a:spcPts val="0"/>
              </a:spcAft>
              <a:defRPr/>
            </a:pPr>
            <a:r>
              <a:rPr lang="en-US" sz="3600" b="1" dirty="0">
                <a:solidFill>
                  <a:schemeClr val="tx1"/>
                </a:solidFill>
                <a:effectLst>
                  <a:outerShdw blurRad="38100" dist="38100" dir="2700000" algn="tl">
                    <a:srgbClr val="000000">
                      <a:alpha val="43137"/>
                    </a:srgbClr>
                  </a:outerShdw>
                </a:effectLst>
              </a:rPr>
              <a:t>Micro Purchases</a:t>
            </a:r>
          </a:p>
        </p:txBody>
      </p:sp>
      <p:pic>
        <p:nvPicPr>
          <p:cNvPr id="8" name="Picture 7" descr="slide showing screen shot of micropurchase requested information">
            <a:extLst>
              <a:ext uri="{FF2B5EF4-FFF2-40B4-BE49-F238E27FC236}">
                <a16:creationId xmlns:a16="http://schemas.microsoft.com/office/drawing/2014/main" id="{36315D8C-18BA-4724-B05E-BD7DEB919C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752600"/>
            <a:ext cx="5029201" cy="39161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a:extLst>
              <a:ext uri="{FF2B5EF4-FFF2-40B4-BE49-F238E27FC236}">
                <a16:creationId xmlns:a16="http://schemas.microsoft.com/office/drawing/2014/main" id="{D22FB36A-3AC7-4BE5-A1A0-3760D7480EBA}"/>
              </a:ext>
            </a:extLst>
          </p:cNvPr>
          <p:cNvSpPr>
            <a:spLocks noGrp="1"/>
          </p:cNvSpPr>
          <p:nvPr>
            <p:ph sz="half" idx="1"/>
          </p:nvPr>
        </p:nvSpPr>
        <p:spPr>
          <a:xfrm>
            <a:off x="5638801" y="1381125"/>
            <a:ext cx="3276600" cy="4762500"/>
          </a:xfrm>
        </p:spPr>
        <p:txBody>
          <a:bodyPr lIns="68580" tIns="34290" rIns="68580" bIns="34290" rtlCol="0">
            <a:normAutofit fontScale="85000" lnSpcReduction="20000"/>
          </a:bodyPr>
          <a:lstStyle/>
          <a:p>
            <a:pPr marL="91440" indent="-91440" eaLnBrk="1" fontAlgn="auto" hangingPunct="1">
              <a:defRPr/>
            </a:pPr>
            <a:endParaRPr lang="en-US" sz="1900" dirty="0">
              <a:solidFill>
                <a:schemeClr val="tx1">
                  <a:lumMod val="75000"/>
                  <a:lumOff val="25000"/>
                </a:schemeClr>
              </a:solidFill>
            </a:endParaRPr>
          </a:p>
          <a:p>
            <a:pPr marL="0" indent="0" eaLnBrk="1" fontAlgn="auto" hangingPunct="1">
              <a:buNone/>
              <a:defRPr/>
            </a:pPr>
            <a:r>
              <a:rPr lang="en-US" sz="1900" dirty="0">
                <a:solidFill>
                  <a:schemeClr val="tx1"/>
                </a:solidFill>
                <a:cs typeface="Calibri" panose="020F0502020204030204" pitchFamily="34" charset="0"/>
              </a:rPr>
              <a:t>Purchases made without first soliciting competitive quotes (Must be under $</a:t>
            </a:r>
            <a:r>
              <a:rPr lang="en-US" sz="1900" dirty="0">
                <a:cs typeface="Calibri" panose="020F0502020204030204" pitchFamily="34" charset="0"/>
              </a:rPr>
              <a:t>50</a:t>
            </a:r>
            <a:r>
              <a:rPr lang="en-US" sz="1900" dirty="0">
                <a:solidFill>
                  <a:schemeClr val="tx1"/>
                </a:solidFill>
                <a:cs typeface="Calibri" panose="020F0502020204030204" pitchFamily="34" charset="0"/>
              </a:rPr>
              <a:t>,000)</a:t>
            </a:r>
          </a:p>
          <a:p>
            <a:pPr marL="91440" indent="-91440" eaLnBrk="1" fontAlgn="auto" hangingPunct="1">
              <a:defRPr/>
            </a:pPr>
            <a:endParaRPr lang="en-US" sz="1900" dirty="0">
              <a:solidFill>
                <a:schemeClr val="tx1"/>
              </a:solidFill>
              <a:cs typeface="Calibri" panose="020F0502020204030204" pitchFamily="34" charset="0"/>
            </a:endParaRPr>
          </a:p>
          <a:p>
            <a:pPr marL="0" indent="0" eaLnBrk="1" fontAlgn="auto" hangingPunct="1">
              <a:buNone/>
              <a:defRPr/>
            </a:pPr>
            <a:r>
              <a:rPr lang="en-US" sz="1900" dirty="0">
                <a:solidFill>
                  <a:schemeClr val="tx1"/>
                </a:solidFill>
                <a:cs typeface="Calibri" panose="020F0502020204030204" pitchFamily="34" charset="0"/>
              </a:rPr>
              <a:t>SED will request:</a:t>
            </a:r>
          </a:p>
          <a:p>
            <a:pPr marL="91440" indent="-91440" eaLnBrk="1" fontAlgn="auto" hangingPunct="1">
              <a:defRPr/>
            </a:pPr>
            <a:r>
              <a:rPr lang="en-US" sz="1900" dirty="0">
                <a:solidFill>
                  <a:schemeClr val="tx1"/>
                </a:solidFill>
                <a:cs typeface="Calibri" panose="020F0502020204030204" pitchFamily="34" charset="0"/>
              </a:rPr>
              <a:t>Purchase orders and vendor receipts/invoices (3 from one month, 1 per month from 3 consecutive months, or 1 per quarter)</a:t>
            </a:r>
          </a:p>
          <a:p>
            <a:pPr marL="91440" indent="-91440" eaLnBrk="1" fontAlgn="auto" hangingPunct="1">
              <a:defRPr/>
            </a:pPr>
            <a:endParaRPr lang="en-US" sz="1900" dirty="0">
              <a:solidFill>
                <a:schemeClr val="tx1"/>
              </a:solidFill>
              <a:cs typeface="Calibri" panose="020F0502020204030204" pitchFamily="34" charset="0"/>
            </a:endParaRPr>
          </a:p>
          <a:p>
            <a:pPr marL="91440" indent="-91440" eaLnBrk="1" fontAlgn="auto" hangingPunct="1">
              <a:defRPr/>
            </a:pPr>
            <a:r>
              <a:rPr lang="en-US" sz="1900" dirty="0">
                <a:solidFill>
                  <a:schemeClr val="tx1"/>
                </a:solidFill>
                <a:cs typeface="Calibri" panose="020F0502020204030204" pitchFamily="34" charset="0"/>
              </a:rPr>
              <a:t>SFA must explain how it was determined that the prices of the products purchased were reasonable	</a:t>
            </a:r>
          </a:p>
          <a:p>
            <a:pPr marL="91440" indent="-91440" eaLnBrk="1" fontAlgn="auto" hangingPunct="1">
              <a:defRPr/>
            </a:pPr>
            <a:endParaRPr lang="en-US" sz="1900" dirty="0">
              <a:solidFill>
                <a:schemeClr val="tx1"/>
              </a:solidFill>
              <a:cs typeface="Calibri" panose="020F0502020204030204" pitchFamily="34" charset="0"/>
            </a:endParaRPr>
          </a:p>
          <a:p>
            <a:pPr marL="91440" indent="-91440" eaLnBrk="1" fontAlgn="auto" hangingPunct="1">
              <a:defRPr/>
            </a:pPr>
            <a:r>
              <a:rPr lang="en-US" sz="1900" dirty="0">
                <a:solidFill>
                  <a:schemeClr val="tx1"/>
                </a:solidFill>
                <a:cs typeface="Calibri" panose="020F0502020204030204" pitchFamily="34" charset="0"/>
              </a:rPr>
              <a:t>SFA must explain how purchases were equitably distributed among qualified sources</a:t>
            </a:r>
          </a:p>
          <a:p>
            <a:pPr marL="0" indent="0" eaLnBrk="1" fontAlgn="auto" hangingPunct="1">
              <a:buNone/>
              <a:defRPr/>
            </a:pPr>
            <a:r>
              <a:rPr lang="en-US" sz="1050" dirty="0">
                <a:solidFill>
                  <a:schemeClr val="tx1">
                    <a:lumMod val="75000"/>
                    <a:lumOff val="25000"/>
                  </a:schemeClr>
                </a:solidFill>
              </a:rPr>
              <a:t>	</a:t>
            </a:r>
          </a:p>
          <a:p>
            <a:pPr marL="91440" indent="-91440" eaLnBrk="1" fontAlgn="auto" hangingPunct="1">
              <a:defRPr/>
            </a:pPr>
            <a:endParaRPr lang="en-US" sz="1050" dirty="0">
              <a:solidFill>
                <a:schemeClr val="tx1">
                  <a:lumMod val="75000"/>
                  <a:lumOff val="25000"/>
                </a:schemeClr>
              </a:solidFill>
            </a:endParaRPr>
          </a:p>
          <a:p>
            <a:pPr marL="91440" indent="-91440" eaLnBrk="1" fontAlgn="auto" hangingPunct="1">
              <a:defRPr/>
            </a:pPr>
            <a:endParaRPr lang="en-US" sz="1050" dirty="0">
              <a:solidFill>
                <a:schemeClr val="tx1">
                  <a:lumMod val="75000"/>
                  <a:lumOff val="25000"/>
                </a:schemeClr>
              </a:solidFill>
            </a:endParaRPr>
          </a:p>
          <a:p>
            <a:pPr marL="91440" indent="-91440" eaLnBrk="1" fontAlgn="auto" hangingPunct="1">
              <a:defRPr/>
            </a:pPr>
            <a:endParaRPr lang="en-US" sz="1050" dirty="0">
              <a:solidFill>
                <a:schemeClr val="tx1">
                  <a:lumMod val="75000"/>
                  <a:lumOff val="2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8F622-77A8-41F4-9801-43B6EFB1F84C}"/>
              </a:ext>
            </a:extLst>
          </p:cNvPr>
          <p:cNvSpPr>
            <a:spLocks noGrp="1"/>
          </p:cNvSpPr>
          <p:nvPr>
            <p:ph type="title"/>
          </p:nvPr>
        </p:nvSpPr>
        <p:spPr>
          <a:xfrm>
            <a:off x="704849" y="542925"/>
            <a:ext cx="7662863" cy="1028700"/>
          </a:xfrm>
        </p:spPr>
        <p:txBody>
          <a:bodyPr wrap="square" lIns="68580" tIns="34290" rIns="68580" bIns="34290" numCol="1" anchor="ctr" anchorCtr="0" compatLnSpc="1">
            <a:prstTxWarp prst="textNoShape">
              <a:avLst/>
            </a:prstTxWarp>
            <a:normAutofit/>
          </a:bodyPr>
          <a:lstStyle/>
          <a:p>
            <a:pPr algn="ctr" eaLnBrk="1" fontAlgn="auto" hangingPunct="1">
              <a:spcAft>
                <a:spcPts val="0"/>
              </a:spcAft>
              <a:defRPr/>
            </a:pPr>
            <a:r>
              <a:rPr lang="en-US" sz="3600" b="1" dirty="0">
                <a:solidFill>
                  <a:schemeClr val="tx1"/>
                </a:solidFill>
                <a:effectLst>
                  <a:outerShdw blurRad="38100" dist="38100" dir="2700000" algn="tl">
                    <a:srgbClr val="000000">
                      <a:alpha val="43137"/>
                    </a:srgbClr>
                  </a:outerShdw>
                </a:effectLst>
              </a:rPr>
              <a:t>Small/Informal Purchases</a:t>
            </a:r>
          </a:p>
        </p:txBody>
      </p:sp>
      <p:sp>
        <p:nvSpPr>
          <p:cNvPr id="3" name="Content Placeholder 2">
            <a:extLst>
              <a:ext uri="{FF2B5EF4-FFF2-40B4-BE49-F238E27FC236}">
                <a16:creationId xmlns:a16="http://schemas.microsoft.com/office/drawing/2014/main" id="{D22FB36A-3AC7-4BE5-A1A0-3760D7480EBA}"/>
              </a:ext>
            </a:extLst>
          </p:cNvPr>
          <p:cNvSpPr>
            <a:spLocks noGrp="1"/>
          </p:cNvSpPr>
          <p:nvPr>
            <p:ph sz="half" idx="1"/>
          </p:nvPr>
        </p:nvSpPr>
        <p:spPr>
          <a:xfrm>
            <a:off x="419100" y="1604962"/>
            <a:ext cx="8305800" cy="2400300"/>
          </a:xfrm>
        </p:spPr>
        <p:txBody>
          <a:bodyPr lIns="68580" tIns="34290" rIns="68580" bIns="34290" rtlCol="0">
            <a:normAutofit fontScale="55000" lnSpcReduction="20000"/>
          </a:bodyPr>
          <a:lstStyle/>
          <a:p>
            <a:pPr marL="91440" indent="-91440" eaLnBrk="1" fontAlgn="auto" hangingPunct="1">
              <a:defRPr/>
            </a:pPr>
            <a:endParaRPr lang="en-US" sz="2000" dirty="0">
              <a:solidFill>
                <a:schemeClr val="tx1">
                  <a:lumMod val="75000"/>
                  <a:lumOff val="25000"/>
                </a:schemeClr>
              </a:solidFill>
            </a:endParaRPr>
          </a:p>
          <a:p>
            <a:pPr marL="91440" indent="-91440" eaLnBrk="1" fontAlgn="auto" hangingPunct="1">
              <a:defRPr/>
            </a:pPr>
            <a:r>
              <a:rPr lang="en-US" sz="3500" dirty="0">
                <a:solidFill>
                  <a:schemeClr val="tx1"/>
                </a:solidFill>
              </a:rPr>
              <a:t>Vendors were informally contacted for quotes prior to purchasing(must be below the small purchase threshold)</a:t>
            </a:r>
          </a:p>
          <a:p>
            <a:pPr marL="0" indent="0" eaLnBrk="1" fontAlgn="auto" hangingPunct="1">
              <a:buNone/>
              <a:defRPr/>
            </a:pPr>
            <a:r>
              <a:rPr lang="en-US" sz="3500" dirty="0">
                <a:solidFill>
                  <a:schemeClr val="tx1"/>
                </a:solidFill>
              </a:rPr>
              <a:t>SED will request: </a:t>
            </a:r>
          </a:p>
          <a:p>
            <a:pPr marL="91440" indent="-91440" eaLnBrk="1" fontAlgn="auto" hangingPunct="1">
              <a:defRPr/>
            </a:pPr>
            <a:r>
              <a:rPr lang="en-US" sz="3500" dirty="0">
                <a:solidFill>
                  <a:schemeClr val="tx1"/>
                </a:solidFill>
              </a:rPr>
              <a:t>Purchase orders and vendor receipts/invoices (3 from one month, 1 per month from 3 consecutive months, or 1 per quarter)</a:t>
            </a:r>
          </a:p>
          <a:p>
            <a:pPr marL="91440" indent="-91440" eaLnBrk="1" fontAlgn="auto" hangingPunct="1">
              <a:defRPr/>
            </a:pPr>
            <a:r>
              <a:rPr lang="en-US" sz="3500" dirty="0">
                <a:solidFill>
                  <a:schemeClr val="tx1"/>
                </a:solidFill>
              </a:rPr>
              <a:t>Solicitation Document (showing what was solicited for) </a:t>
            </a:r>
          </a:p>
          <a:p>
            <a:pPr marL="91440" indent="-91440" eaLnBrk="1" fontAlgn="auto" hangingPunct="1">
              <a:defRPr/>
            </a:pPr>
            <a:r>
              <a:rPr lang="en-US" sz="3500" dirty="0">
                <a:solidFill>
                  <a:schemeClr val="tx1"/>
                </a:solidFill>
              </a:rPr>
              <a:t>Responses Received (price rate/quotations) </a:t>
            </a:r>
          </a:p>
          <a:p>
            <a:pPr marL="91440" indent="-91440" eaLnBrk="1" fontAlgn="auto" hangingPunct="1">
              <a:defRPr/>
            </a:pPr>
            <a:endParaRPr lang="en-US" sz="1050" dirty="0">
              <a:solidFill>
                <a:schemeClr val="tx1">
                  <a:lumMod val="75000"/>
                  <a:lumOff val="25000"/>
                </a:schemeClr>
              </a:solidFill>
            </a:endParaRPr>
          </a:p>
          <a:p>
            <a:pPr marL="91440" indent="-91440" eaLnBrk="1" fontAlgn="auto" hangingPunct="1">
              <a:defRPr/>
            </a:pPr>
            <a:endParaRPr lang="en-US" sz="1050" dirty="0">
              <a:solidFill>
                <a:schemeClr val="tx1">
                  <a:lumMod val="75000"/>
                  <a:lumOff val="25000"/>
                </a:schemeClr>
              </a:solidFill>
            </a:endParaRPr>
          </a:p>
          <a:p>
            <a:pPr marL="91440" indent="-91440" eaLnBrk="1" fontAlgn="auto" hangingPunct="1">
              <a:defRPr/>
            </a:pPr>
            <a:endParaRPr lang="en-US" sz="1050" dirty="0">
              <a:solidFill>
                <a:schemeClr val="tx1">
                  <a:lumMod val="75000"/>
                  <a:lumOff val="25000"/>
                </a:schemeClr>
              </a:solidFill>
            </a:endParaRPr>
          </a:p>
        </p:txBody>
      </p:sp>
      <p:pic>
        <p:nvPicPr>
          <p:cNvPr id="7" name="Picture 6" descr="Slide showing screen shot of small purchase request for information">
            <a:extLst>
              <a:ext uri="{FF2B5EF4-FFF2-40B4-BE49-F238E27FC236}">
                <a16:creationId xmlns:a16="http://schemas.microsoft.com/office/drawing/2014/main" id="{B9EBF655-6CE6-4133-9C51-775110D9A8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411" y="4075415"/>
            <a:ext cx="7772400" cy="18552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19205-5EEB-427D-A488-AFDD725F1FC2}"/>
              </a:ext>
            </a:extLst>
          </p:cNvPr>
          <p:cNvSpPr>
            <a:spLocks noGrp="1"/>
          </p:cNvSpPr>
          <p:nvPr>
            <p:ph type="title"/>
          </p:nvPr>
        </p:nvSpPr>
        <p:spPr>
          <a:xfrm>
            <a:off x="685800" y="304800"/>
            <a:ext cx="7848600" cy="1265237"/>
          </a:xfrm>
        </p:spPr>
        <p:txBody>
          <a:bodyPr wrap="square" lIns="68580" tIns="34290" rIns="68580" bIns="34290" numCol="1" anchor="ctr" anchorCtr="0" compatLnSpc="1">
            <a:prstTxWarp prst="textNoShape">
              <a:avLst/>
            </a:prstTxWarp>
            <a:normAutofit/>
          </a:bodyPr>
          <a:lstStyle/>
          <a:p>
            <a:pPr algn="ctr" eaLnBrk="1" fontAlgn="auto" hangingPunct="1">
              <a:spcAft>
                <a:spcPts val="0"/>
              </a:spcAft>
              <a:defRPr/>
            </a:pPr>
            <a:r>
              <a:rPr lang="en-US" sz="3600" b="1" dirty="0">
                <a:solidFill>
                  <a:schemeClr val="tx1"/>
                </a:solidFill>
                <a:effectLst>
                  <a:outerShdw blurRad="38100" dist="38100" dir="2700000" algn="tl">
                    <a:srgbClr val="000000">
                      <a:alpha val="43137"/>
                    </a:srgbClr>
                  </a:outerShdw>
                </a:effectLst>
              </a:rPr>
              <a:t>Formal Contracts</a:t>
            </a:r>
            <a:br>
              <a:rPr lang="en-US" sz="3600" b="1" dirty="0">
                <a:solidFill>
                  <a:schemeClr val="tx1"/>
                </a:solidFill>
                <a:effectLst>
                  <a:outerShdw blurRad="38100" dist="38100" dir="2700000" algn="tl">
                    <a:srgbClr val="000000">
                      <a:alpha val="43137"/>
                    </a:srgbClr>
                  </a:outerShdw>
                </a:effectLst>
              </a:rPr>
            </a:br>
            <a:r>
              <a:rPr lang="en-US" sz="3600" b="1" dirty="0">
                <a:solidFill>
                  <a:schemeClr val="tx1"/>
                </a:solidFill>
                <a:effectLst>
                  <a:outerShdw blurRad="38100" dist="38100" dir="2700000" algn="tl">
                    <a:srgbClr val="000000">
                      <a:alpha val="43137"/>
                    </a:srgbClr>
                  </a:outerShdw>
                </a:effectLst>
              </a:rPr>
              <a:t>(BOCES &amp; Other)</a:t>
            </a:r>
          </a:p>
        </p:txBody>
      </p:sp>
      <p:pic>
        <p:nvPicPr>
          <p:cNvPr id="7" name="Picture 6" descr="slide showing screen shot with formal request for procurement information">
            <a:extLst>
              <a:ext uri="{FF2B5EF4-FFF2-40B4-BE49-F238E27FC236}">
                <a16:creationId xmlns:a16="http://schemas.microsoft.com/office/drawing/2014/main" id="{E3D4D819-94E3-4885-A23B-78BAAD7B6D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820" y="1828800"/>
            <a:ext cx="7772400" cy="36582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Custom 3">
      <a:majorFont>
        <a:latin typeface="Calibri"/>
        <a:ea typeface=""/>
        <a:cs typeface=""/>
      </a:majorFont>
      <a:minorFont>
        <a:latin typeface="Calibri"/>
        <a:ea typeface=""/>
        <a:cs typeface=""/>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63035191B9D1142A92A354008178728" ma:contentTypeVersion="4" ma:contentTypeDescription="Create a new document." ma:contentTypeScope="" ma:versionID="cf426b36fd6aa01bf4acee242b7c4b1a">
  <xsd:schema xmlns:xsd="http://www.w3.org/2001/XMLSchema" xmlns:xs="http://www.w3.org/2001/XMLSchema" xmlns:p="http://schemas.microsoft.com/office/2006/metadata/properties" xmlns:ns2="5e2d168e-4332-4599-b12a-83b6d143ab3e" targetNamespace="http://schemas.microsoft.com/office/2006/metadata/properties" ma:root="true" ma:fieldsID="9d207e4b30b07a7ddc7f3459304aecd8" ns2:_="">
    <xsd:import namespace="5e2d168e-4332-4599-b12a-83b6d143ab3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168e-4332-4599-b12a-83b6d143ab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EB2E1A-3154-4A3F-B31D-A05DC19EBB26}">
  <ds:schemaRefs>
    <ds:schemaRef ds:uri="5e2d168e-4332-4599-b12a-83b6d143ab3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9A13A347-7BD0-4AE4-B16C-9A593062F1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2d168e-4332-4599-b12a-83b6d143ab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A6AE41-63E4-4621-AB41-E730EF4179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139</TotalTime>
  <Words>2000</Words>
  <Application>Microsoft Office PowerPoint</Application>
  <PresentationFormat>On-screen Show (4:3)</PresentationFormat>
  <Paragraphs>169</Paragraphs>
  <Slides>15</Slides>
  <Notes>15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Arial</vt:lpstr>
      <vt:lpstr>Calibri</vt:lpstr>
      <vt:lpstr>Calibri Light</vt:lpstr>
      <vt:lpstr>Corbel</vt:lpstr>
      <vt:lpstr>Basis</vt:lpstr>
      <vt:lpstr>2_Office Theme</vt:lpstr>
      <vt:lpstr>Office Theme</vt:lpstr>
      <vt:lpstr>The Procurement Review Process</vt:lpstr>
      <vt:lpstr>Procurement Review  Child Nutrition Program Administration</vt:lpstr>
      <vt:lpstr>Procurement Review Process</vt:lpstr>
      <vt:lpstr>The Procurement Review Worksheet</vt:lpstr>
      <vt:lpstr>Procurement Review Sheet  Documents to Submit</vt:lpstr>
      <vt:lpstr>    2018-2019 Request for Procurement Documentation </vt:lpstr>
      <vt:lpstr>Micro Purchases</vt:lpstr>
      <vt:lpstr>Small/Informal Purchases</vt:lpstr>
      <vt:lpstr>Formal Contracts (BOCES &amp; Other)</vt:lpstr>
      <vt:lpstr>Food Service Management Company Contracts</vt:lpstr>
      <vt:lpstr>Processing Contracts</vt:lpstr>
      <vt:lpstr>Corrective Action Plan (CAP) Form </vt:lpstr>
      <vt:lpstr>Procurement Review Common Findings</vt:lpstr>
      <vt:lpstr>If this seems overwhelming...     -Start early   -Ask questions    -Submit requested information  by requested dates   -Be responsive    -Use your team to get prepared      </vt:lpstr>
      <vt:lpstr>This concludes the Procurement Review Process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Procurement Review Process</dc:title>
  <dc:subject>The Procurement Review Process</dc:subject>
  <dc:creator>NYSED</dc:creator>
  <cp:keywords>The Procurement Review Process</cp:keywords>
  <cp:lastModifiedBy>Kristin Junco</cp:lastModifiedBy>
  <cp:revision>72</cp:revision>
  <dcterms:created xsi:type="dcterms:W3CDTF">2020-04-30T13:39:17Z</dcterms:created>
  <dcterms:modified xsi:type="dcterms:W3CDTF">2021-12-07T16:51:27Z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0x010100E63035191B9D1142A92A354008178728</vt:lpwstr>
  </property>
</Properties>
</file>