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Lst>
  <p:notesMasterIdLst>
    <p:notesMasterId r:id="rId57"/>
  </p:notesMasterIdLst>
  <p:handoutMasterIdLst>
    <p:handoutMasterId r:id="rId58"/>
  </p:handoutMasterIdLst>
  <p:sldIdLst>
    <p:sldId id="256" r:id="rId3"/>
    <p:sldId id="257" r:id="rId4"/>
    <p:sldId id="267" r:id="rId5"/>
    <p:sldId id="262" r:id="rId6"/>
    <p:sldId id="365" r:id="rId7"/>
    <p:sldId id="364" r:id="rId8"/>
    <p:sldId id="258" r:id="rId9"/>
    <p:sldId id="366" r:id="rId10"/>
    <p:sldId id="259" r:id="rId11"/>
    <p:sldId id="367" r:id="rId12"/>
    <p:sldId id="276" r:id="rId13"/>
    <p:sldId id="277" r:id="rId14"/>
    <p:sldId id="278" r:id="rId15"/>
    <p:sldId id="286" r:id="rId16"/>
    <p:sldId id="288" r:id="rId17"/>
    <p:sldId id="297" r:id="rId18"/>
    <p:sldId id="296" r:id="rId19"/>
    <p:sldId id="301" r:id="rId20"/>
    <p:sldId id="300" r:id="rId21"/>
    <p:sldId id="368" r:id="rId22"/>
    <p:sldId id="363" r:id="rId23"/>
    <p:sldId id="320" r:id="rId24"/>
    <p:sldId id="319" r:id="rId25"/>
    <p:sldId id="322" r:id="rId26"/>
    <p:sldId id="323" r:id="rId27"/>
    <p:sldId id="325" r:id="rId28"/>
    <p:sldId id="326" r:id="rId29"/>
    <p:sldId id="327" r:id="rId30"/>
    <p:sldId id="328" r:id="rId31"/>
    <p:sldId id="329" r:id="rId32"/>
    <p:sldId id="332" r:id="rId33"/>
    <p:sldId id="374" r:id="rId34"/>
    <p:sldId id="369" r:id="rId35"/>
    <p:sldId id="370" r:id="rId36"/>
    <p:sldId id="371" r:id="rId37"/>
    <p:sldId id="372" r:id="rId38"/>
    <p:sldId id="373" r:id="rId39"/>
    <p:sldId id="353" r:id="rId40"/>
    <p:sldId id="354" r:id="rId41"/>
    <p:sldId id="355" r:id="rId42"/>
    <p:sldId id="356" r:id="rId43"/>
    <p:sldId id="358" r:id="rId44"/>
    <p:sldId id="361" r:id="rId45"/>
    <p:sldId id="339" r:id="rId46"/>
    <p:sldId id="340" r:id="rId47"/>
    <p:sldId id="341" r:id="rId48"/>
    <p:sldId id="268" r:id="rId49"/>
    <p:sldId id="269" r:id="rId50"/>
    <p:sldId id="270" r:id="rId51"/>
    <p:sldId id="261" r:id="rId52"/>
    <p:sldId id="271" r:id="rId53"/>
    <p:sldId id="272" r:id="rId54"/>
    <p:sldId id="279" r:id="rId55"/>
    <p:sldId id="280"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E7A0F3-0DFB-4829-949A-66B47DFD514E}">
          <p14:sldIdLst>
            <p14:sldId id="256"/>
            <p14:sldId id="257"/>
            <p14:sldId id="267"/>
            <p14:sldId id="262"/>
            <p14:sldId id="365"/>
            <p14:sldId id="364"/>
            <p14:sldId id="258"/>
            <p14:sldId id="366"/>
            <p14:sldId id="259"/>
            <p14:sldId id="367"/>
            <p14:sldId id="276"/>
            <p14:sldId id="277"/>
            <p14:sldId id="278"/>
            <p14:sldId id="286"/>
            <p14:sldId id="288"/>
            <p14:sldId id="297"/>
            <p14:sldId id="296"/>
            <p14:sldId id="301"/>
            <p14:sldId id="300"/>
            <p14:sldId id="368"/>
            <p14:sldId id="363"/>
            <p14:sldId id="320"/>
            <p14:sldId id="319"/>
            <p14:sldId id="322"/>
            <p14:sldId id="323"/>
            <p14:sldId id="325"/>
            <p14:sldId id="326"/>
            <p14:sldId id="327"/>
            <p14:sldId id="328"/>
            <p14:sldId id="329"/>
            <p14:sldId id="332"/>
            <p14:sldId id="374"/>
            <p14:sldId id="369"/>
            <p14:sldId id="370"/>
            <p14:sldId id="371"/>
            <p14:sldId id="372"/>
            <p14:sldId id="373"/>
            <p14:sldId id="353"/>
            <p14:sldId id="354"/>
            <p14:sldId id="355"/>
            <p14:sldId id="356"/>
            <p14:sldId id="358"/>
            <p14:sldId id="361"/>
            <p14:sldId id="339"/>
            <p14:sldId id="340"/>
            <p14:sldId id="341"/>
            <p14:sldId id="268"/>
            <p14:sldId id="269"/>
            <p14:sldId id="270"/>
            <p14:sldId id="261"/>
            <p14:sldId id="271"/>
            <p14:sldId id="272"/>
            <p14:sldId id="279"/>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A4E"/>
    <a:srgbClr val="99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872" autoAdjust="0"/>
  </p:normalViewPr>
  <p:slideViewPr>
    <p:cSldViewPr>
      <p:cViewPr varScale="1">
        <p:scale>
          <a:sx n="45" d="100"/>
          <a:sy n="45" d="100"/>
        </p:scale>
        <p:origin x="-7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2C1B1-EF3F-46C8-A05E-7E543FA08C42}" type="doc">
      <dgm:prSet loTypeId="urn:microsoft.com/office/officeart/2005/8/layout/StepDownProcess" loCatId="process" qsTypeId="urn:microsoft.com/office/officeart/2005/8/quickstyle/simple2" qsCatId="simple" csTypeId="urn:microsoft.com/office/officeart/2005/8/colors/accent0_3" csCatId="mainScheme" phldr="1"/>
      <dgm:spPr/>
      <dgm:t>
        <a:bodyPr/>
        <a:lstStyle/>
        <a:p>
          <a:endParaRPr lang="en-US"/>
        </a:p>
      </dgm:t>
    </dgm:pt>
    <dgm:pt modelId="{0B5D8DBD-23F7-4ABC-AE54-74DC87C47081}">
      <dgm:prSet phldrT="[Text]" custT="1"/>
      <dgm:spPr/>
      <dgm:t>
        <a:bodyPr/>
        <a:lstStyle/>
        <a:p>
          <a:r>
            <a:rPr lang="en-US" sz="2000" b="1" dirty="0"/>
            <a:t>Select</a:t>
          </a:r>
          <a:r>
            <a:rPr lang="en-US" sz="1400" b="1" dirty="0"/>
            <a:t> </a:t>
          </a:r>
          <a:r>
            <a:rPr lang="en-US" sz="2000" b="1" dirty="0"/>
            <a:t>Method</a:t>
          </a:r>
        </a:p>
      </dgm:t>
    </dgm:pt>
    <dgm:pt modelId="{418E773F-6A46-4497-9D0A-85C29D100DC2}" type="parTrans" cxnId="{4E888D7C-D540-4698-A5F4-0BE81F8E9539}">
      <dgm:prSet/>
      <dgm:spPr/>
      <dgm:t>
        <a:bodyPr/>
        <a:lstStyle/>
        <a:p>
          <a:endParaRPr lang="en-US"/>
        </a:p>
      </dgm:t>
    </dgm:pt>
    <dgm:pt modelId="{3150A56C-FEDD-4EA4-941A-131CD6982417}" type="sibTrans" cxnId="{4E888D7C-D540-4698-A5F4-0BE81F8E9539}">
      <dgm:prSet/>
      <dgm:spPr/>
      <dgm:t>
        <a:bodyPr/>
        <a:lstStyle/>
        <a:p>
          <a:endParaRPr lang="en-US"/>
        </a:p>
      </dgm:t>
    </dgm:pt>
    <dgm:pt modelId="{146D8293-17F9-461B-9A44-18E01164909B}">
      <dgm:prSet phldrT="[Text]" custT="1"/>
      <dgm:spPr/>
      <dgm:t>
        <a:bodyPr/>
        <a:lstStyle/>
        <a:p>
          <a:r>
            <a:rPr lang="en-US" sz="2000" b="1" dirty="0"/>
            <a:t>Develop and Publicize Solicitation</a:t>
          </a:r>
        </a:p>
      </dgm:t>
    </dgm:pt>
    <dgm:pt modelId="{F9841CD9-11C4-430D-AE24-DA27D9E5D422}" type="parTrans" cxnId="{FA7E02A8-2E4C-4A3B-9745-7C2D1EBBCB45}">
      <dgm:prSet/>
      <dgm:spPr/>
      <dgm:t>
        <a:bodyPr/>
        <a:lstStyle/>
        <a:p>
          <a:endParaRPr lang="en-US"/>
        </a:p>
      </dgm:t>
    </dgm:pt>
    <dgm:pt modelId="{F09A7B75-50DD-4580-BF43-18FC0AF64956}" type="sibTrans" cxnId="{FA7E02A8-2E4C-4A3B-9745-7C2D1EBBCB45}">
      <dgm:prSet/>
      <dgm:spPr/>
      <dgm:t>
        <a:bodyPr/>
        <a:lstStyle/>
        <a:p>
          <a:endParaRPr lang="en-US"/>
        </a:p>
      </dgm:t>
    </dgm:pt>
    <dgm:pt modelId="{8304070E-7264-4CD9-9253-C88C9CF6C124}">
      <dgm:prSet phldrT="[Text]" custT="1"/>
      <dgm:spPr/>
      <dgm:t>
        <a:bodyPr/>
        <a:lstStyle/>
        <a:p>
          <a:r>
            <a:rPr lang="en-US" sz="2000" b="1" dirty="0"/>
            <a:t>Award and Execute Contract</a:t>
          </a:r>
        </a:p>
      </dgm:t>
      <dgm:extLst>
        <a:ext uri="{E40237B7-FDA0-4F09-8148-C483321AD2D9}">
          <dgm14:cNvPr xmlns:dgm14="http://schemas.microsoft.com/office/drawing/2010/diagram" id="0" name="" descr="Procurement Process Flow Chart" title="Procurement Process Flow Chart"/>
        </a:ext>
      </dgm:extLst>
    </dgm:pt>
    <dgm:pt modelId="{23DF069F-9FF5-4C16-8715-62E82F62069B}" type="parTrans" cxnId="{D00A59A6-E0ED-4B1D-AACF-C64898BBCA18}">
      <dgm:prSet/>
      <dgm:spPr/>
      <dgm:t>
        <a:bodyPr/>
        <a:lstStyle/>
        <a:p>
          <a:endParaRPr lang="en-US"/>
        </a:p>
      </dgm:t>
    </dgm:pt>
    <dgm:pt modelId="{6D931E5E-216C-4869-98F3-AE7B9D6FDC75}" type="sibTrans" cxnId="{D00A59A6-E0ED-4B1D-AACF-C64898BBCA18}">
      <dgm:prSet/>
      <dgm:spPr/>
      <dgm:t>
        <a:bodyPr/>
        <a:lstStyle/>
        <a:p>
          <a:endParaRPr lang="en-US"/>
        </a:p>
      </dgm:t>
    </dgm:pt>
    <dgm:pt modelId="{8870DB2D-ADCA-4E94-BF83-CDBCB558C604}">
      <dgm:prSet phldrT="[Text]" custT="1"/>
      <dgm:spPr/>
      <dgm:t>
        <a:bodyPr/>
        <a:lstStyle/>
        <a:p>
          <a:r>
            <a:rPr lang="en-US" sz="2200" b="1" dirty="0"/>
            <a:t>Manage Contract</a:t>
          </a:r>
        </a:p>
      </dgm:t>
    </dgm:pt>
    <dgm:pt modelId="{30BD3284-7CEF-4B94-B59F-1A09228D3FAE}" type="parTrans" cxnId="{C2B483D9-4995-4CBC-BF29-0E2855EE15B8}">
      <dgm:prSet/>
      <dgm:spPr/>
      <dgm:t>
        <a:bodyPr/>
        <a:lstStyle/>
        <a:p>
          <a:endParaRPr lang="en-US"/>
        </a:p>
      </dgm:t>
    </dgm:pt>
    <dgm:pt modelId="{AF8A3A0A-1314-41CD-A221-89A7EC88B075}" type="sibTrans" cxnId="{C2B483D9-4995-4CBC-BF29-0E2855EE15B8}">
      <dgm:prSet/>
      <dgm:spPr/>
      <dgm:t>
        <a:bodyPr/>
        <a:lstStyle/>
        <a:p>
          <a:endParaRPr lang="en-US"/>
        </a:p>
      </dgm:t>
    </dgm:pt>
    <dgm:pt modelId="{32A4A29B-9F9A-43CA-A958-F3E7B374F347}">
      <dgm:prSet phldrT="[Text]" custT="1"/>
      <dgm:spPr/>
      <dgm:t>
        <a:bodyPr/>
        <a:lstStyle/>
        <a:p>
          <a:r>
            <a:rPr lang="en-US" sz="2000" b="1" dirty="0"/>
            <a:t>Receive and Evaluate Responses</a:t>
          </a:r>
        </a:p>
      </dgm:t>
    </dgm:pt>
    <dgm:pt modelId="{2D6D599D-3EF0-45EF-BF2A-90CD47E2409C}" type="parTrans" cxnId="{B1BA4DDD-0647-4D4D-A3A1-3D2B5B0848ED}">
      <dgm:prSet/>
      <dgm:spPr/>
      <dgm:t>
        <a:bodyPr/>
        <a:lstStyle/>
        <a:p>
          <a:endParaRPr lang="en-US"/>
        </a:p>
      </dgm:t>
    </dgm:pt>
    <dgm:pt modelId="{626DDE33-87C4-4C84-B68A-F447A3219614}" type="sibTrans" cxnId="{B1BA4DDD-0647-4D4D-A3A1-3D2B5B0848ED}">
      <dgm:prSet/>
      <dgm:spPr/>
      <dgm:t>
        <a:bodyPr/>
        <a:lstStyle/>
        <a:p>
          <a:endParaRPr lang="en-US"/>
        </a:p>
      </dgm:t>
    </dgm:pt>
    <dgm:pt modelId="{B093E173-56C4-4C65-AF4B-5D3E055DED87}" type="pres">
      <dgm:prSet presAssocID="{7802C1B1-EF3F-46C8-A05E-7E543FA08C42}" presName="rootnode" presStyleCnt="0">
        <dgm:presLayoutVars>
          <dgm:chMax/>
          <dgm:chPref/>
          <dgm:dir/>
          <dgm:animLvl val="lvl"/>
        </dgm:presLayoutVars>
      </dgm:prSet>
      <dgm:spPr/>
      <dgm:t>
        <a:bodyPr/>
        <a:lstStyle/>
        <a:p>
          <a:endParaRPr lang="en-US"/>
        </a:p>
      </dgm:t>
    </dgm:pt>
    <dgm:pt modelId="{358A7984-F086-45F3-AC8F-EC0D8A846576}" type="pres">
      <dgm:prSet presAssocID="{0B5D8DBD-23F7-4ABC-AE54-74DC87C47081}" presName="composite" presStyleCnt="0"/>
      <dgm:spPr/>
    </dgm:pt>
    <dgm:pt modelId="{656A1FB5-DD91-4B42-92EE-5F939BC400F8}" type="pres">
      <dgm:prSet presAssocID="{0B5D8DBD-23F7-4ABC-AE54-74DC87C47081}" presName="bentUpArrow1" presStyleLbl="alignImgPlace1" presStyleIdx="0" presStyleCnt="4" custScaleX="107634" custScaleY="124235" custLinFactNeighborX="-46150" custLinFactNeighborY="36272"/>
      <dgm:spPr/>
    </dgm:pt>
    <dgm:pt modelId="{B23D2132-7705-4790-9214-1EDDC4C74123}" type="pres">
      <dgm:prSet presAssocID="{0B5D8DBD-23F7-4ABC-AE54-74DC87C47081}" presName="ParentText" presStyleLbl="node1" presStyleIdx="0" presStyleCnt="5" custScaleX="132345" custScaleY="122060" custLinFactNeighborX="-60027" custLinFactNeighborY="7173">
        <dgm:presLayoutVars>
          <dgm:chMax val="1"/>
          <dgm:chPref val="1"/>
          <dgm:bulletEnabled val="1"/>
        </dgm:presLayoutVars>
      </dgm:prSet>
      <dgm:spPr/>
      <dgm:t>
        <a:bodyPr/>
        <a:lstStyle/>
        <a:p>
          <a:endParaRPr lang="en-US"/>
        </a:p>
      </dgm:t>
    </dgm:pt>
    <dgm:pt modelId="{3D446108-B94A-4C3C-A988-08E25F1DEB19}" type="pres">
      <dgm:prSet presAssocID="{0B5D8DBD-23F7-4ABC-AE54-74DC87C47081}" presName="ChildText" presStyleLbl="revTx" presStyleIdx="0" presStyleCnt="4" custScaleX="341089" custLinFactX="17940" custLinFactNeighborX="100000" custLinFactNeighborY="-5784">
        <dgm:presLayoutVars>
          <dgm:chMax val="0"/>
          <dgm:chPref val="0"/>
          <dgm:bulletEnabled val="1"/>
        </dgm:presLayoutVars>
      </dgm:prSet>
      <dgm:spPr/>
    </dgm:pt>
    <dgm:pt modelId="{2000688D-3505-4492-8E0B-C6258FBAD56A}" type="pres">
      <dgm:prSet presAssocID="{3150A56C-FEDD-4EA4-941A-131CD6982417}" presName="sibTrans" presStyleCnt="0"/>
      <dgm:spPr/>
    </dgm:pt>
    <dgm:pt modelId="{BE4CB2D1-50E7-4B99-BC5F-F3933F370324}" type="pres">
      <dgm:prSet presAssocID="{146D8293-17F9-461B-9A44-18E01164909B}" presName="composite" presStyleCnt="0"/>
      <dgm:spPr/>
    </dgm:pt>
    <dgm:pt modelId="{D676D12A-73B2-45D8-875C-B1589F0CB06C}" type="pres">
      <dgm:prSet presAssocID="{146D8293-17F9-461B-9A44-18E01164909B}" presName="bentUpArrow1" presStyleLbl="alignImgPlace1" presStyleIdx="1" presStyleCnt="4" custScaleX="131198" custScaleY="135825" custLinFactNeighborX="-27224" custLinFactNeighborY="62138"/>
      <dgm:spPr/>
    </dgm:pt>
    <dgm:pt modelId="{310F20C0-2F0F-48DF-9899-B9ABBC6B4FDD}" type="pres">
      <dgm:prSet presAssocID="{146D8293-17F9-461B-9A44-18E01164909B}" presName="ParentText" presStyleLbl="node1" presStyleIdx="1" presStyleCnt="5" custScaleX="204344" custScaleY="229964" custLinFactNeighborX="-46100" custLinFactNeighborY="-16926">
        <dgm:presLayoutVars>
          <dgm:chMax val="1"/>
          <dgm:chPref val="1"/>
          <dgm:bulletEnabled val="1"/>
        </dgm:presLayoutVars>
      </dgm:prSet>
      <dgm:spPr/>
      <dgm:t>
        <a:bodyPr/>
        <a:lstStyle/>
        <a:p>
          <a:endParaRPr lang="en-US"/>
        </a:p>
      </dgm:t>
    </dgm:pt>
    <dgm:pt modelId="{D0855ECA-1677-45EF-AFC2-D01BC92E48ED}" type="pres">
      <dgm:prSet presAssocID="{146D8293-17F9-461B-9A44-18E01164909B}" presName="ChildText" presStyleLbl="revTx" presStyleIdx="1" presStyleCnt="4" custScaleX="385008" custLinFactX="38803" custLinFactNeighborX="100000" custLinFactNeighborY="-971">
        <dgm:presLayoutVars>
          <dgm:chMax val="0"/>
          <dgm:chPref val="0"/>
          <dgm:bulletEnabled val="1"/>
        </dgm:presLayoutVars>
      </dgm:prSet>
      <dgm:spPr/>
    </dgm:pt>
    <dgm:pt modelId="{DE1B1010-5078-4264-8670-D7BD9D88E025}" type="pres">
      <dgm:prSet presAssocID="{F09A7B75-50DD-4580-BF43-18FC0AF64956}" presName="sibTrans" presStyleCnt="0"/>
      <dgm:spPr/>
    </dgm:pt>
    <dgm:pt modelId="{1379B866-803D-4ADD-8789-D610D68B74D0}" type="pres">
      <dgm:prSet presAssocID="{8304070E-7264-4CD9-9253-C88C9CF6C124}" presName="composite" presStyleCnt="0"/>
      <dgm:spPr/>
    </dgm:pt>
    <dgm:pt modelId="{24338628-81A7-4789-97DF-E5C3D7DF5470}" type="pres">
      <dgm:prSet presAssocID="{8304070E-7264-4CD9-9253-C88C9CF6C124}" presName="bentUpArrow1" presStyleLbl="alignImgPlace1" presStyleIdx="2" presStyleCnt="4" custLinFactX="2341" custLinFactNeighborX="100000" custLinFactNeighborY="-34422"/>
      <dgm:spPr/>
    </dgm:pt>
    <dgm:pt modelId="{6A1F21A1-D6BD-4076-88CA-90261FA4C2A2}" type="pres">
      <dgm:prSet presAssocID="{8304070E-7264-4CD9-9253-C88C9CF6C124}" presName="ParentText" presStyleLbl="node1" presStyleIdx="2" presStyleCnt="5" custScaleX="154439" custScaleY="215363" custLinFactX="89912" custLinFactY="100000" custLinFactNeighborX="100000" custLinFactNeighborY="105911">
        <dgm:presLayoutVars>
          <dgm:chMax val="1"/>
          <dgm:chPref val="1"/>
          <dgm:bulletEnabled val="1"/>
        </dgm:presLayoutVars>
      </dgm:prSet>
      <dgm:spPr/>
      <dgm:t>
        <a:bodyPr/>
        <a:lstStyle/>
        <a:p>
          <a:endParaRPr lang="en-US"/>
        </a:p>
      </dgm:t>
    </dgm:pt>
    <dgm:pt modelId="{DAC66561-5EC4-44F5-B479-BD9FBF661E40}" type="pres">
      <dgm:prSet presAssocID="{8304070E-7264-4CD9-9253-C88C9CF6C124}" presName="ChildText" presStyleLbl="revTx" presStyleIdx="2" presStyleCnt="4">
        <dgm:presLayoutVars>
          <dgm:chMax val="0"/>
          <dgm:chPref val="0"/>
          <dgm:bulletEnabled val="1"/>
        </dgm:presLayoutVars>
      </dgm:prSet>
      <dgm:spPr/>
    </dgm:pt>
    <dgm:pt modelId="{C83ECB43-7F77-4B0F-BC05-D24CDCEEA047}" type="pres">
      <dgm:prSet presAssocID="{6D931E5E-216C-4869-98F3-AE7B9D6FDC75}" presName="sibTrans" presStyleCnt="0"/>
      <dgm:spPr/>
    </dgm:pt>
    <dgm:pt modelId="{87CD7B10-0AA0-4E3C-957F-C7A0D081ED8C}" type="pres">
      <dgm:prSet presAssocID="{8870DB2D-ADCA-4E94-BF83-CDBCB558C604}" presName="composite" presStyleCnt="0"/>
      <dgm:spPr/>
    </dgm:pt>
    <dgm:pt modelId="{96945013-5545-4E30-89FD-F22E897AE307}" type="pres">
      <dgm:prSet presAssocID="{8870DB2D-ADCA-4E94-BF83-CDBCB558C604}" presName="bentUpArrow1" presStyleLbl="alignImgPlace1" presStyleIdx="3" presStyleCnt="4" custAng="10800000" custFlipVert="1" custFlipHor="1" custScaleX="143699" custScaleY="111495" custLinFactX="55006" custLinFactY="44333" custLinFactNeighborX="100000" custLinFactNeighborY="100000"/>
      <dgm:spPr/>
    </dgm:pt>
    <dgm:pt modelId="{9335BEE0-A828-4C95-BDFB-DA6C97059881}" type="pres">
      <dgm:prSet presAssocID="{8870DB2D-ADCA-4E94-BF83-CDBCB558C604}" presName="ParentText" presStyleLbl="node1" presStyleIdx="3" presStyleCnt="5" custScaleX="170027" custScaleY="176671" custLinFactX="100000" custLinFactY="87370" custLinFactNeighborX="143549" custLinFactNeighborY="100000">
        <dgm:presLayoutVars>
          <dgm:chMax val="1"/>
          <dgm:chPref val="1"/>
          <dgm:bulletEnabled val="1"/>
        </dgm:presLayoutVars>
      </dgm:prSet>
      <dgm:spPr/>
      <dgm:t>
        <a:bodyPr/>
        <a:lstStyle/>
        <a:p>
          <a:endParaRPr lang="en-US"/>
        </a:p>
      </dgm:t>
    </dgm:pt>
    <dgm:pt modelId="{EB85B3C5-D730-4E70-89B1-8C2A6E1681CC}" type="pres">
      <dgm:prSet presAssocID="{8870DB2D-ADCA-4E94-BF83-CDBCB558C604}" presName="ChildText" presStyleLbl="revTx" presStyleIdx="3" presStyleCnt="4">
        <dgm:presLayoutVars>
          <dgm:chMax val="0"/>
          <dgm:chPref val="0"/>
          <dgm:bulletEnabled val="1"/>
        </dgm:presLayoutVars>
      </dgm:prSet>
      <dgm:spPr/>
    </dgm:pt>
    <dgm:pt modelId="{5A9AA040-D30D-45CF-9960-CB630C4E7938}" type="pres">
      <dgm:prSet presAssocID="{AF8A3A0A-1314-41CD-A221-89A7EC88B075}" presName="sibTrans" presStyleCnt="0"/>
      <dgm:spPr/>
    </dgm:pt>
    <dgm:pt modelId="{87405889-290F-4232-9DD1-98A2798F41F1}" type="pres">
      <dgm:prSet presAssocID="{32A4A29B-9F9A-43CA-A958-F3E7B374F347}" presName="composite" presStyleCnt="0"/>
      <dgm:spPr/>
    </dgm:pt>
    <dgm:pt modelId="{8C7F044E-DA03-479F-B428-4029A921AB78}" type="pres">
      <dgm:prSet presAssocID="{32A4A29B-9F9A-43CA-A958-F3E7B374F347}" presName="ParentText" presStyleLbl="node1" presStyleIdx="4" presStyleCnt="5" custScaleX="182700" custScaleY="218967" custLinFactX="-100000" custLinFactY="-124387" custLinFactNeighborX="-163211" custLinFactNeighborY="-200000">
        <dgm:presLayoutVars>
          <dgm:chMax val="1"/>
          <dgm:chPref val="1"/>
          <dgm:bulletEnabled val="1"/>
        </dgm:presLayoutVars>
      </dgm:prSet>
      <dgm:spPr/>
      <dgm:t>
        <a:bodyPr/>
        <a:lstStyle/>
        <a:p>
          <a:endParaRPr lang="en-US"/>
        </a:p>
      </dgm:t>
    </dgm:pt>
  </dgm:ptLst>
  <dgm:cxnLst>
    <dgm:cxn modelId="{FA7E02A8-2E4C-4A3B-9745-7C2D1EBBCB45}" srcId="{7802C1B1-EF3F-46C8-A05E-7E543FA08C42}" destId="{146D8293-17F9-461B-9A44-18E01164909B}" srcOrd="1" destOrd="0" parTransId="{F9841CD9-11C4-430D-AE24-DA27D9E5D422}" sibTransId="{F09A7B75-50DD-4580-BF43-18FC0AF64956}"/>
    <dgm:cxn modelId="{DDA29E94-BC6D-44D7-A12D-FF992C49B6CF}" type="presOf" srcId="{0B5D8DBD-23F7-4ABC-AE54-74DC87C47081}" destId="{B23D2132-7705-4790-9214-1EDDC4C74123}" srcOrd="0" destOrd="0" presId="urn:microsoft.com/office/officeart/2005/8/layout/StepDownProcess"/>
    <dgm:cxn modelId="{4E99C5F3-0A8A-4678-847E-DACAE9DE9BED}" type="presOf" srcId="{146D8293-17F9-461B-9A44-18E01164909B}" destId="{310F20C0-2F0F-48DF-9899-B9ABBC6B4FDD}" srcOrd="0" destOrd="0" presId="urn:microsoft.com/office/officeart/2005/8/layout/StepDownProcess"/>
    <dgm:cxn modelId="{4E888D7C-D540-4698-A5F4-0BE81F8E9539}" srcId="{7802C1B1-EF3F-46C8-A05E-7E543FA08C42}" destId="{0B5D8DBD-23F7-4ABC-AE54-74DC87C47081}" srcOrd="0" destOrd="0" parTransId="{418E773F-6A46-4497-9D0A-85C29D100DC2}" sibTransId="{3150A56C-FEDD-4EA4-941A-131CD6982417}"/>
    <dgm:cxn modelId="{C2B483D9-4995-4CBC-BF29-0E2855EE15B8}" srcId="{7802C1B1-EF3F-46C8-A05E-7E543FA08C42}" destId="{8870DB2D-ADCA-4E94-BF83-CDBCB558C604}" srcOrd="3" destOrd="0" parTransId="{30BD3284-7CEF-4B94-B59F-1A09228D3FAE}" sibTransId="{AF8A3A0A-1314-41CD-A221-89A7EC88B075}"/>
    <dgm:cxn modelId="{A0A1AD69-61EA-43E8-BDB9-1999C67F9FD2}" type="presOf" srcId="{8304070E-7264-4CD9-9253-C88C9CF6C124}" destId="{6A1F21A1-D6BD-4076-88CA-90261FA4C2A2}" srcOrd="0" destOrd="0" presId="urn:microsoft.com/office/officeart/2005/8/layout/StepDownProcess"/>
    <dgm:cxn modelId="{B3E69191-5734-428B-85EF-B8C6CEBAE993}" type="presOf" srcId="{32A4A29B-9F9A-43CA-A958-F3E7B374F347}" destId="{8C7F044E-DA03-479F-B428-4029A921AB78}" srcOrd="0" destOrd="0" presId="urn:microsoft.com/office/officeart/2005/8/layout/StepDownProcess"/>
    <dgm:cxn modelId="{7DDDC473-61E5-4535-83BF-7C3947C9A793}" type="presOf" srcId="{8870DB2D-ADCA-4E94-BF83-CDBCB558C604}" destId="{9335BEE0-A828-4C95-BDFB-DA6C97059881}" srcOrd="0" destOrd="0" presId="urn:microsoft.com/office/officeart/2005/8/layout/StepDownProcess"/>
    <dgm:cxn modelId="{B1BA4DDD-0647-4D4D-A3A1-3D2B5B0848ED}" srcId="{7802C1B1-EF3F-46C8-A05E-7E543FA08C42}" destId="{32A4A29B-9F9A-43CA-A958-F3E7B374F347}" srcOrd="4" destOrd="0" parTransId="{2D6D599D-3EF0-45EF-BF2A-90CD47E2409C}" sibTransId="{626DDE33-87C4-4C84-B68A-F447A3219614}"/>
    <dgm:cxn modelId="{AB8963F2-64BC-439D-83C8-2E28407D01AD}" type="presOf" srcId="{7802C1B1-EF3F-46C8-A05E-7E543FA08C42}" destId="{B093E173-56C4-4C65-AF4B-5D3E055DED87}" srcOrd="0" destOrd="0" presId="urn:microsoft.com/office/officeart/2005/8/layout/StepDownProcess"/>
    <dgm:cxn modelId="{D00A59A6-E0ED-4B1D-AACF-C64898BBCA18}" srcId="{7802C1B1-EF3F-46C8-A05E-7E543FA08C42}" destId="{8304070E-7264-4CD9-9253-C88C9CF6C124}" srcOrd="2" destOrd="0" parTransId="{23DF069F-9FF5-4C16-8715-62E82F62069B}" sibTransId="{6D931E5E-216C-4869-98F3-AE7B9D6FDC75}"/>
    <dgm:cxn modelId="{8596B0F3-1481-4AC7-B1D9-26A04FD0DE49}" type="presParOf" srcId="{B093E173-56C4-4C65-AF4B-5D3E055DED87}" destId="{358A7984-F086-45F3-AC8F-EC0D8A846576}" srcOrd="0" destOrd="0" presId="urn:microsoft.com/office/officeart/2005/8/layout/StepDownProcess"/>
    <dgm:cxn modelId="{F45B83BF-72C8-4B34-8737-DF074870A8BC}" type="presParOf" srcId="{358A7984-F086-45F3-AC8F-EC0D8A846576}" destId="{656A1FB5-DD91-4B42-92EE-5F939BC400F8}" srcOrd="0" destOrd="0" presId="urn:microsoft.com/office/officeart/2005/8/layout/StepDownProcess"/>
    <dgm:cxn modelId="{1B07F729-29A6-4A59-ADCC-816158D49481}" type="presParOf" srcId="{358A7984-F086-45F3-AC8F-EC0D8A846576}" destId="{B23D2132-7705-4790-9214-1EDDC4C74123}" srcOrd="1" destOrd="0" presId="urn:microsoft.com/office/officeart/2005/8/layout/StepDownProcess"/>
    <dgm:cxn modelId="{CFF29995-E27E-4BC3-BC3C-A04F42632433}" type="presParOf" srcId="{358A7984-F086-45F3-AC8F-EC0D8A846576}" destId="{3D446108-B94A-4C3C-A988-08E25F1DEB19}" srcOrd="2" destOrd="0" presId="urn:microsoft.com/office/officeart/2005/8/layout/StepDownProcess"/>
    <dgm:cxn modelId="{E437B98D-2CF3-41B8-97AA-869055230746}" type="presParOf" srcId="{B093E173-56C4-4C65-AF4B-5D3E055DED87}" destId="{2000688D-3505-4492-8E0B-C6258FBAD56A}" srcOrd="1" destOrd="0" presId="urn:microsoft.com/office/officeart/2005/8/layout/StepDownProcess"/>
    <dgm:cxn modelId="{6FF6C909-579E-4FA5-868B-466C0B523358}" type="presParOf" srcId="{B093E173-56C4-4C65-AF4B-5D3E055DED87}" destId="{BE4CB2D1-50E7-4B99-BC5F-F3933F370324}" srcOrd="2" destOrd="0" presId="urn:microsoft.com/office/officeart/2005/8/layout/StepDownProcess"/>
    <dgm:cxn modelId="{0FC230DF-D203-4B30-B370-7B27383704F9}" type="presParOf" srcId="{BE4CB2D1-50E7-4B99-BC5F-F3933F370324}" destId="{D676D12A-73B2-45D8-875C-B1589F0CB06C}" srcOrd="0" destOrd="0" presId="urn:microsoft.com/office/officeart/2005/8/layout/StepDownProcess"/>
    <dgm:cxn modelId="{5BC93537-0543-4F98-BBD9-A63C3303469E}" type="presParOf" srcId="{BE4CB2D1-50E7-4B99-BC5F-F3933F370324}" destId="{310F20C0-2F0F-48DF-9899-B9ABBC6B4FDD}" srcOrd="1" destOrd="0" presId="urn:microsoft.com/office/officeart/2005/8/layout/StepDownProcess"/>
    <dgm:cxn modelId="{B0B9244E-7CD9-4B4E-8244-AA2C6BD438AC}" type="presParOf" srcId="{BE4CB2D1-50E7-4B99-BC5F-F3933F370324}" destId="{D0855ECA-1677-45EF-AFC2-D01BC92E48ED}" srcOrd="2" destOrd="0" presId="urn:microsoft.com/office/officeart/2005/8/layout/StepDownProcess"/>
    <dgm:cxn modelId="{2C9BF1D7-CDE9-4D92-9A49-EEE390ED156C}" type="presParOf" srcId="{B093E173-56C4-4C65-AF4B-5D3E055DED87}" destId="{DE1B1010-5078-4264-8670-D7BD9D88E025}" srcOrd="3" destOrd="0" presId="urn:microsoft.com/office/officeart/2005/8/layout/StepDownProcess"/>
    <dgm:cxn modelId="{78D14FAD-E0C7-4F4D-9C11-4EFB21E16A5B}" type="presParOf" srcId="{B093E173-56C4-4C65-AF4B-5D3E055DED87}" destId="{1379B866-803D-4ADD-8789-D610D68B74D0}" srcOrd="4" destOrd="0" presId="urn:microsoft.com/office/officeart/2005/8/layout/StepDownProcess"/>
    <dgm:cxn modelId="{18096E4C-FB8B-4D96-9D56-51F59CB86D6C}" type="presParOf" srcId="{1379B866-803D-4ADD-8789-D610D68B74D0}" destId="{24338628-81A7-4789-97DF-E5C3D7DF5470}" srcOrd="0" destOrd="0" presId="urn:microsoft.com/office/officeart/2005/8/layout/StepDownProcess"/>
    <dgm:cxn modelId="{4B38F194-FD04-4FEC-B87E-B01F06177E1A}" type="presParOf" srcId="{1379B866-803D-4ADD-8789-D610D68B74D0}" destId="{6A1F21A1-D6BD-4076-88CA-90261FA4C2A2}" srcOrd="1" destOrd="0" presId="urn:microsoft.com/office/officeart/2005/8/layout/StepDownProcess"/>
    <dgm:cxn modelId="{CE6BEABD-B69D-4CF9-B46A-B1E03F76EB96}" type="presParOf" srcId="{1379B866-803D-4ADD-8789-D610D68B74D0}" destId="{DAC66561-5EC4-44F5-B479-BD9FBF661E40}" srcOrd="2" destOrd="0" presId="urn:microsoft.com/office/officeart/2005/8/layout/StepDownProcess"/>
    <dgm:cxn modelId="{280CF26E-042C-4DC5-94B9-6B0E2705A18D}" type="presParOf" srcId="{B093E173-56C4-4C65-AF4B-5D3E055DED87}" destId="{C83ECB43-7F77-4B0F-BC05-D24CDCEEA047}" srcOrd="5" destOrd="0" presId="urn:microsoft.com/office/officeart/2005/8/layout/StepDownProcess"/>
    <dgm:cxn modelId="{E7088522-4CF5-4505-AC4B-DF46E687DE4F}" type="presParOf" srcId="{B093E173-56C4-4C65-AF4B-5D3E055DED87}" destId="{87CD7B10-0AA0-4E3C-957F-C7A0D081ED8C}" srcOrd="6" destOrd="0" presId="urn:microsoft.com/office/officeart/2005/8/layout/StepDownProcess"/>
    <dgm:cxn modelId="{1AE30631-B17E-4ACF-BC77-74152AA982B3}" type="presParOf" srcId="{87CD7B10-0AA0-4E3C-957F-C7A0D081ED8C}" destId="{96945013-5545-4E30-89FD-F22E897AE307}" srcOrd="0" destOrd="0" presId="urn:microsoft.com/office/officeart/2005/8/layout/StepDownProcess"/>
    <dgm:cxn modelId="{23410CB0-7741-45B8-9926-C01252C72C9E}" type="presParOf" srcId="{87CD7B10-0AA0-4E3C-957F-C7A0D081ED8C}" destId="{9335BEE0-A828-4C95-BDFB-DA6C97059881}" srcOrd="1" destOrd="0" presId="urn:microsoft.com/office/officeart/2005/8/layout/StepDownProcess"/>
    <dgm:cxn modelId="{2EB791F3-4578-4EB0-AEE6-0011DE37BE28}" type="presParOf" srcId="{87CD7B10-0AA0-4E3C-957F-C7A0D081ED8C}" destId="{EB85B3C5-D730-4E70-89B1-8C2A6E1681CC}" srcOrd="2" destOrd="0" presId="urn:microsoft.com/office/officeart/2005/8/layout/StepDownProcess"/>
    <dgm:cxn modelId="{4F20F8BD-513B-467C-BAF2-225488974632}" type="presParOf" srcId="{B093E173-56C4-4C65-AF4B-5D3E055DED87}" destId="{5A9AA040-D30D-45CF-9960-CB630C4E7938}" srcOrd="7" destOrd="0" presId="urn:microsoft.com/office/officeart/2005/8/layout/StepDownProcess"/>
    <dgm:cxn modelId="{E45A681E-1C5C-4B09-B8C2-FBB74A0484DB}" type="presParOf" srcId="{B093E173-56C4-4C65-AF4B-5D3E055DED87}" destId="{87405889-290F-4232-9DD1-98A2798F41F1}" srcOrd="8" destOrd="0" presId="urn:microsoft.com/office/officeart/2005/8/layout/StepDownProcess"/>
    <dgm:cxn modelId="{DC223582-D50A-4A1E-9257-D68FE33C5AF9}" type="presParOf" srcId="{87405889-290F-4232-9DD1-98A2798F41F1}" destId="{8C7F044E-DA03-479F-B428-4029A921AB7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685F7-3B7A-401C-823F-BF70F50622E1}"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C044FE72-F8AD-4783-8BB1-7DD4ADA3A307}">
      <dgm:prSet phldrT="[Text]"/>
      <dgm:spPr/>
      <dgm:t>
        <a:bodyPr/>
        <a:lstStyle/>
        <a:p>
          <a:r>
            <a:rPr lang="en-US" b="1" dirty="0"/>
            <a:t>Good Procurement</a:t>
          </a:r>
        </a:p>
      </dgm:t>
    </dgm:pt>
    <dgm:pt modelId="{B8CCD4A2-EE76-42E1-BFA2-77776254CA90}" type="parTrans" cxnId="{A1DFEAC8-1E59-4AD4-A1B2-5B826A23F792}">
      <dgm:prSet/>
      <dgm:spPr/>
      <dgm:t>
        <a:bodyPr/>
        <a:lstStyle/>
        <a:p>
          <a:endParaRPr lang="en-US"/>
        </a:p>
      </dgm:t>
    </dgm:pt>
    <dgm:pt modelId="{718F6887-6AD3-4FB1-8D7B-60D9A90BDE6D}" type="sibTrans" cxnId="{A1DFEAC8-1E59-4AD4-A1B2-5B826A23F792}">
      <dgm:prSet/>
      <dgm:spPr/>
      <dgm:t>
        <a:bodyPr/>
        <a:lstStyle/>
        <a:p>
          <a:endParaRPr lang="en-US"/>
        </a:p>
      </dgm:t>
    </dgm:pt>
    <dgm:pt modelId="{5C30F3EB-ED4F-415F-8A2E-8DC00038BFCA}">
      <dgm:prSet phldrT="[Text]"/>
      <dgm:spPr/>
      <dgm:t>
        <a:bodyPr/>
        <a:lstStyle/>
        <a:p>
          <a:r>
            <a:rPr lang="en-US" b="1" dirty="0"/>
            <a:t>Free &amp; Open Competition</a:t>
          </a:r>
        </a:p>
      </dgm:t>
    </dgm:pt>
    <dgm:pt modelId="{7D56D2AF-03C9-4A3C-9329-CEC3B8A162FF}" type="parTrans" cxnId="{D3942284-56B1-4BE9-9D2E-D7FC9488E26C}">
      <dgm:prSet/>
      <dgm:spPr/>
      <dgm:t>
        <a:bodyPr/>
        <a:lstStyle/>
        <a:p>
          <a:endParaRPr lang="en-US"/>
        </a:p>
      </dgm:t>
    </dgm:pt>
    <dgm:pt modelId="{B7950B94-6F8E-4EB0-9BB5-6287D5A317FB}" type="sibTrans" cxnId="{D3942284-56B1-4BE9-9D2E-D7FC9488E26C}">
      <dgm:prSet/>
      <dgm:spPr/>
      <dgm:t>
        <a:bodyPr/>
        <a:lstStyle/>
        <a:p>
          <a:endParaRPr lang="en-US"/>
        </a:p>
      </dgm:t>
    </dgm:pt>
    <dgm:pt modelId="{1361957E-FEFE-4EBB-9E4D-865736E036E0}">
      <dgm:prSet phldrT="[Text]"/>
      <dgm:spPr/>
      <dgm:t>
        <a:bodyPr/>
        <a:lstStyle/>
        <a:p>
          <a:r>
            <a:rPr lang="en-US" b="1" dirty="0"/>
            <a:t>Fairness and Integrity</a:t>
          </a:r>
        </a:p>
      </dgm:t>
    </dgm:pt>
    <dgm:pt modelId="{53560BF0-B89A-4B76-A999-B7EDA87EEFD1}" type="parTrans" cxnId="{65664F07-CF1E-448E-8BEE-4CD7D5CB104B}">
      <dgm:prSet/>
      <dgm:spPr/>
      <dgm:t>
        <a:bodyPr/>
        <a:lstStyle/>
        <a:p>
          <a:endParaRPr lang="en-US"/>
        </a:p>
      </dgm:t>
    </dgm:pt>
    <dgm:pt modelId="{719B6FCA-5E99-4E2B-8AEC-1406D4A37D3F}" type="sibTrans" cxnId="{65664F07-CF1E-448E-8BEE-4CD7D5CB104B}">
      <dgm:prSet/>
      <dgm:spPr/>
      <dgm:t>
        <a:bodyPr/>
        <a:lstStyle/>
        <a:p>
          <a:endParaRPr lang="en-US"/>
        </a:p>
      </dgm:t>
    </dgm:pt>
    <dgm:pt modelId="{B3B5EF4F-600B-4598-83D3-643CF34384E3}">
      <dgm:prSet phldrT="[Text]"/>
      <dgm:spPr/>
      <dgm:t>
        <a:bodyPr/>
        <a:lstStyle/>
        <a:p>
          <a:r>
            <a:rPr lang="en-US" dirty="0"/>
            <a:t>Responsive and </a:t>
          </a:r>
          <a:r>
            <a:rPr lang="en-US" b="1" dirty="0"/>
            <a:t>Responsible</a:t>
          </a:r>
          <a:endParaRPr lang="en-US" dirty="0"/>
        </a:p>
      </dgm:t>
    </dgm:pt>
    <dgm:pt modelId="{665AFF56-3096-4A00-ADB1-19080202D06F}" type="parTrans" cxnId="{9BF66E5A-41B4-4C3D-BA54-F0BD70FBF6F7}">
      <dgm:prSet/>
      <dgm:spPr/>
      <dgm:t>
        <a:bodyPr/>
        <a:lstStyle/>
        <a:p>
          <a:endParaRPr lang="en-US"/>
        </a:p>
      </dgm:t>
    </dgm:pt>
    <dgm:pt modelId="{F00C188C-885A-418A-B425-D9C59C8AACE9}" type="sibTrans" cxnId="{9BF66E5A-41B4-4C3D-BA54-F0BD70FBF6F7}">
      <dgm:prSet/>
      <dgm:spPr/>
      <dgm:t>
        <a:bodyPr/>
        <a:lstStyle/>
        <a:p>
          <a:endParaRPr lang="en-US"/>
        </a:p>
      </dgm:t>
    </dgm:pt>
    <dgm:pt modelId="{F0599F95-F860-482D-826D-0C28E81ABE97}">
      <dgm:prSet phldrT="[Text]"/>
      <dgm:spPr/>
      <dgm:t>
        <a:bodyPr/>
        <a:lstStyle/>
        <a:p>
          <a:r>
            <a:rPr lang="en-US" b="1" dirty="0"/>
            <a:t>Transparent</a:t>
          </a:r>
        </a:p>
      </dgm:t>
    </dgm:pt>
    <dgm:pt modelId="{2FBF8EF2-8993-49BB-A8CC-A725B3167D4E}" type="parTrans" cxnId="{D3960175-0B55-45AB-8F0D-3397D7AFFEC1}">
      <dgm:prSet/>
      <dgm:spPr/>
      <dgm:t>
        <a:bodyPr/>
        <a:lstStyle/>
        <a:p>
          <a:endParaRPr lang="en-US"/>
        </a:p>
      </dgm:t>
    </dgm:pt>
    <dgm:pt modelId="{8D8A5155-675E-40A8-9449-574FE6A2CDCB}" type="sibTrans" cxnId="{D3960175-0B55-45AB-8F0D-3397D7AFFEC1}">
      <dgm:prSet/>
      <dgm:spPr/>
      <dgm:t>
        <a:bodyPr/>
        <a:lstStyle/>
        <a:p>
          <a:endParaRPr lang="en-US"/>
        </a:p>
      </dgm:t>
    </dgm:pt>
    <dgm:pt modelId="{1EEECC40-2945-43ED-BCCE-61B862417C26}" type="pres">
      <dgm:prSet presAssocID="{F48685F7-3B7A-401C-823F-BF70F50622E1}" presName="cycle" presStyleCnt="0">
        <dgm:presLayoutVars>
          <dgm:chMax val="1"/>
          <dgm:dir/>
          <dgm:animLvl val="ctr"/>
          <dgm:resizeHandles val="exact"/>
        </dgm:presLayoutVars>
      </dgm:prSet>
      <dgm:spPr/>
      <dgm:t>
        <a:bodyPr/>
        <a:lstStyle/>
        <a:p>
          <a:endParaRPr lang="en-US"/>
        </a:p>
      </dgm:t>
    </dgm:pt>
    <dgm:pt modelId="{2E320666-282C-4FDE-B0FA-22ED020E47E4}" type="pres">
      <dgm:prSet presAssocID="{C044FE72-F8AD-4783-8BB1-7DD4ADA3A307}" presName="centerShape" presStyleLbl="node0" presStyleIdx="0" presStyleCnt="1"/>
      <dgm:spPr/>
      <dgm:t>
        <a:bodyPr/>
        <a:lstStyle/>
        <a:p>
          <a:endParaRPr lang="en-US"/>
        </a:p>
      </dgm:t>
    </dgm:pt>
    <dgm:pt modelId="{94A33950-B15E-4441-8ABA-9BE2C2DA508C}" type="pres">
      <dgm:prSet presAssocID="{7D56D2AF-03C9-4A3C-9329-CEC3B8A162FF}" presName="Name9" presStyleLbl="parChTrans1D2" presStyleIdx="0" presStyleCnt="4"/>
      <dgm:spPr/>
      <dgm:t>
        <a:bodyPr/>
        <a:lstStyle/>
        <a:p>
          <a:endParaRPr lang="en-US"/>
        </a:p>
      </dgm:t>
    </dgm:pt>
    <dgm:pt modelId="{34458418-0D1F-4F03-ADDA-39D1D52411B7}" type="pres">
      <dgm:prSet presAssocID="{7D56D2AF-03C9-4A3C-9329-CEC3B8A162FF}" presName="connTx" presStyleLbl="parChTrans1D2" presStyleIdx="0" presStyleCnt="4"/>
      <dgm:spPr/>
      <dgm:t>
        <a:bodyPr/>
        <a:lstStyle/>
        <a:p>
          <a:endParaRPr lang="en-US"/>
        </a:p>
      </dgm:t>
    </dgm:pt>
    <dgm:pt modelId="{36214F8E-2B20-4828-8EDC-F4352B26D5E5}" type="pres">
      <dgm:prSet presAssocID="{5C30F3EB-ED4F-415F-8A2E-8DC00038BFCA}" presName="node" presStyleLbl="node1" presStyleIdx="0" presStyleCnt="4">
        <dgm:presLayoutVars>
          <dgm:bulletEnabled val="1"/>
        </dgm:presLayoutVars>
      </dgm:prSet>
      <dgm:spPr/>
      <dgm:t>
        <a:bodyPr/>
        <a:lstStyle/>
        <a:p>
          <a:endParaRPr lang="en-US"/>
        </a:p>
      </dgm:t>
    </dgm:pt>
    <dgm:pt modelId="{E0A28AFC-CF95-4217-8745-0A5DB3706E13}" type="pres">
      <dgm:prSet presAssocID="{53560BF0-B89A-4B76-A999-B7EDA87EEFD1}" presName="Name9" presStyleLbl="parChTrans1D2" presStyleIdx="1" presStyleCnt="4"/>
      <dgm:spPr/>
      <dgm:t>
        <a:bodyPr/>
        <a:lstStyle/>
        <a:p>
          <a:endParaRPr lang="en-US"/>
        </a:p>
      </dgm:t>
    </dgm:pt>
    <dgm:pt modelId="{57A5F228-656D-492F-9664-78BE9C99675D}" type="pres">
      <dgm:prSet presAssocID="{53560BF0-B89A-4B76-A999-B7EDA87EEFD1}" presName="connTx" presStyleLbl="parChTrans1D2" presStyleIdx="1" presStyleCnt="4"/>
      <dgm:spPr/>
      <dgm:t>
        <a:bodyPr/>
        <a:lstStyle/>
        <a:p>
          <a:endParaRPr lang="en-US"/>
        </a:p>
      </dgm:t>
    </dgm:pt>
    <dgm:pt modelId="{008982AF-664F-401C-A456-88765EF6AAFB}" type="pres">
      <dgm:prSet presAssocID="{1361957E-FEFE-4EBB-9E4D-865736E036E0}" presName="node" presStyleLbl="node1" presStyleIdx="1" presStyleCnt="4">
        <dgm:presLayoutVars>
          <dgm:bulletEnabled val="1"/>
        </dgm:presLayoutVars>
      </dgm:prSet>
      <dgm:spPr/>
      <dgm:t>
        <a:bodyPr/>
        <a:lstStyle/>
        <a:p>
          <a:endParaRPr lang="en-US"/>
        </a:p>
      </dgm:t>
    </dgm:pt>
    <dgm:pt modelId="{B74AD4E9-1A4D-49FA-9380-F7EF016913F4}" type="pres">
      <dgm:prSet presAssocID="{665AFF56-3096-4A00-ADB1-19080202D06F}" presName="Name9" presStyleLbl="parChTrans1D2" presStyleIdx="2" presStyleCnt="4"/>
      <dgm:spPr/>
      <dgm:t>
        <a:bodyPr/>
        <a:lstStyle/>
        <a:p>
          <a:endParaRPr lang="en-US"/>
        </a:p>
      </dgm:t>
    </dgm:pt>
    <dgm:pt modelId="{0922BAE5-FB54-49CF-96BF-DD9687D26D8C}" type="pres">
      <dgm:prSet presAssocID="{665AFF56-3096-4A00-ADB1-19080202D06F}" presName="connTx" presStyleLbl="parChTrans1D2" presStyleIdx="2" presStyleCnt="4"/>
      <dgm:spPr/>
      <dgm:t>
        <a:bodyPr/>
        <a:lstStyle/>
        <a:p>
          <a:endParaRPr lang="en-US"/>
        </a:p>
      </dgm:t>
    </dgm:pt>
    <dgm:pt modelId="{6983DFAB-4F28-4FD7-B505-CFB55827E568}" type="pres">
      <dgm:prSet presAssocID="{B3B5EF4F-600B-4598-83D3-643CF34384E3}" presName="node" presStyleLbl="node1" presStyleIdx="2" presStyleCnt="4">
        <dgm:presLayoutVars>
          <dgm:bulletEnabled val="1"/>
        </dgm:presLayoutVars>
      </dgm:prSet>
      <dgm:spPr/>
      <dgm:t>
        <a:bodyPr/>
        <a:lstStyle/>
        <a:p>
          <a:endParaRPr lang="en-US"/>
        </a:p>
      </dgm:t>
    </dgm:pt>
    <dgm:pt modelId="{6D52E269-DBBE-4FA9-9843-8E7406AA902F}" type="pres">
      <dgm:prSet presAssocID="{2FBF8EF2-8993-49BB-A8CC-A725B3167D4E}" presName="Name9" presStyleLbl="parChTrans1D2" presStyleIdx="3" presStyleCnt="4"/>
      <dgm:spPr/>
      <dgm:t>
        <a:bodyPr/>
        <a:lstStyle/>
        <a:p>
          <a:endParaRPr lang="en-US"/>
        </a:p>
      </dgm:t>
    </dgm:pt>
    <dgm:pt modelId="{D72F0FA4-DD51-401A-933C-A00317B2F628}" type="pres">
      <dgm:prSet presAssocID="{2FBF8EF2-8993-49BB-A8CC-A725B3167D4E}" presName="connTx" presStyleLbl="parChTrans1D2" presStyleIdx="3" presStyleCnt="4"/>
      <dgm:spPr/>
      <dgm:t>
        <a:bodyPr/>
        <a:lstStyle/>
        <a:p>
          <a:endParaRPr lang="en-US"/>
        </a:p>
      </dgm:t>
    </dgm:pt>
    <dgm:pt modelId="{D9142F2F-B986-48CA-8C43-D75C1BA4E402}" type="pres">
      <dgm:prSet presAssocID="{F0599F95-F860-482D-826D-0C28E81ABE97}" presName="node" presStyleLbl="node1" presStyleIdx="3" presStyleCnt="4">
        <dgm:presLayoutVars>
          <dgm:bulletEnabled val="1"/>
        </dgm:presLayoutVars>
      </dgm:prSet>
      <dgm:spPr/>
      <dgm:t>
        <a:bodyPr/>
        <a:lstStyle/>
        <a:p>
          <a:endParaRPr lang="en-US"/>
        </a:p>
      </dgm:t>
    </dgm:pt>
  </dgm:ptLst>
  <dgm:cxnLst>
    <dgm:cxn modelId="{D3942284-56B1-4BE9-9D2E-D7FC9488E26C}" srcId="{C044FE72-F8AD-4783-8BB1-7DD4ADA3A307}" destId="{5C30F3EB-ED4F-415F-8A2E-8DC00038BFCA}" srcOrd="0" destOrd="0" parTransId="{7D56D2AF-03C9-4A3C-9329-CEC3B8A162FF}" sibTransId="{B7950B94-6F8E-4EB0-9BB5-6287D5A317FB}"/>
    <dgm:cxn modelId="{9BF66E5A-41B4-4C3D-BA54-F0BD70FBF6F7}" srcId="{C044FE72-F8AD-4783-8BB1-7DD4ADA3A307}" destId="{B3B5EF4F-600B-4598-83D3-643CF34384E3}" srcOrd="2" destOrd="0" parTransId="{665AFF56-3096-4A00-ADB1-19080202D06F}" sibTransId="{F00C188C-885A-418A-B425-D9C59C8AACE9}"/>
    <dgm:cxn modelId="{74A51309-AF2E-49AA-9679-838B4C5AEA53}" type="presOf" srcId="{53560BF0-B89A-4B76-A999-B7EDA87EEFD1}" destId="{57A5F228-656D-492F-9664-78BE9C99675D}" srcOrd="1" destOrd="0" presId="urn:microsoft.com/office/officeart/2005/8/layout/radial1"/>
    <dgm:cxn modelId="{E6D1DEA3-A08F-45D9-800E-464C761A30AE}" type="presOf" srcId="{7D56D2AF-03C9-4A3C-9329-CEC3B8A162FF}" destId="{34458418-0D1F-4F03-ADDA-39D1D52411B7}" srcOrd="1" destOrd="0" presId="urn:microsoft.com/office/officeart/2005/8/layout/radial1"/>
    <dgm:cxn modelId="{65664F07-CF1E-448E-8BEE-4CD7D5CB104B}" srcId="{C044FE72-F8AD-4783-8BB1-7DD4ADA3A307}" destId="{1361957E-FEFE-4EBB-9E4D-865736E036E0}" srcOrd="1" destOrd="0" parTransId="{53560BF0-B89A-4B76-A999-B7EDA87EEFD1}" sibTransId="{719B6FCA-5E99-4E2B-8AEC-1406D4A37D3F}"/>
    <dgm:cxn modelId="{0FEDD7AE-71DC-4F07-AE28-79AAD645A588}" type="presOf" srcId="{7D56D2AF-03C9-4A3C-9329-CEC3B8A162FF}" destId="{94A33950-B15E-4441-8ABA-9BE2C2DA508C}" srcOrd="0" destOrd="0" presId="urn:microsoft.com/office/officeart/2005/8/layout/radial1"/>
    <dgm:cxn modelId="{A9FD326F-7376-469F-A40B-99AB3AB265E5}" type="presOf" srcId="{F0599F95-F860-482D-826D-0C28E81ABE97}" destId="{D9142F2F-B986-48CA-8C43-D75C1BA4E402}" srcOrd="0" destOrd="0" presId="urn:microsoft.com/office/officeart/2005/8/layout/radial1"/>
    <dgm:cxn modelId="{5CCB3A38-03CD-4085-9A3E-1A57C5B1CFAB}" type="presOf" srcId="{2FBF8EF2-8993-49BB-A8CC-A725B3167D4E}" destId="{D72F0FA4-DD51-401A-933C-A00317B2F628}" srcOrd="1" destOrd="0" presId="urn:microsoft.com/office/officeart/2005/8/layout/radial1"/>
    <dgm:cxn modelId="{D3960175-0B55-45AB-8F0D-3397D7AFFEC1}" srcId="{C044FE72-F8AD-4783-8BB1-7DD4ADA3A307}" destId="{F0599F95-F860-482D-826D-0C28E81ABE97}" srcOrd="3" destOrd="0" parTransId="{2FBF8EF2-8993-49BB-A8CC-A725B3167D4E}" sibTransId="{8D8A5155-675E-40A8-9449-574FE6A2CDCB}"/>
    <dgm:cxn modelId="{59709F7E-A2C3-4B2B-BF98-997EFC541280}" type="presOf" srcId="{F48685F7-3B7A-401C-823F-BF70F50622E1}" destId="{1EEECC40-2945-43ED-BCCE-61B862417C26}" srcOrd="0" destOrd="0" presId="urn:microsoft.com/office/officeart/2005/8/layout/radial1"/>
    <dgm:cxn modelId="{8FA61A52-CB3E-46EB-A081-4C7A3B809D25}" type="presOf" srcId="{B3B5EF4F-600B-4598-83D3-643CF34384E3}" destId="{6983DFAB-4F28-4FD7-B505-CFB55827E568}" srcOrd="0" destOrd="0" presId="urn:microsoft.com/office/officeart/2005/8/layout/radial1"/>
    <dgm:cxn modelId="{250D8490-4C6A-4D1D-BD7B-701AE09050B8}" type="presOf" srcId="{1361957E-FEFE-4EBB-9E4D-865736E036E0}" destId="{008982AF-664F-401C-A456-88765EF6AAFB}" srcOrd="0" destOrd="0" presId="urn:microsoft.com/office/officeart/2005/8/layout/radial1"/>
    <dgm:cxn modelId="{A1DFEAC8-1E59-4AD4-A1B2-5B826A23F792}" srcId="{F48685F7-3B7A-401C-823F-BF70F50622E1}" destId="{C044FE72-F8AD-4783-8BB1-7DD4ADA3A307}" srcOrd="0" destOrd="0" parTransId="{B8CCD4A2-EE76-42E1-BFA2-77776254CA90}" sibTransId="{718F6887-6AD3-4FB1-8D7B-60D9A90BDE6D}"/>
    <dgm:cxn modelId="{71D74904-1D00-450F-8496-E45D850CA07B}" type="presOf" srcId="{5C30F3EB-ED4F-415F-8A2E-8DC00038BFCA}" destId="{36214F8E-2B20-4828-8EDC-F4352B26D5E5}" srcOrd="0" destOrd="0" presId="urn:microsoft.com/office/officeart/2005/8/layout/radial1"/>
    <dgm:cxn modelId="{21D7236A-9BF3-4A78-994F-611B8B460F88}" type="presOf" srcId="{2FBF8EF2-8993-49BB-A8CC-A725B3167D4E}" destId="{6D52E269-DBBE-4FA9-9843-8E7406AA902F}" srcOrd="0" destOrd="0" presId="urn:microsoft.com/office/officeart/2005/8/layout/radial1"/>
    <dgm:cxn modelId="{A8FEB172-17F0-43A8-9EB3-C3C75B0D3EBB}" type="presOf" srcId="{53560BF0-B89A-4B76-A999-B7EDA87EEFD1}" destId="{E0A28AFC-CF95-4217-8745-0A5DB3706E13}" srcOrd="0" destOrd="0" presId="urn:microsoft.com/office/officeart/2005/8/layout/radial1"/>
    <dgm:cxn modelId="{F1468AEE-412D-4FA9-AFEE-0BA7AD5B0740}" type="presOf" srcId="{C044FE72-F8AD-4783-8BB1-7DD4ADA3A307}" destId="{2E320666-282C-4FDE-B0FA-22ED020E47E4}" srcOrd="0" destOrd="0" presId="urn:microsoft.com/office/officeart/2005/8/layout/radial1"/>
    <dgm:cxn modelId="{25AFB5A6-DB8D-48DD-9A9F-8C4D35A63AF6}" type="presOf" srcId="{665AFF56-3096-4A00-ADB1-19080202D06F}" destId="{0922BAE5-FB54-49CF-96BF-DD9687D26D8C}" srcOrd="1" destOrd="0" presId="urn:microsoft.com/office/officeart/2005/8/layout/radial1"/>
    <dgm:cxn modelId="{14F00415-0860-4537-80BB-DC77E934727C}" type="presOf" srcId="{665AFF56-3096-4A00-ADB1-19080202D06F}" destId="{B74AD4E9-1A4D-49FA-9380-F7EF016913F4}" srcOrd="0" destOrd="0" presId="urn:microsoft.com/office/officeart/2005/8/layout/radial1"/>
    <dgm:cxn modelId="{7F87308C-70EE-43CF-ADCE-966D72F9D3E9}" type="presParOf" srcId="{1EEECC40-2945-43ED-BCCE-61B862417C26}" destId="{2E320666-282C-4FDE-B0FA-22ED020E47E4}" srcOrd="0" destOrd="0" presId="urn:microsoft.com/office/officeart/2005/8/layout/radial1"/>
    <dgm:cxn modelId="{4C886F1A-9692-446E-9D60-D2623F5E5102}" type="presParOf" srcId="{1EEECC40-2945-43ED-BCCE-61B862417C26}" destId="{94A33950-B15E-4441-8ABA-9BE2C2DA508C}" srcOrd="1" destOrd="0" presId="urn:microsoft.com/office/officeart/2005/8/layout/radial1"/>
    <dgm:cxn modelId="{7C86620F-E711-4767-8A1B-71E22D810B65}" type="presParOf" srcId="{94A33950-B15E-4441-8ABA-9BE2C2DA508C}" destId="{34458418-0D1F-4F03-ADDA-39D1D52411B7}" srcOrd="0" destOrd="0" presId="urn:microsoft.com/office/officeart/2005/8/layout/radial1"/>
    <dgm:cxn modelId="{2CF49577-E512-42FA-BCF7-5B6FEBFCAFB9}" type="presParOf" srcId="{1EEECC40-2945-43ED-BCCE-61B862417C26}" destId="{36214F8E-2B20-4828-8EDC-F4352B26D5E5}" srcOrd="2" destOrd="0" presId="urn:microsoft.com/office/officeart/2005/8/layout/radial1"/>
    <dgm:cxn modelId="{96CC4E08-8D13-48B5-AC5E-B18AAFD8F0B4}" type="presParOf" srcId="{1EEECC40-2945-43ED-BCCE-61B862417C26}" destId="{E0A28AFC-CF95-4217-8745-0A5DB3706E13}" srcOrd="3" destOrd="0" presId="urn:microsoft.com/office/officeart/2005/8/layout/radial1"/>
    <dgm:cxn modelId="{0FD9D689-E99C-43C3-92DF-5C47A0160EFB}" type="presParOf" srcId="{E0A28AFC-CF95-4217-8745-0A5DB3706E13}" destId="{57A5F228-656D-492F-9664-78BE9C99675D}" srcOrd="0" destOrd="0" presId="urn:microsoft.com/office/officeart/2005/8/layout/radial1"/>
    <dgm:cxn modelId="{038BF614-3DF2-42A1-A6FC-75AFB2606365}" type="presParOf" srcId="{1EEECC40-2945-43ED-BCCE-61B862417C26}" destId="{008982AF-664F-401C-A456-88765EF6AAFB}" srcOrd="4" destOrd="0" presId="urn:microsoft.com/office/officeart/2005/8/layout/radial1"/>
    <dgm:cxn modelId="{F4EFD61D-3470-4E85-B093-5134FEBF1A21}" type="presParOf" srcId="{1EEECC40-2945-43ED-BCCE-61B862417C26}" destId="{B74AD4E9-1A4D-49FA-9380-F7EF016913F4}" srcOrd="5" destOrd="0" presId="urn:microsoft.com/office/officeart/2005/8/layout/radial1"/>
    <dgm:cxn modelId="{250A7FBB-08C8-49A5-BDB4-3DD7F9EF0F54}" type="presParOf" srcId="{B74AD4E9-1A4D-49FA-9380-F7EF016913F4}" destId="{0922BAE5-FB54-49CF-96BF-DD9687D26D8C}" srcOrd="0" destOrd="0" presId="urn:microsoft.com/office/officeart/2005/8/layout/radial1"/>
    <dgm:cxn modelId="{1895FE54-D113-4DC7-A1AE-BCAEF37C6450}" type="presParOf" srcId="{1EEECC40-2945-43ED-BCCE-61B862417C26}" destId="{6983DFAB-4F28-4FD7-B505-CFB55827E568}" srcOrd="6" destOrd="0" presId="urn:microsoft.com/office/officeart/2005/8/layout/radial1"/>
    <dgm:cxn modelId="{3EC8FB71-4FA6-4A43-93AB-A9C13D1657BB}" type="presParOf" srcId="{1EEECC40-2945-43ED-BCCE-61B862417C26}" destId="{6D52E269-DBBE-4FA9-9843-8E7406AA902F}" srcOrd="7" destOrd="0" presId="urn:microsoft.com/office/officeart/2005/8/layout/radial1"/>
    <dgm:cxn modelId="{DADCACFA-0E8F-4714-9ADE-06861792733D}" type="presParOf" srcId="{6D52E269-DBBE-4FA9-9843-8E7406AA902F}" destId="{D72F0FA4-DD51-401A-933C-A00317B2F628}" srcOrd="0" destOrd="0" presId="urn:microsoft.com/office/officeart/2005/8/layout/radial1"/>
    <dgm:cxn modelId="{E08E6066-126C-43E3-B975-1F85D7179218}" type="presParOf" srcId="{1EEECC40-2945-43ED-BCCE-61B862417C26}" destId="{D9142F2F-B986-48CA-8C43-D75C1BA4E40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A1FB5-DD91-4B42-92EE-5F939BC400F8}">
      <dsp:nvSpPr>
        <dsp:cNvPr id="0" name=""/>
        <dsp:cNvSpPr/>
      </dsp:nvSpPr>
      <dsp:spPr>
        <a:xfrm rot="5400000">
          <a:off x="945986" y="848205"/>
          <a:ext cx="659071" cy="650066"/>
        </a:xfrm>
        <a:prstGeom prst="bentUpArrow">
          <a:avLst>
            <a:gd name="adj1" fmla="val 32840"/>
            <a:gd name="adj2" fmla="val 25000"/>
            <a:gd name="adj3" fmla="val 35780"/>
          </a:avLst>
        </a:prstGeom>
        <a:solidFill>
          <a:schemeClr val="dk2">
            <a:tint val="50000"/>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57150" dist="38100" dir="5400000" algn="ctr" rotWithShape="0">
            <a:schemeClr val="dk2">
              <a:tint val="50000"/>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dsp:style>
    </dsp:sp>
    <dsp:sp modelId="{B23D2132-7705-4790-9214-1EDDC4C74123}">
      <dsp:nvSpPr>
        <dsp:cNvPr id="0" name=""/>
        <dsp:cNvSpPr/>
      </dsp:nvSpPr>
      <dsp:spPr>
        <a:xfrm>
          <a:off x="467942" y="66650"/>
          <a:ext cx="1181915" cy="763009"/>
        </a:xfrm>
        <a:prstGeom prst="roundRect">
          <a:avLst>
            <a:gd name="adj" fmla="val 1667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Select</a:t>
          </a:r>
          <a:r>
            <a:rPr lang="en-US" sz="1400" b="1" kern="1200" dirty="0"/>
            <a:t> </a:t>
          </a:r>
          <a:r>
            <a:rPr lang="en-US" sz="2000" b="1" kern="1200" dirty="0"/>
            <a:t>Method</a:t>
          </a:r>
        </a:p>
      </dsp:txBody>
      <dsp:txXfrm>
        <a:off x="505196" y="103904"/>
        <a:ext cx="1107407" cy="688501"/>
      </dsp:txXfrm>
    </dsp:sp>
    <dsp:sp modelId="{3D446108-B94A-4C3C-A988-08E25F1DEB19}">
      <dsp:nvSpPr>
        <dsp:cNvPr id="0" name=""/>
        <dsp:cNvSpPr/>
      </dsp:nvSpPr>
      <dsp:spPr>
        <a:xfrm>
          <a:off x="2024586" y="121156"/>
          <a:ext cx="2215454" cy="505241"/>
        </a:xfrm>
        <a:prstGeom prst="rect">
          <a:avLst/>
        </a:prstGeom>
        <a:noFill/>
        <a:ln>
          <a:noFill/>
        </a:ln>
        <a:effectLst/>
      </dsp:spPr>
      <dsp:style>
        <a:lnRef idx="0">
          <a:scrgbClr r="0" g="0" b="0"/>
        </a:lnRef>
        <a:fillRef idx="0">
          <a:scrgbClr r="0" g="0" b="0"/>
        </a:fillRef>
        <a:effectRef idx="0">
          <a:scrgbClr r="0" g="0" b="0"/>
        </a:effectRef>
        <a:fontRef idx="minor"/>
      </dsp:style>
    </dsp:sp>
    <dsp:sp modelId="{D676D12A-73B2-45D8-875C-B1589F0CB06C}">
      <dsp:nvSpPr>
        <dsp:cNvPr id="0" name=""/>
        <dsp:cNvSpPr/>
      </dsp:nvSpPr>
      <dsp:spPr>
        <a:xfrm rot="5400000">
          <a:off x="2536633" y="2086965"/>
          <a:ext cx="720556" cy="792383"/>
        </a:xfrm>
        <a:prstGeom prst="bentUpArrow">
          <a:avLst>
            <a:gd name="adj1" fmla="val 32840"/>
            <a:gd name="adj2" fmla="val 25000"/>
            <a:gd name="adj3" fmla="val 35780"/>
          </a:avLst>
        </a:prstGeom>
        <a:solidFill>
          <a:schemeClr val="dk2">
            <a:tint val="50000"/>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57150" dist="38100" dir="5400000" algn="ctr" rotWithShape="0">
            <a:schemeClr val="dk2">
              <a:tint val="50000"/>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dsp:style>
    </dsp:sp>
    <dsp:sp modelId="{310F20C0-2F0F-48DF-9899-B9ABBC6B4FDD}">
      <dsp:nvSpPr>
        <dsp:cNvPr id="0" name=""/>
        <dsp:cNvSpPr/>
      </dsp:nvSpPr>
      <dsp:spPr>
        <a:xfrm>
          <a:off x="1777906" y="751443"/>
          <a:ext cx="1824906" cy="1437528"/>
        </a:xfrm>
        <a:prstGeom prst="roundRect">
          <a:avLst>
            <a:gd name="adj" fmla="val 1667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Develop and Publicize Solicitation</a:t>
          </a:r>
        </a:p>
      </dsp:txBody>
      <dsp:txXfrm>
        <a:off x="1848093" y="821630"/>
        <a:ext cx="1684532" cy="1297154"/>
      </dsp:txXfrm>
    </dsp:sp>
    <dsp:sp modelId="{D0855ECA-1677-45EF-AFC2-D01BC92E48ED}">
      <dsp:nvSpPr>
        <dsp:cNvPr id="0" name=""/>
        <dsp:cNvSpPr/>
      </dsp:nvSpPr>
      <dsp:spPr>
        <a:xfrm>
          <a:off x="3524547" y="1318171"/>
          <a:ext cx="2500719" cy="505241"/>
        </a:xfrm>
        <a:prstGeom prst="rect">
          <a:avLst/>
        </a:prstGeom>
        <a:noFill/>
        <a:ln>
          <a:noFill/>
        </a:ln>
        <a:effectLst/>
      </dsp:spPr>
      <dsp:style>
        <a:lnRef idx="0">
          <a:scrgbClr r="0" g="0" b="0"/>
        </a:lnRef>
        <a:fillRef idx="0">
          <a:scrgbClr r="0" g="0" b="0"/>
        </a:fillRef>
        <a:effectRef idx="0">
          <a:scrgbClr r="0" g="0" b="0"/>
        </a:effectRef>
        <a:fontRef idx="minor"/>
      </dsp:style>
    </dsp:sp>
    <dsp:sp modelId="{24338628-81A7-4789-97DF-E5C3D7DF5470}">
      <dsp:nvSpPr>
        <dsp:cNvPr id="0" name=""/>
        <dsp:cNvSpPr/>
      </dsp:nvSpPr>
      <dsp:spPr>
        <a:xfrm rot="5400000">
          <a:off x="4376928" y="2826727"/>
          <a:ext cx="530503" cy="603959"/>
        </a:xfrm>
        <a:prstGeom prst="bentUpArrow">
          <a:avLst>
            <a:gd name="adj1" fmla="val 32840"/>
            <a:gd name="adj2" fmla="val 25000"/>
            <a:gd name="adj3" fmla="val 35780"/>
          </a:avLst>
        </a:prstGeom>
        <a:solidFill>
          <a:schemeClr val="dk2">
            <a:tint val="50000"/>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57150" dist="38100" dir="5400000" algn="ctr" rotWithShape="0">
            <a:schemeClr val="dk2">
              <a:tint val="50000"/>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dsp:style>
    </dsp:sp>
    <dsp:sp modelId="{6A1F21A1-D6BD-4076-88CA-90261FA4C2A2}">
      <dsp:nvSpPr>
        <dsp:cNvPr id="0" name=""/>
        <dsp:cNvSpPr/>
      </dsp:nvSpPr>
      <dsp:spPr>
        <a:xfrm>
          <a:off x="5071213" y="3347861"/>
          <a:ext cx="1379226" cy="1346256"/>
        </a:xfrm>
        <a:prstGeom prst="roundRect">
          <a:avLst>
            <a:gd name="adj" fmla="val 1667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Award and Execute Contract</a:t>
          </a:r>
        </a:p>
      </dsp:txBody>
      <dsp:txXfrm>
        <a:off x="5136944" y="3413592"/>
        <a:ext cx="1247764" cy="1214794"/>
      </dsp:txXfrm>
    </dsp:sp>
    <dsp:sp modelId="{DAC66561-5EC4-44F5-B479-BD9FBF661E40}">
      <dsp:nvSpPr>
        <dsp:cNvPr id="0" name=""/>
        <dsp:cNvSpPr/>
      </dsp:nvSpPr>
      <dsp:spPr>
        <a:xfrm>
          <a:off x="4511334" y="2480882"/>
          <a:ext cx="649523" cy="505241"/>
        </a:xfrm>
        <a:prstGeom prst="rect">
          <a:avLst/>
        </a:prstGeom>
        <a:noFill/>
        <a:ln>
          <a:noFill/>
        </a:ln>
        <a:effectLst/>
      </dsp:spPr>
      <dsp:style>
        <a:lnRef idx="0">
          <a:scrgbClr r="0" g="0" b="0"/>
        </a:lnRef>
        <a:fillRef idx="0">
          <a:scrgbClr r="0" g="0" b="0"/>
        </a:fillRef>
        <a:effectRef idx="0">
          <a:scrgbClr r="0" g="0" b="0"/>
        </a:effectRef>
        <a:fontRef idx="minor"/>
      </dsp:style>
    </dsp:sp>
    <dsp:sp modelId="{96945013-5545-4E30-89FD-F22E897AE307}">
      <dsp:nvSpPr>
        <dsp:cNvPr id="0" name=""/>
        <dsp:cNvSpPr/>
      </dsp:nvSpPr>
      <dsp:spPr>
        <a:xfrm rot="16200000" flipH="1" flipV="1">
          <a:off x="5919705" y="4584911"/>
          <a:ext cx="591485" cy="867884"/>
        </a:xfrm>
        <a:prstGeom prst="bentUpArrow">
          <a:avLst>
            <a:gd name="adj1" fmla="val 32840"/>
            <a:gd name="adj2" fmla="val 25000"/>
            <a:gd name="adj3" fmla="val 35780"/>
          </a:avLst>
        </a:prstGeom>
        <a:solidFill>
          <a:schemeClr val="dk2">
            <a:tint val="50000"/>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57150" dist="38100" dir="5400000" algn="ctr" rotWithShape="0">
            <a:schemeClr val="dk2">
              <a:tint val="50000"/>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dsp:style>
    </dsp:sp>
    <dsp:sp modelId="{9335BEE0-A828-4C95-BDFB-DA6C97059881}">
      <dsp:nvSpPr>
        <dsp:cNvPr id="0" name=""/>
        <dsp:cNvSpPr/>
      </dsp:nvSpPr>
      <dsp:spPr>
        <a:xfrm>
          <a:off x="6735810" y="4294737"/>
          <a:ext cx="1518436" cy="1104388"/>
        </a:xfrm>
        <a:prstGeom prst="roundRect">
          <a:avLst>
            <a:gd name="adj" fmla="val 1667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Manage Contract</a:t>
          </a:r>
        </a:p>
      </dsp:txBody>
      <dsp:txXfrm>
        <a:off x="6789731" y="4348658"/>
        <a:ext cx="1410594" cy="996546"/>
      </dsp:txXfrm>
    </dsp:sp>
    <dsp:sp modelId="{EB85B3C5-D730-4E70-89B1-8C2A6E1681CC}">
      <dsp:nvSpPr>
        <dsp:cNvPr id="0" name=""/>
        <dsp:cNvSpPr/>
      </dsp:nvSpPr>
      <dsp:spPr>
        <a:xfrm>
          <a:off x="5766527" y="3422726"/>
          <a:ext cx="649523" cy="505241"/>
        </a:xfrm>
        <a:prstGeom prst="rect">
          <a:avLst/>
        </a:prstGeom>
        <a:noFill/>
        <a:ln>
          <a:noFill/>
        </a:ln>
        <a:effectLst/>
      </dsp:spPr>
      <dsp:style>
        <a:lnRef idx="0">
          <a:scrgbClr r="0" g="0" b="0"/>
        </a:lnRef>
        <a:fillRef idx="0">
          <a:scrgbClr r="0" g="0" b="0"/>
        </a:fillRef>
        <a:effectRef idx="0">
          <a:scrgbClr r="0" g="0" b="0"/>
        </a:effectRef>
        <a:fontRef idx="minor"/>
      </dsp:style>
    </dsp:sp>
    <dsp:sp modelId="{8C7F044E-DA03-479F-B428-4029A921AB78}">
      <dsp:nvSpPr>
        <dsp:cNvPr id="0" name=""/>
        <dsp:cNvSpPr/>
      </dsp:nvSpPr>
      <dsp:spPr>
        <a:xfrm>
          <a:off x="3395747" y="2068027"/>
          <a:ext cx="1631613" cy="1368785"/>
        </a:xfrm>
        <a:prstGeom prst="roundRect">
          <a:avLst>
            <a:gd name="adj" fmla="val 1667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Receive and Evaluate Responses</a:t>
          </a:r>
        </a:p>
      </dsp:txBody>
      <dsp:txXfrm>
        <a:off x="3462578" y="2134858"/>
        <a:ext cx="1497951" cy="1235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20666-282C-4FDE-B0FA-22ED020E47E4}">
      <dsp:nvSpPr>
        <dsp:cNvPr id="0" name=""/>
        <dsp:cNvSpPr/>
      </dsp:nvSpPr>
      <dsp:spPr>
        <a:xfrm>
          <a:off x="3506018"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t>Good Procurement</a:t>
          </a:r>
        </a:p>
      </dsp:txBody>
      <dsp:txXfrm>
        <a:off x="3684326" y="1764245"/>
        <a:ext cx="860946" cy="860946"/>
      </dsp:txXfrm>
    </dsp:sp>
    <dsp:sp modelId="{94A33950-B15E-4441-8ABA-9BE2C2DA508C}">
      <dsp:nvSpPr>
        <dsp:cNvPr id="0" name=""/>
        <dsp:cNvSpPr/>
      </dsp:nvSpPr>
      <dsp:spPr>
        <a:xfrm rot="16200000">
          <a:off x="3931901" y="1389723"/>
          <a:ext cx="365796" cy="26630"/>
        </a:xfrm>
        <a:custGeom>
          <a:avLst/>
          <a:gdLst/>
          <a:ahLst/>
          <a:cxnLst/>
          <a:rect l="0" t="0" r="0" b="0"/>
          <a:pathLst>
            <a:path>
              <a:moveTo>
                <a:pt x="0" y="13315"/>
              </a:moveTo>
              <a:lnTo>
                <a:pt x="365796"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5655" y="1393894"/>
        <a:ext cx="18289" cy="18289"/>
      </dsp:txXfrm>
    </dsp:sp>
    <dsp:sp modelId="{36214F8E-2B20-4828-8EDC-F4352B26D5E5}">
      <dsp:nvSpPr>
        <dsp:cNvPr id="0" name=""/>
        <dsp:cNvSpPr/>
      </dsp:nvSpPr>
      <dsp:spPr>
        <a:xfrm>
          <a:off x="3506018" y="2577"/>
          <a:ext cx="1217562" cy="1217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Free &amp; Open Competition</a:t>
          </a:r>
        </a:p>
      </dsp:txBody>
      <dsp:txXfrm>
        <a:off x="3684326" y="180885"/>
        <a:ext cx="860946" cy="860946"/>
      </dsp:txXfrm>
    </dsp:sp>
    <dsp:sp modelId="{E0A28AFC-CF95-4217-8745-0A5DB3706E13}">
      <dsp:nvSpPr>
        <dsp:cNvPr id="0" name=""/>
        <dsp:cNvSpPr/>
      </dsp:nvSpPr>
      <dsp:spPr>
        <a:xfrm>
          <a:off x="4723581" y="2181403"/>
          <a:ext cx="365796" cy="26630"/>
        </a:xfrm>
        <a:custGeom>
          <a:avLst/>
          <a:gdLst/>
          <a:ahLst/>
          <a:cxnLst/>
          <a:rect l="0" t="0" r="0" b="0"/>
          <a:pathLst>
            <a:path>
              <a:moveTo>
                <a:pt x="0" y="13315"/>
              </a:moveTo>
              <a:lnTo>
                <a:pt x="365796"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7334" y="2185573"/>
        <a:ext cx="18289" cy="18289"/>
      </dsp:txXfrm>
    </dsp:sp>
    <dsp:sp modelId="{008982AF-664F-401C-A456-88765EF6AAFB}">
      <dsp:nvSpPr>
        <dsp:cNvPr id="0" name=""/>
        <dsp:cNvSpPr/>
      </dsp:nvSpPr>
      <dsp:spPr>
        <a:xfrm>
          <a:off x="5089377" y="1585937"/>
          <a:ext cx="1217562" cy="12175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Fairness and Integrity</a:t>
          </a:r>
        </a:p>
      </dsp:txBody>
      <dsp:txXfrm>
        <a:off x="5267685" y="1764245"/>
        <a:ext cx="860946" cy="860946"/>
      </dsp:txXfrm>
    </dsp:sp>
    <dsp:sp modelId="{B74AD4E9-1A4D-49FA-9380-F7EF016913F4}">
      <dsp:nvSpPr>
        <dsp:cNvPr id="0" name=""/>
        <dsp:cNvSpPr/>
      </dsp:nvSpPr>
      <dsp:spPr>
        <a:xfrm rot="5400000">
          <a:off x="3931901" y="2973082"/>
          <a:ext cx="365796" cy="26630"/>
        </a:xfrm>
        <a:custGeom>
          <a:avLst/>
          <a:gdLst/>
          <a:ahLst/>
          <a:cxnLst/>
          <a:rect l="0" t="0" r="0" b="0"/>
          <a:pathLst>
            <a:path>
              <a:moveTo>
                <a:pt x="0" y="13315"/>
              </a:moveTo>
              <a:lnTo>
                <a:pt x="365796"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5655" y="2977253"/>
        <a:ext cx="18289" cy="18289"/>
      </dsp:txXfrm>
    </dsp:sp>
    <dsp:sp modelId="{6983DFAB-4F28-4FD7-B505-CFB55827E568}">
      <dsp:nvSpPr>
        <dsp:cNvPr id="0" name=""/>
        <dsp:cNvSpPr/>
      </dsp:nvSpPr>
      <dsp:spPr>
        <a:xfrm>
          <a:off x="3506018" y="3169296"/>
          <a:ext cx="1217562" cy="121756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Responsive and </a:t>
          </a:r>
          <a:r>
            <a:rPr lang="en-US" sz="1100" b="1" kern="1200" dirty="0"/>
            <a:t>Responsible</a:t>
          </a:r>
          <a:endParaRPr lang="en-US" sz="1100" kern="1200" dirty="0"/>
        </a:p>
      </dsp:txBody>
      <dsp:txXfrm>
        <a:off x="3684326" y="3347604"/>
        <a:ext cx="860946" cy="860946"/>
      </dsp:txXfrm>
    </dsp:sp>
    <dsp:sp modelId="{6D52E269-DBBE-4FA9-9843-8E7406AA902F}">
      <dsp:nvSpPr>
        <dsp:cNvPr id="0" name=""/>
        <dsp:cNvSpPr/>
      </dsp:nvSpPr>
      <dsp:spPr>
        <a:xfrm rot="10800000">
          <a:off x="3140222" y="2181403"/>
          <a:ext cx="365796" cy="26630"/>
        </a:xfrm>
        <a:custGeom>
          <a:avLst/>
          <a:gdLst/>
          <a:ahLst/>
          <a:cxnLst/>
          <a:rect l="0" t="0" r="0" b="0"/>
          <a:pathLst>
            <a:path>
              <a:moveTo>
                <a:pt x="0" y="13315"/>
              </a:moveTo>
              <a:lnTo>
                <a:pt x="365796" y="133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13975" y="2185573"/>
        <a:ext cx="18289" cy="18289"/>
      </dsp:txXfrm>
    </dsp:sp>
    <dsp:sp modelId="{D9142F2F-B986-48CA-8C43-D75C1BA4E402}">
      <dsp:nvSpPr>
        <dsp:cNvPr id="0" name=""/>
        <dsp:cNvSpPr/>
      </dsp:nvSpPr>
      <dsp:spPr>
        <a:xfrm>
          <a:off x="1922659" y="1585937"/>
          <a:ext cx="1217562" cy="121756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Transparent</a:t>
          </a:r>
        </a:p>
      </dsp:txBody>
      <dsp:txXfrm>
        <a:off x="2100967" y="1764245"/>
        <a:ext cx="860946" cy="86094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596FC1E-C7F8-4748-9879-7742C5EA26BB}" type="datetimeFigureOut">
              <a:rPr lang="en-US" smtClean="0"/>
              <a:t>9/24/2018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2D45F1-C8E1-4318-ADA8-C0EF63F3B149}" type="slidenum">
              <a:rPr lang="en-US" smtClean="0"/>
              <a:t>‹#›</a:t>
            </a:fld>
            <a:endParaRPr lang="en-US"/>
          </a:p>
        </p:txBody>
      </p:sp>
    </p:spTree>
    <p:extLst>
      <p:ext uri="{BB962C8B-B14F-4D97-AF65-F5344CB8AC3E}">
        <p14:creationId xmlns:p14="http://schemas.microsoft.com/office/powerpoint/2010/main" val="896056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EAFFC5E-C2B7-4F79-AD07-4AB1502B1A6D}" type="datetimeFigureOut">
              <a:rPr lang="en-US" smtClean="0"/>
              <a:t>9/24/2018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C4DBED6-CC44-4399-940A-AD96B222FFF8}" type="slidenum">
              <a:rPr lang="en-US" smtClean="0"/>
              <a:t>‹#›</a:t>
            </a:fld>
            <a:endParaRPr lang="en-US"/>
          </a:p>
        </p:txBody>
      </p:sp>
    </p:spTree>
    <p:extLst>
      <p:ext uri="{BB962C8B-B14F-4D97-AF65-F5344CB8AC3E}">
        <p14:creationId xmlns:p14="http://schemas.microsoft.com/office/powerpoint/2010/main" val="258411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get started, we would like to go over the structure of today’s webinar and give you some basic instructions for using WebEx as a participant. The presentation will be about one hour with an additional thirty minutes at the end for questions.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print or save the presentation slides or resources go to File at the top of your screen and select “Transfer”. Click on the file that appears in the file transfer screen and select “Download” to open the zipped file and to print or save the files to your computer.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presentation there will be a few polling questions for you to gauge your overall understanding of the webinar’s content. When a poll is opened it will appear in the polling window on the right side of your screen. These questions will be either multiple choice or true or false.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 number of attendees, everyone has been muted upon entry.  You can ask a question at any time by typing your question into the Q &amp; A panel on the right side of your screen. Questions will be answered in the order in which they are received.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presentation has concluded, it is important that you do not exit your WebEx browser as this will simultaneously disconnect you from the teleconference. If you are accidentally disconnected, just log back into WebEx and re-join the teleconference.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the presentation you will receive a follow-up email from WebEx with a link to take a brief survey to provide feedback about today’s webinar. Once you have completed the survey you will receive a printable Certificate of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archived version of today’s webinar will be posted to the Child Nutrition Knowledge Center website at a later date.</a:t>
            </a:r>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1</a:t>
            </a:fld>
            <a:endParaRPr lang="en-US"/>
          </a:p>
        </p:txBody>
      </p:sp>
    </p:spTree>
    <p:extLst>
      <p:ext uri="{BB962C8B-B14F-4D97-AF65-F5344CB8AC3E}">
        <p14:creationId xmlns:p14="http://schemas.microsoft.com/office/powerpoint/2010/main" val="112673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Purchases</a:t>
            </a:r>
            <a:r>
              <a:rPr lang="en-US" baseline="0" dirty="0"/>
              <a:t> must be less than $10,000.  No competitive quotes are required, but purchases must be spread out among qualified suppliers.  Best practice is to include this in your written procurement plan.</a:t>
            </a:r>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10</a:t>
            </a:fld>
            <a:endParaRPr lang="en-US"/>
          </a:p>
        </p:txBody>
      </p:sp>
    </p:spTree>
    <p:extLst>
      <p:ext uri="{BB962C8B-B14F-4D97-AF65-F5344CB8AC3E}">
        <p14:creationId xmlns:p14="http://schemas.microsoft.com/office/powerpoint/2010/main" val="79695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quotes must be obtained from an “adequate” number of qualified sources – it is left up to the organization to determine what “adequate” is for each procurement</a:t>
            </a:r>
          </a:p>
          <a:p>
            <a:r>
              <a:rPr lang="en-US" dirty="0"/>
              <a:t>Quotes can be obtained from suppliers or from public websites</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11</a:t>
            </a:fld>
            <a:endParaRPr lang="en-US"/>
          </a:p>
        </p:txBody>
      </p:sp>
    </p:spTree>
    <p:extLst>
      <p:ext uri="{BB962C8B-B14F-4D97-AF65-F5344CB8AC3E}">
        <p14:creationId xmlns:p14="http://schemas.microsoft.com/office/powerpoint/2010/main" val="182815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Sealed bids: More than $250,000 Two or more qualified bidders</a:t>
            </a:r>
          </a:p>
          <a:p>
            <a:pPr>
              <a:buFont typeface="Wingdings" panose="05000000000000000000" pitchFamily="2" charset="2"/>
              <a:buChar char="§"/>
            </a:pPr>
            <a:r>
              <a:rPr lang="en-US" dirty="0"/>
              <a:t> Publicly advertised and solicited from adequate suppliers</a:t>
            </a:r>
          </a:p>
          <a:p>
            <a:pPr>
              <a:buFont typeface="Wingdings" panose="05000000000000000000" pitchFamily="2" charset="2"/>
              <a:buChar char="§"/>
            </a:pPr>
            <a:r>
              <a:rPr lang="en-US" dirty="0"/>
              <a:t> Lowest bidder for the fixed price contract wins</a:t>
            </a:r>
          </a:p>
        </p:txBody>
      </p:sp>
      <p:sp>
        <p:nvSpPr>
          <p:cNvPr id="4" name="Slide Number Placeholder 3"/>
          <p:cNvSpPr>
            <a:spLocks noGrp="1"/>
          </p:cNvSpPr>
          <p:nvPr>
            <p:ph type="sldNum" sz="quarter" idx="10"/>
          </p:nvPr>
        </p:nvSpPr>
        <p:spPr/>
        <p:txBody>
          <a:bodyPr/>
          <a:lstStyle/>
          <a:p>
            <a:fld id="{AC4DBED6-CC44-4399-940A-AD96B222FFF8}" type="slidenum">
              <a:rPr lang="en-US" smtClean="0"/>
              <a:t>12</a:t>
            </a:fld>
            <a:endParaRPr lang="en-US"/>
          </a:p>
        </p:txBody>
      </p:sp>
    </p:spTree>
    <p:extLst>
      <p:ext uri="{BB962C8B-B14F-4D97-AF65-F5344CB8AC3E}">
        <p14:creationId xmlns:p14="http://schemas.microsoft.com/office/powerpoint/2010/main" val="266762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Written policy for conducting technical evaluations of reviewing proposals and selecting the recipient</a:t>
            </a:r>
          </a:p>
          <a:p>
            <a:pPr>
              <a:buFont typeface="Wingdings" panose="05000000000000000000" pitchFamily="2" charset="2"/>
              <a:buChar char="§"/>
            </a:pPr>
            <a:r>
              <a:rPr lang="en-US" dirty="0"/>
              <a:t>Most advantageous bid wins, price and other factors considered</a:t>
            </a:r>
          </a:p>
        </p:txBody>
      </p:sp>
      <p:sp>
        <p:nvSpPr>
          <p:cNvPr id="4" name="Slide Number Placeholder 3"/>
          <p:cNvSpPr>
            <a:spLocks noGrp="1"/>
          </p:cNvSpPr>
          <p:nvPr>
            <p:ph type="sldNum" sz="quarter" idx="10"/>
          </p:nvPr>
        </p:nvSpPr>
        <p:spPr/>
        <p:txBody>
          <a:bodyPr/>
          <a:lstStyle/>
          <a:p>
            <a:fld id="{AC4DBED6-CC44-4399-940A-AD96B222FFF8}" type="slidenum">
              <a:rPr lang="en-US" smtClean="0"/>
              <a:t>13</a:t>
            </a:fld>
            <a:endParaRPr lang="en-US"/>
          </a:p>
        </p:txBody>
      </p:sp>
    </p:spTree>
    <p:extLst>
      <p:ext uri="{BB962C8B-B14F-4D97-AF65-F5344CB8AC3E}">
        <p14:creationId xmlns:p14="http://schemas.microsoft.com/office/powerpoint/2010/main" val="318280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Good/service is only available from a single source</a:t>
            </a:r>
          </a:p>
          <a:p>
            <a:r>
              <a:rPr lang="en-US" dirty="0"/>
              <a:t>Only one source can provide the good/service in the time frame required</a:t>
            </a:r>
          </a:p>
          <a:p>
            <a:r>
              <a:rPr lang="en-US" dirty="0"/>
              <a:t>Written pre-approval from the Federal awarding agency</a:t>
            </a:r>
          </a:p>
          <a:p>
            <a:r>
              <a:rPr lang="en-US" dirty="0"/>
              <a:t>Competition is deemed inadequate, after solicitation attempts through one of the other methods</a:t>
            </a:r>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343110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Now let’s look at the simplified acquisition threshold.  Also known a small purchase, the simplified acquisition threshold was raised from $150,000 to $250,000.  </a:t>
            </a:r>
            <a:r>
              <a:rPr lang="en-US" dirty="0"/>
              <a:t>This allows SFAs</a:t>
            </a:r>
            <a:r>
              <a:rPr lang="en-US" baseline="0" dirty="0"/>
              <a:t> to follow informal procurement procedures for purchases under the $250,000 Federal threshold.  This was done in order to make the process more efficient and reduce administrative burden and costs.</a:t>
            </a:r>
          </a:p>
          <a:p>
            <a:pPr defTabSz="931774">
              <a:defRPr/>
            </a:pPr>
            <a:endParaRPr lang="en-US" baseline="0" dirty="0"/>
          </a:p>
          <a:p>
            <a:pPr defTabSz="931774">
              <a:defRPr/>
            </a:pPr>
            <a:endParaRPr lang="en-US" baseline="0" dirty="0"/>
          </a:p>
          <a:p>
            <a:pPr defTabSz="931774">
              <a:defRPr/>
            </a:pPr>
            <a:endParaRPr lang="en-US" baseline="0"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52522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small purchase, you should follow the following steps for</a:t>
            </a:r>
            <a:r>
              <a:rPr lang="en-US" baseline="0" dirty="0"/>
              <a:t> procurement</a:t>
            </a:r>
            <a:r>
              <a:rPr lang="en-US" dirty="0"/>
              <a:t>:</a:t>
            </a:r>
          </a:p>
          <a:p>
            <a:pPr marL="228600" indent="-228600">
              <a:buAutoNum type="arabicPeriod"/>
            </a:pPr>
            <a:r>
              <a:rPr lang="en-US" dirty="0"/>
              <a:t>Develop</a:t>
            </a:r>
            <a:r>
              <a:rPr lang="en-US" baseline="0" dirty="0"/>
              <a:t> product requirements and specs.  </a:t>
            </a:r>
          </a:p>
          <a:p>
            <a:pPr marL="228600" indent="-228600">
              <a:buAutoNum type="arabicPeriod"/>
            </a:pPr>
            <a:r>
              <a:rPr lang="en-US" baseline="0" dirty="0"/>
              <a:t>Identify at least 3 eligible sources who are willing and able to provide the product.</a:t>
            </a:r>
          </a:p>
          <a:p>
            <a:pPr marL="228600" indent="-228600">
              <a:buAutoNum type="arabicPeriod"/>
            </a:pPr>
            <a:r>
              <a:rPr lang="en-US" baseline="0" dirty="0"/>
              <a:t>Obtain at least 3 quotes</a:t>
            </a:r>
          </a:p>
          <a:p>
            <a:pPr marL="228600" indent="-228600">
              <a:buAutoNum type="arabicPeriod"/>
            </a:pPr>
            <a:r>
              <a:rPr lang="en-US" baseline="0" dirty="0"/>
              <a:t>Evaluate the responses and award the purchase to the responsive and responsible vendor with the lowest price.</a:t>
            </a:r>
          </a:p>
          <a:p>
            <a:pPr marL="228600" indent="-228600">
              <a:buAutoNum type="arabicPeriod"/>
            </a:pPr>
            <a:endParaRPr lang="en-US" baseline="0" dirty="0"/>
          </a:p>
          <a:p>
            <a:pPr marL="228600" indent="-228600">
              <a:buAutoNum type="arabicPeriod"/>
            </a:pPr>
            <a:r>
              <a:rPr lang="en-US" baseline="0" dirty="0"/>
              <a:t>Remember to document the procedures you used.</a:t>
            </a:r>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13645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specification</a:t>
            </a:r>
            <a:r>
              <a:rPr lang="en-US" baseline="0" dirty="0"/>
              <a:t> requirement when purchasing is to include the Buy American provision.  The National School Lunch Act requires the purchase of domestic agricultural commodities and domestic food products to the maximum extent practicable.  This may be accomplished by providing a Buy American clause in all product specifications, solicitations, purchase orders, and any other procurement documents in order to comply with the provision.  You can refer to the memos listed her for more information.</a:t>
            </a:r>
          </a:p>
          <a:p>
            <a:endParaRPr lang="en-US" baseline="0"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7719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responses to solicitations are limited, though</a:t>
            </a:r>
            <a:r>
              <a:rPr lang="en-US" baseline="0" dirty="0"/>
              <a:t> numerous sources were contacted, SFAs need to:  </a:t>
            </a:r>
          </a:p>
          <a:p>
            <a:r>
              <a:rPr lang="en-US" dirty="0"/>
              <a:t>Examine the product requirements to ensure they are not unnecessarily restrictive.</a:t>
            </a:r>
          </a:p>
          <a:p>
            <a:r>
              <a:rPr lang="en-US" dirty="0"/>
              <a:t>Use additional methods to locate vendors/suppliers, e.g., email known vendors, place advertisement in newspaper, follow-up with calls, etc. </a:t>
            </a:r>
          </a:p>
          <a:p>
            <a:r>
              <a:rPr lang="en-US" dirty="0"/>
              <a:t>Examine any other possible reasons for the limited reply.</a:t>
            </a:r>
          </a:p>
          <a:p>
            <a:r>
              <a:rPr lang="en-US" dirty="0"/>
              <a:t>If only one bid is received after the efforts discussed above, the purchase may be made if the cost is reasonable.  </a:t>
            </a:r>
          </a:p>
          <a:p>
            <a:r>
              <a:rPr lang="en-US" dirty="0"/>
              <a:t>Document the bid process, including efforts made to secure additional bids, etc. </a:t>
            </a:r>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781280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presentation</a:t>
            </a:r>
            <a:r>
              <a:rPr lang="en-US" baseline="0" dirty="0"/>
              <a:t> on procurement methods would be complete without the discussion on competition killers.  When conducting competitive procedures, these procedures must not:  </a:t>
            </a:r>
          </a:p>
          <a:p>
            <a:pPr marL="174708" indent="-174708">
              <a:buFont typeface="Arial" panose="020B0604020202020204" pitchFamily="34" charset="0"/>
              <a:buChar char="•"/>
            </a:pPr>
            <a:r>
              <a:rPr lang="en-US" baseline="0" dirty="0"/>
              <a:t>Place unreasonable requirements on firms;	</a:t>
            </a:r>
          </a:p>
          <a:p>
            <a:pPr marL="174708" indent="-174708">
              <a:buFont typeface="Arial" panose="020B0604020202020204" pitchFamily="34" charset="0"/>
              <a:buChar char="•"/>
            </a:pPr>
            <a:r>
              <a:rPr lang="en-US" baseline="0" dirty="0"/>
              <a:t>Require unnecessary experience;	</a:t>
            </a:r>
          </a:p>
          <a:p>
            <a:pPr marL="174708" indent="-174708">
              <a:buFont typeface="Arial" panose="020B0604020202020204" pitchFamily="34" charset="0"/>
              <a:buChar char="•"/>
            </a:pPr>
            <a:r>
              <a:rPr lang="en-US" baseline="0" dirty="0"/>
              <a:t>Give noncompetitive awards to consultants or vendors;	</a:t>
            </a:r>
          </a:p>
          <a:p>
            <a:pPr marL="174708" indent="-174708">
              <a:buFont typeface="Arial" panose="020B0604020202020204" pitchFamily="34" charset="0"/>
              <a:buChar char="•"/>
            </a:pPr>
            <a:r>
              <a:rPr lang="en-US" baseline="0" dirty="0"/>
              <a:t>Have organizational conflicts of interest;	</a:t>
            </a:r>
          </a:p>
          <a:p>
            <a:pPr marL="174708" indent="-174708">
              <a:buFont typeface="Arial" panose="020B0604020202020204" pitchFamily="34" charset="0"/>
              <a:buChar char="•"/>
            </a:pPr>
            <a:r>
              <a:rPr lang="en-US" baseline="0" dirty="0"/>
              <a:t>Specify only brand name products; 	</a:t>
            </a:r>
          </a:p>
          <a:p>
            <a:pPr marL="174708" indent="-174708">
              <a:buFont typeface="Arial" panose="020B0604020202020204" pitchFamily="34" charset="0"/>
              <a:buChar char="•"/>
            </a:pPr>
            <a:r>
              <a:rPr lang="en-US" baseline="0" dirty="0"/>
              <a:t>Make arbitrary decisions in the procurement process; </a:t>
            </a:r>
          </a:p>
          <a:p>
            <a:pPr marL="174708" indent="-174708">
              <a:buFont typeface="Arial" panose="020B0604020202020204" pitchFamily="34" charset="0"/>
              <a:buChar char="•"/>
            </a:pPr>
            <a:r>
              <a:rPr lang="en-US" baseline="0" dirty="0"/>
              <a:t>Write bid specifications that are too narrow and limit competition; 		</a:t>
            </a:r>
          </a:p>
          <a:p>
            <a:pPr marL="174708" indent="-174708">
              <a:buFont typeface="Arial" panose="020B0604020202020204" pitchFamily="34" charset="0"/>
              <a:buChar char="•"/>
            </a:pPr>
            <a:r>
              <a:rPr lang="en-US" baseline="0" dirty="0"/>
              <a:t>Allow potential contractors to write or otherwise influence bid specifications; or, </a:t>
            </a:r>
          </a:p>
          <a:p>
            <a:pPr marL="174708" indent="-174708">
              <a:buFont typeface="Arial" panose="020B0604020202020204" pitchFamily="34" charset="0"/>
              <a:buChar char="•"/>
            </a:pPr>
            <a:r>
              <a:rPr lang="en-US" baseline="0" dirty="0"/>
              <a:t>Provide insufficient time for vendors to submit bids.				</a:t>
            </a:r>
          </a:p>
          <a:p>
            <a:pPr marL="174708" indent="-174708">
              <a:buFont typeface="Arial" panose="020B0604020202020204" pitchFamily="34" charset="0"/>
              <a:buChar char="•"/>
            </a:pPr>
            <a:r>
              <a:rPr lang="en-US" baseline="0" dirty="0"/>
              <a:t>Use a geographic preference or local in bid specs, which can unnecessarily restrict free and open competition.  However, an optional geographic preference can be used to obtain unprocessed locally grown or locally raised agricultural products.</a:t>
            </a:r>
          </a:p>
          <a:p>
            <a:pPr marL="174708" indent="-174708">
              <a:buFont typeface="Arial" panose="020B0604020202020204" pitchFamily="34" charset="0"/>
              <a:buChar char="•"/>
            </a:pPr>
            <a:endParaRPr lang="en-US" baseline="0" dirty="0"/>
          </a:p>
          <a:p>
            <a:r>
              <a:rPr lang="en-US" baseline="0" dirty="0"/>
              <a:t>The use of any of these procedures restricts competition rather than achieving competition, the goal of all competitive procedures.  </a:t>
            </a:r>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67557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procurement?  Procurement is a multi-step process for obtaining equipment, services, materials or supplies for the lowest price.  </a:t>
            </a:r>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2</a:t>
            </a:fld>
            <a:endParaRPr lang="en-US"/>
          </a:p>
        </p:txBody>
      </p:sp>
    </p:spTree>
    <p:extLst>
      <p:ext uri="{BB962C8B-B14F-4D97-AF65-F5344CB8AC3E}">
        <p14:creationId xmlns:p14="http://schemas.microsoft.com/office/powerpoint/2010/main" val="248037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non-Federal entity's procedures must avoid acquisition of unnecessary or duplicative items. </a:t>
            </a:r>
          </a:p>
          <a:p>
            <a:endParaRPr lang="en-US" dirty="0"/>
          </a:p>
          <a:p>
            <a:r>
              <a:rPr lang="en-US" dirty="0"/>
              <a:t>Consideration should be given to consolidating or breaking out procurements to obtain a more economical purchase. </a:t>
            </a:r>
          </a:p>
          <a:p>
            <a:endParaRPr lang="en-US" dirty="0"/>
          </a:p>
          <a:p>
            <a:r>
              <a:rPr lang="en-US" dirty="0"/>
              <a:t>Where appropriate, an analysis will be made of lease versus purchase alternatives, and any other appropriate analysis to determine the most economical approach</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20</a:t>
            </a:fld>
            <a:endParaRPr lang="en-US"/>
          </a:p>
        </p:txBody>
      </p:sp>
    </p:spTree>
    <p:extLst>
      <p:ext uri="{BB962C8B-B14F-4D97-AF65-F5344CB8AC3E}">
        <p14:creationId xmlns:p14="http://schemas.microsoft.com/office/powerpoint/2010/main" val="199159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a:t>
            </a:r>
            <a:r>
              <a:rPr lang="en-US" baseline="0" dirty="0"/>
              <a:t> next slide provides a visual tool for deciding which procurement method to follow.</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402118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We’ve talked about</a:t>
            </a:r>
            <a:r>
              <a:rPr lang="en-US" altLang="en-US" baseline="0" dirty="0"/>
              <a:t> the different methods of the procurement process.  Now we’ll discuss the formal process in a little more detail.  </a:t>
            </a:r>
            <a:r>
              <a:rPr lang="en-US" altLang="en-US" dirty="0"/>
              <a:t>When the value of the purchase exceeds the applicable Federal, State, or local threshold for small purchases, the </a:t>
            </a:r>
            <a:r>
              <a:rPr lang="en-US" altLang="en-US" u="sng" dirty="0"/>
              <a:t>formal procurement </a:t>
            </a:r>
            <a:r>
              <a:rPr lang="en-US" altLang="en-US" dirty="0"/>
              <a:t>method must be used; however,</a:t>
            </a:r>
            <a:r>
              <a:rPr lang="en-US" altLang="en-US" baseline="0" dirty="0"/>
              <a:t> SFAs may use formal methods with any purchase. </a:t>
            </a:r>
            <a:r>
              <a:rPr lang="en-US" altLang="en-US" dirty="0"/>
              <a:t>These are more rigorous and prescriptive, yet this</a:t>
            </a:r>
            <a:r>
              <a:rPr lang="en-US" altLang="en-US" baseline="0" dirty="0"/>
              <a:t> process results in competition</a:t>
            </a:r>
            <a:endParaRPr lang="en-US" dirty="0"/>
          </a:p>
          <a:p>
            <a:endParaRPr lang="en-US" dirty="0"/>
          </a:p>
          <a:p>
            <a:pPr defTabSz="917235">
              <a:defRPr/>
            </a:pPr>
            <a:r>
              <a:rPr lang="en-US" altLang="en-US" dirty="0">
                <a:latin typeface="Arial" pitchFamily="34" charset="0"/>
              </a:rPr>
              <a:t>Formal procurement</a:t>
            </a:r>
            <a:r>
              <a:rPr lang="en-US" altLang="en-US" baseline="0" dirty="0">
                <a:latin typeface="Arial" pitchFamily="34" charset="0"/>
              </a:rPr>
              <a:t> methods</a:t>
            </a:r>
            <a:r>
              <a:rPr lang="en-US" altLang="en-US" dirty="0">
                <a:latin typeface="Arial" pitchFamily="34" charset="0"/>
              </a:rPr>
              <a:t> require the development and use of a written solicitation, advertising,</a:t>
            </a:r>
            <a:r>
              <a:rPr lang="en-US" altLang="en-US" baseline="0" dirty="0">
                <a:latin typeface="Arial" pitchFamily="34" charset="0"/>
              </a:rPr>
              <a:t> a formal written responses demonstrating </a:t>
            </a:r>
            <a:r>
              <a:rPr lang="en-US" altLang="en-US" dirty="0">
                <a:latin typeface="Arial" pitchFamily="34" charset="0"/>
              </a:rPr>
              <a:t> competition, and must be free of anticompetitive practices.</a:t>
            </a:r>
            <a:endParaRPr lang="en-US" altLang="en-US" baseline="0" dirty="0">
              <a:latin typeface="Arial" pitchFamily="34" charset="0"/>
            </a:endParaRPr>
          </a:p>
          <a:p>
            <a:pPr defTabSz="917235">
              <a:defRPr/>
            </a:pPr>
            <a:endParaRPr lang="en-US" altLang="en-US" dirty="0">
              <a:latin typeface="Arial" pitchFamily="34" charset="0"/>
            </a:endParaRPr>
          </a:p>
          <a:p>
            <a:pPr defTabSz="917235">
              <a:defRPr/>
            </a:pPr>
            <a:r>
              <a:rPr lang="en-US" altLang="en-US" dirty="0">
                <a:latin typeface="Arial" pitchFamily="34" charset="0"/>
              </a:rPr>
              <a:t>  </a:t>
            </a:r>
          </a:p>
          <a:p>
            <a:r>
              <a:rPr lang="en-US" dirty="0"/>
              <a:t>Step 1 – Select</a:t>
            </a:r>
            <a:r>
              <a:rPr lang="en-US" baseline="0" dirty="0"/>
              <a:t> the method – will a competitive sealed bid or competitive proposal be used?</a:t>
            </a:r>
            <a:endParaRPr lang="en-US" dirty="0"/>
          </a:p>
          <a:p>
            <a:endParaRPr lang="en-US" dirty="0"/>
          </a:p>
          <a:p>
            <a:r>
              <a:rPr lang="en-US" dirty="0"/>
              <a:t>Developing</a:t>
            </a:r>
            <a:r>
              <a:rPr lang="en-US" baseline="0" dirty="0"/>
              <a:t> and Publicizing Solicitations</a:t>
            </a:r>
            <a:r>
              <a:rPr lang="en-US" dirty="0"/>
              <a:t>:</a:t>
            </a:r>
          </a:p>
          <a:p>
            <a:pPr marL="171981" indent="-171981">
              <a:buFont typeface="Arial" panose="020B0604020202020204" pitchFamily="34" charset="0"/>
              <a:buChar char="•"/>
            </a:pPr>
            <a:r>
              <a:rPr lang="en-US" dirty="0"/>
              <a:t>Developing</a:t>
            </a:r>
            <a:r>
              <a:rPr lang="en-US" baseline="0" dirty="0"/>
              <a:t> </a:t>
            </a:r>
            <a:r>
              <a:rPr lang="en-US" dirty="0"/>
              <a:t>Specifications for</a:t>
            </a:r>
            <a:r>
              <a:rPr lang="en-US" baseline="0" dirty="0"/>
              <a:t> products and services needed</a:t>
            </a:r>
            <a:endParaRPr lang="en-US" dirty="0"/>
          </a:p>
          <a:p>
            <a:pPr marL="171981" indent="-171981">
              <a:buFont typeface="Arial" panose="020B0604020202020204" pitchFamily="34" charset="0"/>
              <a:buChar char="•"/>
            </a:pPr>
            <a:r>
              <a:rPr lang="en-US" dirty="0"/>
              <a:t>Developing elements of the solicitation such as terms,</a:t>
            </a:r>
            <a:r>
              <a:rPr lang="en-US" baseline="0" dirty="0"/>
              <a:t> conditions and required contract provisions such as Buy American, Allowable costs including r</a:t>
            </a:r>
            <a:r>
              <a:rPr lang="en-US" dirty="0"/>
              <a:t>ebates, discounts and credits</a:t>
            </a:r>
          </a:p>
          <a:p>
            <a:pPr marL="171981" indent="-171981">
              <a:buFont typeface="Arial" panose="020B0604020202020204" pitchFamily="34" charset="0"/>
              <a:buChar char="•"/>
            </a:pPr>
            <a:r>
              <a:rPr lang="en-US" dirty="0"/>
              <a:t>How</a:t>
            </a:r>
            <a:r>
              <a:rPr lang="en-US" baseline="0" dirty="0"/>
              <a:t> responses will be received and what criteria will be used to evaluate responses</a:t>
            </a:r>
            <a:endParaRPr lang="en-US" dirty="0"/>
          </a:p>
          <a:p>
            <a:endParaRPr lang="en-US" dirty="0"/>
          </a:p>
          <a:p>
            <a:r>
              <a:rPr lang="en-US" dirty="0"/>
              <a:t>Receiving and Evaluating</a:t>
            </a:r>
            <a:r>
              <a:rPr lang="en-US" baseline="0" dirty="0"/>
              <a:t> Responses</a:t>
            </a:r>
          </a:p>
          <a:p>
            <a:pPr marL="171981" indent="-171981">
              <a:buFont typeface="Arial" panose="020B0604020202020204" pitchFamily="34" charset="0"/>
              <a:buChar char="•"/>
            </a:pPr>
            <a:r>
              <a:rPr lang="en-US" baseline="0" dirty="0"/>
              <a:t>Once responses are received, these will be evaluated </a:t>
            </a:r>
          </a:p>
          <a:p>
            <a:pPr marL="171981" indent="-171981">
              <a:buFont typeface="Arial" panose="020B0604020202020204" pitchFamily="34" charset="0"/>
              <a:buChar char="•"/>
            </a:pPr>
            <a:r>
              <a:rPr lang="en-US" baseline="0" dirty="0"/>
              <a:t>Invitations for Bid (IFBs) are opened publically and evaluated with price as the only dimension</a:t>
            </a:r>
          </a:p>
          <a:p>
            <a:pPr marL="171981" indent="-171981">
              <a:buFont typeface="Arial" panose="020B0604020202020204" pitchFamily="34" charset="0"/>
              <a:buChar char="•"/>
            </a:pPr>
            <a:r>
              <a:rPr lang="en-US" baseline="0" dirty="0"/>
              <a:t>Competitive proposals have evaluated, top proposals are negotiated and prices are determined as price must be the primary consideration</a:t>
            </a:r>
            <a:endParaRPr lang="en-US" dirty="0"/>
          </a:p>
          <a:p>
            <a:endParaRPr lang="en-US" dirty="0"/>
          </a:p>
          <a:p>
            <a:r>
              <a:rPr lang="en-US" dirty="0"/>
              <a:t>Contract Award and Execution:</a:t>
            </a:r>
          </a:p>
          <a:p>
            <a:pPr marL="171981" indent="-171981">
              <a:buFont typeface="Arial" panose="020B0604020202020204" pitchFamily="34" charset="0"/>
              <a:buChar char="•"/>
            </a:pPr>
            <a:r>
              <a:rPr lang="en-US" dirty="0"/>
              <a:t>Once contracts are</a:t>
            </a:r>
            <a:r>
              <a:rPr lang="en-US" baseline="0" dirty="0"/>
              <a:t> evaluated and the most responsive and responsible bid/proposal is identified, the contract award may occur.  Some contracts require prior approval by SED before contract award, such as Food Service Management Contracts.  </a:t>
            </a:r>
          </a:p>
          <a:p>
            <a:pPr marL="171981" indent="-171981">
              <a:buFont typeface="Arial" panose="020B0604020202020204" pitchFamily="34" charset="0"/>
              <a:buChar char="•"/>
            </a:pPr>
            <a:endParaRPr lang="en-US" dirty="0"/>
          </a:p>
          <a:p>
            <a:r>
              <a:rPr lang="en-US" dirty="0"/>
              <a:t>Manage Contract:</a:t>
            </a:r>
          </a:p>
          <a:p>
            <a:pPr marL="171981" indent="-171981">
              <a:buFont typeface="Arial" panose="020B0604020202020204" pitchFamily="34" charset="0"/>
              <a:buChar char="•"/>
            </a:pPr>
            <a:r>
              <a:rPr lang="en-US" baseline="0" dirty="0"/>
              <a:t>Every contract must be monitored to ensure compliance with the specifications, terms, and conditions contained.  </a:t>
            </a:r>
          </a:p>
          <a:p>
            <a:pPr marL="171981" indent="-171981">
              <a:buFont typeface="Arial" panose="020B0604020202020204" pitchFamily="34" charset="0"/>
              <a:buChar char="•"/>
            </a:pPr>
            <a:r>
              <a:rPr lang="en-US" baseline="0" dirty="0"/>
              <a:t>Contract management is more than just a requirement of Federal regulations.  Contract management protects Federal funds. </a:t>
            </a:r>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35010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select which</a:t>
            </a:r>
            <a:r>
              <a:rPr lang="en-US" baseline="0" dirty="0"/>
              <a:t> formal </a:t>
            </a:r>
            <a:r>
              <a:rPr lang="en-US" dirty="0"/>
              <a:t>method</a:t>
            </a:r>
            <a:r>
              <a:rPr lang="en-US" baseline="0" dirty="0"/>
              <a:t> to use, the</a:t>
            </a:r>
            <a:r>
              <a:rPr lang="en-US" dirty="0"/>
              <a:t> regulations</a:t>
            </a:r>
            <a:r>
              <a:rPr lang="en-US" baseline="0" dirty="0"/>
              <a:t> include a requirement that a cost analysis be conducted.  This is conducted so that the methods, informal or formal may be determined and for the purpose of selecting the contract type that will result. </a:t>
            </a:r>
            <a:r>
              <a:rPr lang="en-US" dirty="0"/>
              <a:t>According to 2</a:t>
            </a:r>
            <a:r>
              <a:rPr lang="en-US" baseline="0" dirty="0"/>
              <a:t> CFR Part </a:t>
            </a:r>
            <a:r>
              <a:rPr lang="en-US" dirty="0"/>
              <a:t>200.323   Contract cost and price.</a:t>
            </a:r>
          </a:p>
          <a:p>
            <a:endParaRPr lang="en-US" dirty="0"/>
          </a:p>
          <a:p>
            <a:r>
              <a:rPr lang="en-US" dirty="0"/>
              <a:t>(a)</a:t>
            </a:r>
            <a:r>
              <a:rPr lang="en-US" baseline="0" dirty="0"/>
              <a:t>  SFAs </a:t>
            </a:r>
            <a:r>
              <a:rPr lang="en-US" dirty="0"/>
              <a:t>must perform a cost or price analysis in connection with every procurement action in excess of the Simplified Acquisition Threshold including contract modifications. The method and degree of analysis is dependent on the facts surrounding the particular procurement situation, but as a starting point, the SFA must make independent estimates before receiving bids or proposals.</a:t>
            </a:r>
          </a:p>
          <a:p>
            <a:endParaRPr lang="en-US" dirty="0"/>
          </a:p>
          <a:p>
            <a:r>
              <a:rPr lang="en-US" dirty="0"/>
              <a:t>This means every procurement estimated at</a:t>
            </a:r>
            <a:r>
              <a:rPr lang="en-US" baseline="0" dirty="0"/>
              <a:t> </a:t>
            </a:r>
            <a:r>
              <a:rPr lang="en-US" dirty="0"/>
              <a:t>OVER</a:t>
            </a:r>
            <a:r>
              <a:rPr lang="en-US" baseline="0" dirty="0"/>
              <a:t> $250,000  INCLUDING contract modifications, must include a cost estimate.  How does this occur?  The good news is that prior year cost records can be used to show the value of purchases for these products or services.  These can be documented in the procurement activity by including in the scope a statement something like, in the prior year the Program spent $ “X” dollars for the goods and services identified in this solicitation.   Use your prior year procurement and financial records to determine this value and include it in the new solicitation.</a:t>
            </a:r>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2685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a:t>
            </a:r>
            <a:r>
              <a:rPr lang="en-US" baseline="0" dirty="0"/>
              <a:t> sealed bidding procedures use an Invitation for Bid.  These are publically solicited and evaluated according to cost.  IFBs are used when a fixed-price contract is awarded and negotiations are not required with responsive bidders.</a:t>
            </a:r>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995152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effectLst>
                  <a:outerShdw blurRad="38100" dist="38100" dir="2700000" algn="tl">
                    <a:srgbClr val="000000">
                      <a:alpha val="43137"/>
                    </a:srgbClr>
                  </a:outerShdw>
                </a:effectLst>
              </a:rPr>
              <a:t>So</a:t>
            </a:r>
            <a:r>
              <a:rPr lang="en-US" baseline="0" dirty="0">
                <a:effectLst>
                  <a:outerShdw blurRad="38100" dist="38100" dir="2700000" algn="tl">
                    <a:srgbClr val="000000">
                      <a:alpha val="43137"/>
                    </a:srgbClr>
                  </a:outerShdw>
                </a:effectLst>
              </a:rPr>
              <a:t> what are the elements of competitive sealed bidding?  The </a:t>
            </a:r>
            <a:r>
              <a:rPr lang="en-US" dirty="0">
                <a:effectLst>
                  <a:outerShdw blurRad="38100" dist="38100" dir="2700000" algn="tl">
                    <a:srgbClr val="000000">
                      <a:alpha val="43137"/>
                    </a:srgbClr>
                  </a:outerShdw>
                </a:effectLst>
              </a:rPr>
              <a:t>answer</a:t>
            </a:r>
            <a:r>
              <a:rPr lang="en-US" baseline="0" dirty="0">
                <a:effectLst>
                  <a:outerShdw blurRad="38100" dist="38100" dir="2700000" algn="tl">
                    <a:srgbClr val="000000">
                      <a:alpha val="43137"/>
                    </a:srgbClr>
                  </a:outerShdw>
                </a:effectLst>
              </a:rPr>
              <a:t> is simple:  </a:t>
            </a:r>
            <a:r>
              <a:rPr lang="en-US" dirty="0">
                <a:effectLst>
                  <a:outerShdw blurRad="38100" dist="38100" dir="2700000" algn="tl">
                    <a:srgbClr val="000000">
                      <a:alpha val="43137"/>
                    </a:srgbClr>
                  </a:outerShdw>
                </a:effectLst>
              </a:rPr>
              <a:t> competitive sealed bidding  is a procurement method that contains a complete specifications of products and services, 3 or</a:t>
            </a:r>
            <a:r>
              <a:rPr lang="en-US" baseline="0" dirty="0">
                <a:effectLst>
                  <a:outerShdw blurRad="38100" dist="38100" dir="2700000" algn="tl">
                    <a:srgbClr val="000000">
                      <a:alpha val="43137"/>
                    </a:srgbClr>
                  </a:outerShdw>
                </a:effectLst>
              </a:rPr>
              <a:t> more responsible bidders respond, and </a:t>
            </a:r>
            <a:r>
              <a:rPr lang="en-US" dirty="0">
                <a:effectLst>
                  <a:outerShdw blurRad="38100" dist="38100" dir="2700000" algn="tl">
                    <a:srgbClr val="000000">
                      <a:alpha val="43137"/>
                    </a:srgbClr>
                  </a:outerShdw>
                </a:effectLst>
              </a:rPr>
              <a:t>a firm fixed price contract is awarded. </a:t>
            </a: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We saw in regulation language that bids are publicly solicited and a firm fixed price contract is awarded; however these may be awarded based on a (lump sum price to one responding</a:t>
            </a:r>
            <a:r>
              <a:rPr lang="en-US" baseline="0" dirty="0">
                <a:effectLst>
                  <a:outerShdw blurRad="38100" dist="38100" dir="2700000" algn="tl">
                    <a:srgbClr val="000000">
                      <a:alpha val="43137"/>
                    </a:srgbClr>
                  </a:outerShdw>
                </a:effectLst>
              </a:rPr>
              <a:t> bidder</a:t>
            </a:r>
            <a:r>
              <a:rPr lang="en-US" dirty="0">
                <a:effectLst>
                  <a:outerShdw blurRad="38100" dist="38100" dir="2700000" algn="tl">
                    <a:srgbClr val="000000">
                      <a:alpha val="43137"/>
                    </a:srgbClr>
                  </a:outerShdw>
                </a:effectLst>
              </a:rPr>
              <a:t>,</a:t>
            </a:r>
            <a:r>
              <a:rPr lang="en-US" baseline="0" dirty="0">
                <a:effectLst>
                  <a:outerShdw blurRad="38100" dist="38100" dir="2700000" algn="tl">
                    <a:srgbClr val="000000">
                      <a:alpha val="43137"/>
                    </a:srgbClr>
                  </a:outerShdw>
                </a:effectLst>
              </a:rPr>
              <a:t> a line item award based on the </a:t>
            </a:r>
            <a:r>
              <a:rPr lang="en-US" dirty="0">
                <a:effectLst>
                  <a:outerShdw blurRad="38100" dist="38100" dir="2700000" algn="tl">
                    <a:srgbClr val="000000">
                      <a:alpha val="43137"/>
                    </a:srgbClr>
                  </a:outerShdw>
                </a:effectLst>
              </a:rPr>
              <a:t>unit prices</a:t>
            </a:r>
            <a:r>
              <a:rPr lang="en-US" baseline="0" dirty="0">
                <a:effectLst>
                  <a:outerShdw blurRad="38100" dist="38100" dir="2700000" algn="tl">
                    <a:srgbClr val="000000">
                      <a:alpha val="43137"/>
                    </a:srgbClr>
                  </a:outerShdw>
                </a:effectLst>
              </a:rPr>
              <a:t> to multiple responding bidders, or a combination award to multiple responding bidders based on items that are grouped, or a method clearly stated in the solicitation.  The key is that bids are</a:t>
            </a:r>
            <a:r>
              <a:rPr lang="en-US" dirty="0">
                <a:effectLst>
                  <a:outerShdw blurRad="38100" dist="38100" dir="2700000" algn="tl">
                    <a:srgbClr val="000000">
                      <a:alpha val="43137"/>
                    </a:srgbClr>
                  </a:outerShdw>
                </a:effectLst>
              </a:rPr>
              <a:t> awarded to the responsible bidder whose bid, conforming with all the material terms and conditions of the invitation for bids, is the lowest in price. The sealed bid method is the preferred method when:</a:t>
            </a:r>
            <a:r>
              <a:rPr lang="en-US" baseline="0"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i</a:t>
            </a:r>
            <a:r>
              <a:rPr lang="en-US" dirty="0">
                <a:effectLst>
                  <a:outerShdw blurRad="38100" dist="38100" dir="2700000" algn="tl">
                    <a:srgbClr val="000000">
                      <a:alpha val="43137"/>
                    </a:srgbClr>
                  </a:outerShdw>
                </a:effectLst>
              </a:rPr>
              <a:t>) A complete, adequate, and realistic specification or purchase description is available;</a:t>
            </a: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(ii)Three or more responsible bidders are willing and able to compete effectively for the business; and</a:t>
            </a:r>
          </a:p>
          <a:p>
            <a:pPr>
              <a:defRPr/>
            </a:pPr>
            <a:endParaRPr lang="en-US"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(iii) The procurement lends itself to a firm fixed price contract and the selection of the successful bidder can be made principally on the basis of price.</a:t>
            </a:r>
          </a:p>
          <a:p>
            <a:pPr>
              <a:defRPr/>
            </a:pPr>
            <a:endParaRPr lang="en-US"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a:p>
            <a:pPr>
              <a:defRPr/>
            </a:pPr>
            <a:endParaRPr lang="en-US" dirty="0">
              <a:effectLst>
                <a:outerShdw blurRad="38100" dist="38100" dir="2700000" algn="tl">
                  <a:srgbClr val="000000">
                    <a:alpha val="43137"/>
                  </a:srgbClr>
                </a:outerShdw>
              </a:effectLst>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CE96AB11-45BC-4C22-B619-53E9F6D63A2D}" type="slidenum">
              <a:rPr lang="en-US" altLang="en-US" smtClean="0">
                <a:solidFill>
                  <a:prstClr val="black"/>
                </a:solidFill>
                <a:latin typeface="Arial" pitchFamily="34" charset="0"/>
              </a:rPr>
              <a:pPr/>
              <a:t>25</a:t>
            </a:fld>
            <a:endParaRPr lang="en-US" altLang="en-US">
              <a:solidFill>
                <a:prstClr val="black"/>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effectLst>
                  <a:outerShdw blurRad="38100" dist="38100" dir="2700000" algn="tl">
                    <a:srgbClr val="000000">
                      <a:alpha val="43137"/>
                    </a:srgbClr>
                  </a:outerShdw>
                </a:effectLst>
              </a:rPr>
              <a:t>What are some components</a:t>
            </a:r>
            <a:r>
              <a:rPr lang="en-US" baseline="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of competitive</a:t>
            </a:r>
            <a:r>
              <a:rPr lang="en-US" baseline="0" dirty="0">
                <a:effectLst>
                  <a:outerShdw blurRad="38100" dist="38100" dir="2700000" algn="tl">
                    <a:srgbClr val="000000">
                      <a:alpha val="43137"/>
                    </a:srgbClr>
                  </a:outerShdw>
                </a:effectLst>
              </a:rPr>
              <a:t> sealed bidding include:  </a:t>
            </a: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If sealed bids are used, the following requirements apply:</a:t>
            </a:r>
          </a:p>
          <a:p>
            <a:pPr>
              <a:defRPr/>
            </a:pP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a:t>
            </a:r>
            <a:r>
              <a:rPr lang="en-US" dirty="0" err="1">
                <a:effectLst>
                  <a:outerShdw blurRad="38100" dist="38100" dir="2700000" algn="tl">
                    <a:srgbClr val="000000">
                      <a:alpha val="43137"/>
                    </a:srgbClr>
                  </a:outerShdw>
                </a:effectLst>
              </a:rPr>
              <a:t>i</a:t>
            </a:r>
            <a:r>
              <a:rPr lang="en-US" dirty="0">
                <a:effectLst>
                  <a:outerShdw blurRad="38100" dist="38100" dir="2700000" algn="tl">
                    <a:srgbClr val="000000">
                      <a:alpha val="43137"/>
                    </a:srgbClr>
                  </a:outerShdw>
                </a:effectLst>
              </a:rPr>
              <a:t>) Bids must be solicited from an adequate number of known suppliers, providing them sufficient response time prior to the date set for opening the bids, for state, local, and tribal governments, the invitation for bids must be publically advertised;</a:t>
            </a:r>
          </a:p>
          <a:p>
            <a:pPr>
              <a:defRPr/>
            </a:pPr>
            <a:endParaRPr lang="en-US" dirty="0">
              <a:effectLst>
                <a:outerShdw blurRad="38100" dist="38100" dir="2700000" algn="tl">
                  <a:srgbClr val="000000">
                    <a:alpha val="43137"/>
                  </a:srgbClr>
                </a:outerShdw>
              </a:effectLst>
            </a:endParaRPr>
          </a:p>
          <a:p>
            <a:pPr>
              <a:defRPr/>
            </a:pPr>
            <a:endParaRPr 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0BBFFBA4-C363-47F9-A5E5-841A3293A1AB}" type="slidenum">
              <a:rPr lang="en-US" altLang="en-US" smtClean="0">
                <a:solidFill>
                  <a:prstClr val="black"/>
                </a:solidFill>
                <a:latin typeface="Arial" pitchFamily="34" charset="0"/>
              </a:rPr>
              <a:pPr/>
              <a:t>26</a:t>
            </a:fld>
            <a:endParaRPr lang="en-US" altLang="en-US">
              <a:solidFill>
                <a:prstClr val="black"/>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 The invitation for bids, which will include any specifications and pertinent attachments, must define the items or services in order for the bidder to properly respond;</a:t>
            </a:r>
          </a:p>
          <a:p>
            <a:endParaRPr lang="en-US" dirty="0"/>
          </a:p>
          <a:p>
            <a:r>
              <a:rPr lang="en-US" dirty="0"/>
              <a:t>(iii) All bids will be opened at the time and place prescribed in the invitation for bids, and for local and tribal governments, the bids must be opened publicly;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826936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awarded?</a:t>
            </a:r>
          </a:p>
          <a:p>
            <a:r>
              <a:rPr lang="en-US" dirty="0"/>
              <a:t>A firm fixed price contract award will be made in writing to the lowest responsive and responsible bidder. In a firm, fixed-price contract, rebates discounts and credits do not have to be returned to the nonprofit food service account as the vendor factors this into the price they are willing to “fix” for the contract period.…; </a:t>
            </a:r>
          </a:p>
          <a:p>
            <a:r>
              <a:rPr lang="en-US" dirty="0"/>
              <a:t>(v) Any or all bids may be rejected if there is a sound documented reason.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64872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effectLst>
                  <a:outerShdw blurRad="38100" dist="38100" dir="2700000" algn="tl">
                    <a:srgbClr val="000000">
                      <a:alpha val="43137"/>
                    </a:srgbClr>
                  </a:outerShdw>
                </a:effectLst>
              </a:rPr>
              <a:t>Now let’s look at competitive Proposal</a:t>
            </a:r>
          </a:p>
          <a:p>
            <a:pPr>
              <a:defRPr/>
            </a:pPr>
            <a:r>
              <a:rPr lang="en-US" dirty="0">
                <a:effectLst>
                  <a:outerShdw blurRad="38100" dist="38100" dir="2700000" algn="tl">
                    <a:srgbClr val="000000">
                      <a:alpha val="43137"/>
                    </a:srgbClr>
                  </a:outerShdw>
                </a:effectLst>
              </a:rPr>
              <a:t>What is Competitive Proposal (i.e. RFP)? </a:t>
            </a:r>
            <a:r>
              <a:rPr lang="en-US" dirty="0"/>
              <a:t>Competitive Proposal uses a request for proposal which</a:t>
            </a:r>
            <a:r>
              <a:rPr lang="en-US" baseline="0" dirty="0"/>
              <a:t> d</a:t>
            </a:r>
            <a:r>
              <a:rPr lang="en-US" dirty="0"/>
              <a:t>escribes how technical and cost factors will be considered in making the final determination for the purchase of goods and services.  These</a:t>
            </a:r>
            <a:r>
              <a:rPr lang="en-US" baseline="0" dirty="0"/>
              <a:t> result in the award of either a </a:t>
            </a:r>
            <a:r>
              <a:rPr lang="en-US" dirty="0"/>
              <a:t>fixed price contract </a:t>
            </a:r>
            <a:r>
              <a:rPr lang="en-US" i="1" dirty="0"/>
              <a:t>or</a:t>
            </a:r>
            <a:r>
              <a:rPr lang="en-US" dirty="0"/>
              <a:t> a cost reimbursable contract.</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02D0FAD9-474D-4289-9E61-23D15B64DD88}" type="slidenum">
              <a:rPr lang="en-US" altLang="en-US" smtClean="0">
                <a:solidFill>
                  <a:prstClr val="black"/>
                </a:solidFill>
                <a:latin typeface="Arial" pitchFamily="34" charset="0"/>
              </a:rPr>
              <a:pPr/>
              <a:t>29</a:t>
            </a:fld>
            <a:endParaRPr lang="en-US" altLang="en-US">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the procurement process to be successful, it is strongly advised that you familiarize yourself with the federal and state regulations prior to beginning the process</a:t>
            </a:r>
          </a:p>
        </p:txBody>
      </p:sp>
      <p:sp>
        <p:nvSpPr>
          <p:cNvPr id="4" name="Slide Number Placeholder 3"/>
          <p:cNvSpPr>
            <a:spLocks noGrp="1"/>
          </p:cNvSpPr>
          <p:nvPr>
            <p:ph type="sldNum" sz="quarter" idx="10"/>
          </p:nvPr>
        </p:nvSpPr>
        <p:spPr/>
        <p:txBody>
          <a:bodyPr/>
          <a:lstStyle/>
          <a:p>
            <a:fld id="{AC4DBED6-CC44-4399-940A-AD96B222FFF8}" type="slidenum">
              <a:rPr lang="en-US" smtClean="0"/>
              <a:t>3</a:t>
            </a:fld>
            <a:endParaRPr lang="en-US"/>
          </a:p>
        </p:txBody>
      </p:sp>
    </p:spTree>
    <p:extLst>
      <p:ext uri="{BB962C8B-B14F-4D97-AF65-F5344CB8AC3E}">
        <p14:creationId xmlns:p14="http://schemas.microsoft.com/office/powerpoint/2010/main" val="3689293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ln/>
        </p:spPr>
        <p:txBody>
          <a:bodyPr/>
          <a:lstStyle/>
          <a:p>
            <a:pPr>
              <a:spcAft>
                <a:spcPts val="600"/>
              </a:spcAft>
            </a:pPr>
            <a:r>
              <a:rPr lang="en-US" altLang="en-US" dirty="0"/>
              <a:t>Some of the components of a competitive</a:t>
            </a:r>
            <a:r>
              <a:rPr lang="en-US" altLang="en-US" baseline="0" dirty="0"/>
              <a:t> proposal or RFPs are:</a:t>
            </a:r>
          </a:p>
          <a:p>
            <a:pPr>
              <a:spcAft>
                <a:spcPts val="600"/>
              </a:spcAft>
            </a:pPr>
            <a:endParaRPr lang="en-US" altLang="en-US" baseline="0" dirty="0"/>
          </a:p>
          <a:p>
            <a:pPr marL="171450" indent="-171450">
              <a:spcAft>
                <a:spcPts val="600"/>
              </a:spcAft>
              <a:buFont typeface="Arial" panose="020B0604020202020204" pitchFamily="34" charset="0"/>
              <a:buChar char="•"/>
            </a:pPr>
            <a:r>
              <a:rPr lang="en-US" altLang="en-US" dirty="0"/>
              <a:t>RFPs must be solicited from an adequate number of people.</a:t>
            </a:r>
          </a:p>
          <a:p>
            <a:pPr marL="171450" indent="-171450">
              <a:spcAft>
                <a:spcPts val="600"/>
              </a:spcAft>
              <a:buFont typeface="Arial" panose="020B0604020202020204" pitchFamily="34" charset="0"/>
              <a:buChar char="•"/>
            </a:pPr>
            <a:r>
              <a:rPr lang="en-US" altLang="en-US" dirty="0"/>
              <a:t>RFPs also must be publicized and identify all evaluation factors and their relative importance.</a:t>
            </a:r>
          </a:p>
          <a:p>
            <a:pPr marL="171450" indent="-171450">
              <a:spcAft>
                <a:spcPts val="600"/>
              </a:spcAft>
              <a:buFont typeface="Arial" panose="020B0604020202020204" pitchFamily="34" charset="0"/>
              <a:buChar char="•"/>
            </a:pPr>
            <a:r>
              <a:rPr lang="en-US" altLang="en-US" dirty="0"/>
              <a:t>Any responses to publicized RFPs must be considered to the maximum extent practical</a:t>
            </a:r>
          </a:p>
          <a:p>
            <a:pPr marL="171450" indent="-171450">
              <a:spcAft>
                <a:spcPts val="600"/>
              </a:spcAft>
              <a:buFont typeface="Arial" panose="020B0604020202020204" pitchFamily="34" charset="0"/>
              <a:buChar char="•"/>
            </a:pPr>
            <a:r>
              <a:rPr lang="en-US" altLang="en-US" dirty="0"/>
              <a:t>SFAs must have a written method for conducting technical evaluations of the proposals received and for selecting recipients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sz="1200" dirty="0"/>
              <a:t>Contracts must be awarded to the responsible vendor whose proposal is most advantageous to the program, with price and other factors considered</a:t>
            </a:r>
          </a:p>
          <a:p>
            <a:pPr marL="171450" indent="-171450">
              <a:spcAft>
                <a:spcPts val="600"/>
              </a:spcAft>
              <a:buFont typeface="Arial" panose="020B0604020202020204" pitchFamily="34" charset="0"/>
              <a:buChar char="•"/>
            </a:pPr>
            <a:endParaRPr lang="en-US" altLang="en-US" dirty="0"/>
          </a:p>
          <a:p>
            <a:pPr>
              <a:buFontTx/>
              <a:buChar char="-"/>
              <a:defRPr/>
            </a:pPr>
            <a:endParaRPr lang="en-US" dirty="0">
              <a:effectLst>
                <a:outerShdw blurRad="38100" dist="38100" dir="2700000" algn="tl">
                  <a:srgbClr val="000000">
                    <a:alpha val="43137"/>
                  </a:srgbClr>
                </a:outerShdw>
              </a:effectLst>
              <a:latin typeface="Arial" pitchFamily="34" charset="0"/>
            </a:endParaRPr>
          </a:p>
          <a:p>
            <a:pPr>
              <a:defRPr/>
            </a:pPr>
            <a:endParaRPr lang="en-US" dirty="0">
              <a:latin typeface="Arial"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F4CCD949-C61A-41C6-80D2-B2479A352DE3}" type="slidenum">
              <a:rPr lang="en-US" altLang="en-US" smtClean="0">
                <a:solidFill>
                  <a:prstClr val="black"/>
                </a:solidFill>
                <a:latin typeface="Arial" pitchFamily="34" charset="0"/>
              </a:rPr>
              <a:pPr/>
              <a:t>30</a:t>
            </a:fld>
            <a:endParaRPr lang="en-US" altLang="en-US">
              <a:solidFill>
                <a:prstClr val="black"/>
              </a:solidFill>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would like to point out that there are additional requirements for procurements</a:t>
            </a:r>
            <a:r>
              <a:rPr lang="en-US" baseline="0" dirty="0"/>
              <a:t> resulting in a cost reimbursable contract. These are found in 7 CFR Part 210.21(f).</a:t>
            </a:r>
          </a:p>
          <a:p>
            <a:endParaRPr lang="en-US" baseline="0" dirty="0"/>
          </a:p>
          <a:p>
            <a:r>
              <a:rPr lang="en-US" dirty="0"/>
              <a:t>The school food authority must also include the following provisions in all cost reimbursable contracts, including contracts with cost reimbursable provisions, and in solicitation documents prepared to obtain offers for such contracts: </a:t>
            </a:r>
          </a:p>
          <a:p>
            <a:endParaRPr lang="en-US" dirty="0"/>
          </a:p>
          <a:p>
            <a:r>
              <a:rPr lang="en-US" dirty="0"/>
              <a:t>Please note that The contractor's determination of its allowable costs must be made in compliance with the applicable Departmental and Program regulations and Office of Management and Budget cost circulars;</a:t>
            </a:r>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Cooperative or group purchasing occurs two or more SFAs combine their</a:t>
            </a:r>
            <a:r>
              <a:rPr lang="en-US" baseline="0" dirty="0"/>
              <a:t> procurement requirements and solicit one bid for goods or services in order to receive the best products at the lowest prices.  Pooling resources increases buying power and can decrease the labor spent on procuring goods.  The cooperative or group purchasing must conform to federal procurement regulations.</a:t>
            </a:r>
          </a:p>
          <a:p>
            <a:endParaRPr lang="en-US" baseline="0" dirty="0"/>
          </a:p>
          <a:p>
            <a:r>
              <a:rPr lang="en-US" baseline="0" dirty="0"/>
              <a:t>Piggybacking occurs when a public entity uses another public entity’s existing contract to procure goods or services at the same or a lower price awarded in the contract.  In NYS, public schools can obtain an eligibility application from the Office of General Services (OGS) in order to use state centralized contracts.</a:t>
            </a:r>
          </a:p>
          <a:p>
            <a:endParaRPr lang="en-US" baseline="0" dirty="0"/>
          </a:p>
          <a:p>
            <a:r>
              <a:rPr lang="en-US" baseline="0" dirty="0"/>
              <a:t>Please keep in mind that when opting to use a group purchasing organization or group buying organization, you must follow federal procurement regulations before entering into a contract with the organization.  This includes following proper procurement procedures when seeking the services of a group purchasing/buying organization.</a:t>
            </a:r>
          </a:p>
          <a:p>
            <a:endParaRPr lang="en-US" baseline="0" dirty="0"/>
          </a:p>
          <a:p>
            <a:r>
              <a:rPr lang="en-US" baseline="0" dirty="0"/>
              <a:t>You can refer to USDA memo SP35-2012 for more information on group or </a:t>
            </a:r>
            <a:r>
              <a:rPr lang="en-US" baseline="0"/>
              <a:t>cooperative purchasing.</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32</a:t>
            </a:fld>
            <a:endParaRPr lang="en-US"/>
          </a:p>
        </p:txBody>
      </p:sp>
    </p:spTree>
    <p:extLst>
      <p:ext uri="{BB962C8B-B14F-4D97-AF65-F5344CB8AC3E}">
        <p14:creationId xmlns:p14="http://schemas.microsoft.com/office/powerpoint/2010/main" val="3817792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examples of contract terms, conditions, and provisions that often</a:t>
            </a:r>
            <a:r>
              <a:rPr lang="en-US" baseline="0" dirty="0"/>
              <a:t> apply to all solicitations especially valued over $250,000.  You know these well:  </a:t>
            </a:r>
          </a:p>
          <a:p>
            <a:r>
              <a:rPr lang="en-US" dirty="0"/>
              <a:t>Appendix II Contract Provisions for 2 CFR Part 200 (formerly from 7 CFR Part 3016.36(</a:t>
            </a:r>
            <a:r>
              <a:rPr lang="en-US" dirty="0" err="1"/>
              <a:t>i</a:t>
            </a:r>
            <a:r>
              <a:rPr lang="en-US" dirty="0"/>
              <a:t>).  These are the same as before so you know these as:</a:t>
            </a:r>
          </a:p>
          <a:p>
            <a:r>
              <a:rPr lang="en-US" dirty="0"/>
              <a:t>Administrative, contractual, or legal remedies</a:t>
            </a:r>
          </a:p>
          <a:p>
            <a:r>
              <a:rPr lang="en-US" dirty="0"/>
              <a:t>Termination clause</a:t>
            </a:r>
          </a:p>
          <a:p>
            <a:r>
              <a:rPr lang="en-US" dirty="0"/>
              <a:t>Equal Employment Opportunity Executive Order 11245 </a:t>
            </a:r>
          </a:p>
          <a:p>
            <a:r>
              <a:rPr lang="en-US" dirty="0"/>
              <a:t>Copeland Anti-Kickback”</a:t>
            </a:r>
          </a:p>
          <a:p>
            <a:r>
              <a:rPr lang="en-US" dirty="0"/>
              <a:t>Davis-Bacon</a:t>
            </a:r>
          </a:p>
          <a:p>
            <a:r>
              <a:rPr lang="en-US" dirty="0"/>
              <a:t>Contract Work Hours and Safety Standards</a:t>
            </a:r>
          </a:p>
          <a:p>
            <a:r>
              <a:rPr lang="en-US" dirty="0"/>
              <a:t>Reporting</a:t>
            </a:r>
          </a:p>
          <a:p>
            <a:r>
              <a:rPr lang="en-US" dirty="0"/>
              <a:t>Awarding agency requirements and regulations (this includes allowable cost provisions in 7 CFR Part 210.21</a:t>
            </a:r>
          </a:p>
          <a:p>
            <a:r>
              <a:rPr lang="en-US" dirty="0"/>
              <a:t>Look at the books – Comptroller General of the United States, et.al.</a:t>
            </a:r>
          </a:p>
          <a:p>
            <a:r>
              <a:rPr lang="en-US" dirty="0"/>
              <a:t>Clean Air and Water Act </a:t>
            </a:r>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pPr>
                <a:defRPr/>
              </a:pPr>
              <a:t>33</a:t>
            </a:fld>
            <a:endParaRPr lang="en-US"/>
          </a:p>
        </p:txBody>
      </p:sp>
    </p:spTree>
    <p:extLst>
      <p:ext uri="{BB962C8B-B14F-4D97-AF65-F5344CB8AC3E}">
        <p14:creationId xmlns:p14="http://schemas.microsoft.com/office/powerpoint/2010/main" val="3171386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many of the Federal Regulations that must be included in all solicitations.</a:t>
            </a:r>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pPr>
                <a:defRPr/>
              </a:pPr>
              <a:t>34</a:t>
            </a:fld>
            <a:endParaRPr lang="en-US"/>
          </a:p>
        </p:txBody>
      </p:sp>
    </p:spTree>
    <p:extLst>
      <p:ext uri="{BB962C8B-B14F-4D97-AF65-F5344CB8AC3E}">
        <p14:creationId xmlns:p14="http://schemas.microsoft.com/office/powerpoint/2010/main" val="4060362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pPr>
                <a:defRPr/>
              </a:pPr>
              <a:t>36</a:t>
            </a:fld>
            <a:endParaRPr lang="en-US"/>
          </a:p>
        </p:txBody>
      </p:sp>
    </p:spTree>
    <p:extLst>
      <p:ext uri="{BB962C8B-B14F-4D97-AF65-F5344CB8AC3E}">
        <p14:creationId xmlns:p14="http://schemas.microsoft.com/office/powerpoint/2010/main" val="557124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pPr>
                <a:defRPr/>
              </a:pPr>
              <a:t>37</a:t>
            </a:fld>
            <a:endParaRPr lang="en-US"/>
          </a:p>
        </p:txBody>
      </p:sp>
    </p:spTree>
    <p:extLst>
      <p:ext uri="{BB962C8B-B14F-4D97-AF65-F5344CB8AC3E}">
        <p14:creationId xmlns:p14="http://schemas.microsoft.com/office/powerpoint/2010/main" val="3803069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in which responses are received for an</a:t>
            </a:r>
            <a:r>
              <a:rPr lang="en-US" baseline="0" dirty="0"/>
              <a:t> IFB may be different from that of a cost-reimbursable contract.  Sealed bids are accepted until the date specified in the procurement advertisement then are publicly opened.  </a:t>
            </a:r>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970581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a:t>Cost reimbursable</a:t>
            </a:r>
          </a:p>
          <a:p>
            <a:pPr lvl="2"/>
            <a:r>
              <a:rPr lang="en-US" sz="2800" dirty="0"/>
              <a:t>Bids are submitted sealed </a:t>
            </a:r>
          </a:p>
          <a:p>
            <a:pPr lvl="2"/>
            <a:r>
              <a:rPr lang="en-US" sz="2800" dirty="0"/>
              <a:t>2 parts to responses – price and technical</a:t>
            </a:r>
          </a:p>
          <a:p>
            <a:pPr lvl="2"/>
            <a:r>
              <a:rPr lang="en-US" sz="2800" dirty="0"/>
              <a:t>Public opening not required</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39</a:t>
            </a:fld>
            <a:endParaRPr lang="en-US"/>
          </a:p>
        </p:txBody>
      </p:sp>
    </p:spTree>
    <p:extLst>
      <p:ext uri="{BB962C8B-B14F-4D97-AF65-F5344CB8AC3E}">
        <p14:creationId xmlns:p14="http://schemas.microsoft.com/office/powerpoint/2010/main" val="2816795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in which responses are evaluated for an</a:t>
            </a:r>
            <a:r>
              <a:rPr lang="en-US" baseline="0" dirty="0"/>
              <a:t> IFB may be different from that of a cost-reimbursable contract.  These include:    </a:t>
            </a:r>
          </a:p>
          <a:p>
            <a:endParaRPr lang="en-US" baseline="0" dirty="0"/>
          </a:p>
          <a:p>
            <a:r>
              <a:rPr lang="en-US" dirty="0"/>
              <a:t>Fixed price contracts:  </a:t>
            </a:r>
          </a:p>
          <a:p>
            <a:r>
              <a:rPr lang="en-US" dirty="0"/>
              <a:t>Evaluation is for lowest responsive and responsible along no other dimension than price</a:t>
            </a:r>
          </a:p>
          <a:p>
            <a:r>
              <a:rPr lang="en-US" dirty="0"/>
              <a:t>Cost reimbursable</a:t>
            </a:r>
          </a:p>
          <a:p>
            <a:endParaRPr lang="en-US" dirty="0"/>
          </a:p>
          <a:p>
            <a:r>
              <a:rPr lang="en-US" dirty="0"/>
              <a:t>2 parts to responses – price and technical</a:t>
            </a:r>
          </a:p>
          <a:p>
            <a:r>
              <a:rPr lang="en-US" dirty="0"/>
              <a:t>Evaluation – document review of best technical response according to evaluation criteria and scoring as stated in solicitation</a:t>
            </a:r>
          </a:p>
          <a:p>
            <a:r>
              <a:rPr lang="en-US" dirty="0"/>
              <a:t>Negotiation with top responders</a:t>
            </a:r>
          </a:p>
          <a:p>
            <a:r>
              <a:rPr lang="en-US" dirty="0"/>
              <a:t>Review of price – PRIMARY CONSIDERATION in scoring </a:t>
            </a:r>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97058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Procurement</a:t>
            </a:r>
            <a:r>
              <a:rPr lang="en-US" baseline="0" dirty="0"/>
              <a:t> Regulations for SFA – passing the torch.</a:t>
            </a:r>
          </a:p>
          <a:p>
            <a:endParaRPr lang="en-US" baseline="0" dirty="0"/>
          </a:p>
          <a:p>
            <a:r>
              <a:rPr lang="en-US" dirty="0"/>
              <a:t>Uniform Administrative</a:t>
            </a:r>
            <a:r>
              <a:rPr lang="en-US" baseline="0" dirty="0"/>
              <a:t> Requirements currently used for procurement are found in 3016 and 3019.</a:t>
            </a:r>
          </a:p>
          <a:p>
            <a:endParaRPr lang="en-US" baseline="0" dirty="0"/>
          </a:p>
          <a:p>
            <a:r>
              <a:rPr lang="en-US" baseline="0" dirty="0"/>
              <a:t>SFAs must implement the procurement requirements in the new super circular by October 1, 2016 for child nutrition programs.  </a:t>
            </a:r>
          </a:p>
          <a:p>
            <a:endParaRPr lang="en-US" baseline="0" dirty="0"/>
          </a:p>
          <a:p>
            <a:r>
              <a:rPr lang="en-US" baseline="0" dirty="0"/>
              <a:t>Procurement regulations can be found in the super circular beginning at 200.318.</a:t>
            </a:r>
          </a:p>
        </p:txBody>
      </p:sp>
      <p:sp>
        <p:nvSpPr>
          <p:cNvPr id="4" name="Slide Number Placeholder 3"/>
          <p:cNvSpPr>
            <a:spLocks noGrp="1"/>
          </p:cNvSpPr>
          <p:nvPr>
            <p:ph type="sldNum" sz="quarter" idx="10"/>
          </p:nvPr>
        </p:nvSpPr>
        <p:spPr/>
        <p:txBody>
          <a:bodyPr/>
          <a:lstStyle/>
          <a:p>
            <a:fld id="{AC4DBED6-CC44-4399-940A-AD96B222FFF8}" type="slidenum">
              <a:rPr lang="en-US" smtClean="0"/>
              <a:t>4</a:t>
            </a:fld>
            <a:endParaRPr lang="en-US"/>
          </a:p>
        </p:txBody>
      </p:sp>
    </p:spTree>
    <p:extLst>
      <p:ext uri="{BB962C8B-B14F-4D97-AF65-F5344CB8AC3E}">
        <p14:creationId xmlns:p14="http://schemas.microsoft.com/office/powerpoint/2010/main" val="2654162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reimbursable</a:t>
            </a:r>
          </a:p>
          <a:p>
            <a:pPr lvl="1"/>
            <a:r>
              <a:rPr lang="en-US" dirty="0"/>
              <a:t>Evaluation – document review of best technical response according to evaluation criteria and scoring as stated in solicitation</a:t>
            </a:r>
          </a:p>
          <a:p>
            <a:pPr lvl="1"/>
            <a:r>
              <a:rPr lang="en-US" dirty="0"/>
              <a:t>Negotiation with top responders</a:t>
            </a:r>
          </a:p>
          <a:p>
            <a:pPr lvl="1"/>
            <a:r>
              <a:rPr lang="en-US" dirty="0"/>
              <a:t>Review of price – This is the primary</a:t>
            </a:r>
            <a:r>
              <a:rPr lang="en-US" baseline="0" dirty="0"/>
              <a:t> consideration in scoring</a:t>
            </a:r>
            <a:endParaRPr lang="en-US" dirty="0"/>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41</a:t>
            </a:fld>
            <a:endParaRPr lang="en-US"/>
          </a:p>
        </p:txBody>
      </p:sp>
    </p:spTree>
    <p:extLst>
      <p:ext uri="{BB962C8B-B14F-4D97-AF65-F5344CB8AC3E}">
        <p14:creationId xmlns:p14="http://schemas.microsoft.com/office/powerpoint/2010/main" val="3149993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evaluated, a contract may be awarded and the contract executed.  This may be an “official” signing with a contract meeting – not a bad idea for a</a:t>
            </a:r>
            <a:r>
              <a:rPr lang="en-US" baseline="0" dirty="0"/>
              <a:t> meeting of the minds as this can clarify expectations and answer questions.  </a:t>
            </a:r>
            <a:endParaRPr lang="en-US" dirty="0"/>
          </a:p>
          <a:p>
            <a:endParaRPr lang="en-US" dirty="0"/>
          </a:p>
          <a:p>
            <a:r>
              <a:rPr lang="en-US" dirty="0"/>
              <a:t>Remember, contracts for FSMCs require prior approval by the  State agency</a:t>
            </a:r>
          </a:p>
          <a:p>
            <a:r>
              <a:rPr lang="en-US" dirty="0"/>
              <a:t>Any pre-issuance requirements by the State agency also apply.  </a:t>
            </a:r>
          </a:p>
          <a:p>
            <a:r>
              <a:rPr lang="en-US" dirty="0"/>
              <a:t>Does your State agency have pre-issuance requirements in place?</a:t>
            </a:r>
          </a:p>
          <a:p>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595054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contract has been awarded,</a:t>
            </a:r>
            <a:r>
              <a:rPr lang="en-US" baseline="0" dirty="0"/>
              <a:t> the work begins. Managing contracts is the real work.  The work is not complete just because the solicitation, evaluation and contract award has occurred. Many people think the work has finally ended.  However, </a:t>
            </a:r>
            <a:r>
              <a:rPr lang="en-US" dirty="0"/>
              <a:t>2 CFR Part 200.318(b) Non-Federal entities must maintain oversight to ensure that contractors perform in accordance with the terms, conditions, and specifications of their contracts or purchase orders</a:t>
            </a:r>
          </a:p>
          <a:p>
            <a:endParaRPr lang="en-US" dirty="0"/>
          </a:p>
          <a:p>
            <a:r>
              <a:rPr lang="en-US" baseline="0" dirty="0"/>
              <a:t>Contracts must be managed with a process in place for how this works.  In every presentation, Forecasting, solicitations, specifications, FSMCs, GPOs/Coops, and USDA Foods Processing Contracts, there will be components of the presentation to show how this works.  </a:t>
            </a:r>
            <a:endParaRPr lang="en-US" dirty="0"/>
          </a:p>
        </p:txBody>
      </p:sp>
      <p:sp>
        <p:nvSpPr>
          <p:cNvPr id="4" name="Slide Number Placeholder 3"/>
          <p:cNvSpPr>
            <a:spLocks noGrp="1"/>
          </p:cNvSpPr>
          <p:nvPr>
            <p:ph type="sldNum" sz="quarter" idx="10"/>
          </p:nvPr>
        </p:nvSpPr>
        <p:spPr/>
        <p:txBody>
          <a:bodyPr/>
          <a:lstStyle/>
          <a:p>
            <a:pPr>
              <a:defRPr/>
            </a:pPr>
            <a:fld id="{585E2EDA-43B3-4FA2-9633-260F9B0871E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593684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ln/>
        </p:spPr>
        <p:txBody>
          <a:bodyPr/>
          <a:lstStyle/>
          <a:p>
            <a:pPr>
              <a:defRPr/>
            </a:pPr>
            <a:r>
              <a:rPr lang="en-US" dirty="0">
                <a:effectLst>
                  <a:outerShdw blurRad="38100" dist="38100" dir="2700000" algn="tl">
                    <a:srgbClr val="000000">
                      <a:alpha val="43137"/>
                    </a:srgbClr>
                  </a:outerShdw>
                </a:effectLst>
              </a:rPr>
              <a:t>What are the major differences between</a:t>
            </a:r>
            <a:r>
              <a:rPr lang="en-US" baseline="0" dirty="0">
                <a:effectLst>
                  <a:outerShdw blurRad="38100" dist="38100" dir="2700000" algn="tl">
                    <a:srgbClr val="000000">
                      <a:alpha val="43137"/>
                    </a:srgbClr>
                  </a:outerShdw>
                </a:effectLst>
              </a:rPr>
              <a:t> the two </a:t>
            </a:r>
            <a:r>
              <a:rPr lang="en-US" dirty="0">
                <a:effectLst>
                  <a:outerShdw blurRad="38100" dist="38100" dir="2700000" algn="tl">
                    <a:srgbClr val="000000">
                      <a:alpha val="43137"/>
                    </a:srgbClr>
                  </a:outerShdw>
                </a:effectLst>
              </a:rPr>
              <a:t>contract types? </a:t>
            </a:r>
          </a:p>
          <a:p>
            <a:pPr>
              <a:defRPr/>
            </a:pPr>
            <a:endParaRPr lang="en-US" b="1" dirty="0">
              <a:effectLst>
                <a:outerShdw blurRad="38100" dist="38100" dir="2700000" algn="tl">
                  <a:srgbClr val="000000">
                    <a:alpha val="43137"/>
                  </a:srgbClr>
                </a:outerShdw>
              </a:effectLst>
            </a:endParaRPr>
          </a:p>
          <a:p>
            <a:pPr>
              <a:defRPr/>
            </a:pPr>
            <a:r>
              <a:rPr lang="en-US" b="1" dirty="0"/>
              <a:t>Fixed Price </a:t>
            </a:r>
            <a:r>
              <a:rPr lang="en-US" dirty="0"/>
              <a:t>contract:</a:t>
            </a:r>
          </a:p>
          <a:p>
            <a:pPr lvl="1">
              <a:defRPr/>
            </a:pPr>
            <a:r>
              <a:rPr lang="en-US" sz="2400" dirty="0"/>
              <a:t>Provides a stated price that is fixed, without any upward or downward adjustment for the duration of the contract, including for all renewal periods</a:t>
            </a:r>
          </a:p>
          <a:p>
            <a:pPr lvl="1">
              <a:defRPr/>
            </a:pPr>
            <a:r>
              <a:rPr lang="en-US" sz="2400" dirty="0"/>
              <a:t>A firm-fixed price contract provides the maximum incentive for the contractor to control costs and perform effectively, and imposes the least administrative burden on the contracting parties</a:t>
            </a:r>
            <a:endParaRPr lang="en-US" dirty="0"/>
          </a:p>
          <a:p>
            <a:pPr lvl="1">
              <a:defRPr/>
            </a:pPr>
            <a:r>
              <a:rPr lang="en-US" sz="2400" dirty="0"/>
              <a:t>May contain an economic price adjustment tied to an appropriate index</a:t>
            </a:r>
          </a:p>
          <a:p>
            <a:pPr>
              <a:defRPr/>
            </a:pPr>
            <a:r>
              <a:rPr lang="en-US" dirty="0">
                <a:latin typeface="Arial" pitchFamily="34" charset="0"/>
              </a:rPr>
              <a:t>-The economic price adjustments, which allow an SFA to adjust costs in the contract, must be</a:t>
            </a:r>
          </a:p>
          <a:p>
            <a:pPr>
              <a:defRPr/>
            </a:pPr>
            <a:r>
              <a:rPr lang="en-US" dirty="0">
                <a:latin typeface="Arial" pitchFamily="34" charset="0"/>
              </a:rPr>
              <a:t>tied to an appropriate standard or cost index. Relating the price adjustments in a contract to an</a:t>
            </a:r>
          </a:p>
          <a:p>
            <a:pPr>
              <a:defRPr/>
            </a:pPr>
            <a:r>
              <a:rPr lang="en-US" dirty="0">
                <a:latin typeface="Arial" pitchFamily="34" charset="0"/>
              </a:rPr>
              <a:t>index allows the SFA to ensure that increases under the contract are not without basis. For</a:t>
            </a:r>
          </a:p>
          <a:p>
            <a:pPr>
              <a:defRPr/>
            </a:pPr>
            <a:r>
              <a:rPr lang="en-US" dirty="0">
                <a:latin typeface="Arial" pitchFamily="34" charset="0"/>
              </a:rPr>
              <a:t>example, if fuel prices are increasing drastically, then an appropriate index—such as the</a:t>
            </a:r>
          </a:p>
          <a:p>
            <a:pPr>
              <a:defRPr/>
            </a:pPr>
            <a:r>
              <a:rPr lang="en-US" dirty="0">
                <a:latin typeface="Arial" pitchFamily="34" charset="0"/>
              </a:rPr>
              <a:t>Consumer Price Index—will reflect this change.</a:t>
            </a:r>
          </a:p>
          <a:p>
            <a:pPr>
              <a:defRPr/>
            </a:pPr>
            <a:r>
              <a:rPr lang="en-US" dirty="0">
                <a:latin typeface="Arial" pitchFamily="34" charset="0"/>
              </a:rPr>
              <a:t>- As always, the terms of the economic price adjustment, including the appropriate standards</a:t>
            </a:r>
          </a:p>
          <a:p>
            <a:pPr>
              <a:defRPr/>
            </a:pPr>
            <a:r>
              <a:rPr lang="en-US" dirty="0">
                <a:latin typeface="Arial" pitchFamily="34" charset="0"/>
              </a:rPr>
              <a:t>or indices to which it will be tied, must be expressly identified in the original solicitation and</a:t>
            </a:r>
          </a:p>
          <a:p>
            <a:pPr>
              <a:defRPr/>
            </a:pPr>
            <a:r>
              <a:rPr lang="en-US" dirty="0">
                <a:latin typeface="Arial" pitchFamily="34" charset="0"/>
              </a:rPr>
              <a:t>contract documents.</a:t>
            </a:r>
          </a:p>
          <a:p>
            <a:pPr>
              <a:defRPr/>
            </a:pPr>
            <a:r>
              <a:rPr lang="en-US" dirty="0">
                <a:latin typeface="Arial" pitchFamily="34" charset="0"/>
              </a:rPr>
              <a:t>-Vendor bears little performance risk</a:t>
            </a:r>
          </a:p>
          <a:p>
            <a:pPr>
              <a:defRPr/>
            </a:pPr>
            <a:endParaRPr lang="en-US" dirty="0">
              <a:latin typeface="Arial"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457DF85C-7345-41EB-87D9-B98FF9DB96E5}" type="slidenum">
              <a:rPr lang="en-US" altLang="en-US" smtClean="0">
                <a:solidFill>
                  <a:prstClr val="black"/>
                </a:solidFill>
                <a:latin typeface="Arial" pitchFamily="34" charset="0"/>
              </a:rPr>
              <a:pPr/>
              <a:t>44</a:t>
            </a:fld>
            <a:endParaRPr lang="en-US" altLang="en-US">
              <a:solidFill>
                <a:prstClr val="black"/>
              </a:solidFill>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p:spPr>
        <p:txBody>
          <a:bodyPr/>
          <a:lstStyle/>
          <a:p>
            <a:pPr>
              <a:defRPr/>
            </a:pPr>
            <a:r>
              <a:rPr lang="en-US" b="0" dirty="0"/>
              <a:t>Now that we have identified the elements</a:t>
            </a:r>
            <a:r>
              <a:rPr lang="en-US" b="0" baseline="0" dirty="0"/>
              <a:t> of sealed bidding and competitive Proposals and examples of each, and all components of the steps in the process of purchases that exceed the simplified acquisition threshold, let’s look at a few of the differences in the contract types. Price is fixed for the contract duration</a:t>
            </a:r>
          </a:p>
          <a:p>
            <a:pPr>
              <a:defRPr/>
            </a:pPr>
            <a:r>
              <a:rPr lang="en-US" b="0" baseline="0" dirty="0"/>
              <a:t>Price adjustments, if any must be included in the solicitation, must be tied to a standard index such as the Consumer-Price index, and the frequency of adjustment included</a:t>
            </a:r>
          </a:p>
          <a:p>
            <a:pPr>
              <a:defRPr/>
            </a:pPr>
            <a:r>
              <a:rPr lang="en-US" b="0" baseline="0" dirty="0"/>
              <a:t>Contract duration is often less than one year depending on market conditions.</a:t>
            </a:r>
          </a:p>
          <a:p>
            <a:pPr>
              <a:defRPr/>
            </a:pPr>
            <a:endParaRPr lang="en-US" b="0"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2D88DEF8-D898-47A5-9BA1-E5A95C95DA0D}" type="slidenum">
              <a:rPr lang="en-US" altLang="en-US" smtClean="0">
                <a:solidFill>
                  <a:prstClr val="black"/>
                </a:solidFill>
                <a:latin typeface="Arial" pitchFamily="34" charset="0"/>
              </a:rPr>
              <a:pPr/>
              <a:t>45</a:t>
            </a:fld>
            <a:endParaRPr lang="en-US" altLang="en-US">
              <a:solidFill>
                <a:prstClr val="black"/>
              </a:solidFill>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p:spPr>
        <p:txBody>
          <a:bodyPr/>
          <a:lstStyle/>
          <a:p>
            <a:pPr>
              <a:defRPr/>
            </a:pPr>
            <a:r>
              <a:rPr lang="en-US" b="0" dirty="0"/>
              <a:t>Now that we have identified the elements</a:t>
            </a:r>
            <a:r>
              <a:rPr lang="en-US" b="0" baseline="0" dirty="0"/>
              <a:t> of sealed bidding and competitive Proposals and examples of each, and all components of the steps in the process of purchases that exceed the simplified acquisition threshold, let’s look at the differences in the contract types.  </a:t>
            </a:r>
            <a:endParaRPr lang="en-US" b="0" dirty="0"/>
          </a:p>
          <a:p>
            <a:pPr>
              <a:defRPr/>
            </a:pPr>
            <a:r>
              <a:rPr lang="en-US" b="0" dirty="0"/>
              <a:t>Cost Reimbursable </a:t>
            </a:r>
            <a:r>
              <a:rPr lang="en-US" dirty="0"/>
              <a:t>contract:</a:t>
            </a:r>
          </a:p>
          <a:p>
            <a:pPr lvl="1">
              <a:defRPr/>
            </a:pPr>
            <a:endParaRPr lang="en-US" sz="2400" dirty="0"/>
          </a:p>
          <a:p>
            <a:pPr lvl="1">
              <a:defRPr/>
            </a:pPr>
            <a:r>
              <a:rPr lang="en-US" sz="2400" dirty="0"/>
              <a:t>Provides for payment of allowable costs incurred in performing the contract</a:t>
            </a:r>
          </a:p>
          <a:p>
            <a:pPr lvl="1">
              <a:defRPr/>
            </a:pPr>
            <a:r>
              <a:rPr lang="en-US" sz="2400" dirty="0"/>
              <a:t>Appropriate to use when uncertainties involved in contract performance will not permit costs to be estimated with enough accuracy to use fixed price contracting.  </a:t>
            </a:r>
          </a:p>
          <a:p>
            <a:pPr lvl="1">
              <a:defRPr/>
            </a:pPr>
            <a:r>
              <a:rPr lang="en-US" sz="2400" dirty="0"/>
              <a:t>Examples of this may include the purchase of a Point of Service system or when contracting Program operations to a Food Service Management Company as these services entail many components that need specific detail to determine the service most advantageous to the Program.</a:t>
            </a:r>
          </a:p>
          <a:p>
            <a:pPr lvl="1">
              <a:defRPr/>
            </a:pPr>
            <a:endParaRPr lang="en-US" sz="2400" dirty="0"/>
          </a:p>
          <a:p>
            <a:pPr lvl="1">
              <a:defRPr/>
            </a:pPr>
            <a:r>
              <a:rPr lang="en-US" sz="2400" dirty="0"/>
              <a:t>Cost reimbursable contracts frequently occur in the School Nutrition Programs as cost plus fixed fee contract</a:t>
            </a:r>
          </a:p>
          <a:p>
            <a:pPr lvl="1">
              <a:defRPr/>
            </a:pPr>
            <a:r>
              <a:rPr lang="en-US" sz="2400" dirty="0"/>
              <a:t>A cost plus fixed fee contract provides for the reimbursement of allowable costs </a:t>
            </a:r>
            <a:r>
              <a:rPr lang="en-US" sz="2400" u="sng" dirty="0"/>
              <a:t>plus</a:t>
            </a:r>
            <a:r>
              <a:rPr lang="en-US" sz="2400" dirty="0"/>
              <a:t> the payment of a fixed fee to the contractor.  These fees are fixed, therefore, they are not to change for the life of the contract.    </a:t>
            </a:r>
            <a:endParaRPr lang="en-US" dirty="0">
              <a:latin typeface="Arial" pitchFamily="34" charset="0"/>
            </a:endParaRPr>
          </a:p>
          <a:p>
            <a:pPr>
              <a:defRPr/>
            </a:pPr>
            <a:r>
              <a:rPr lang="en-US" dirty="0">
                <a:latin typeface="Arial" pitchFamily="34" charset="0"/>
              </a:rPr>
              <a:t>In cost-reimbursable</a:t>
            </a:r>
            <a:r>
              <a:rPr lang="en-US" baseline="0" dirty="0">
                <a:latin typeface="Arial" pitchFamily="34" charset="0"/>
              </a:rPr>
              <a:t> contracts the v</a:t>
            </a:r>
            <a:r>
              <a:rPr lang="en-US" dirty="0">
                <a:latin typeface="Arial" pitchFamily="34" charset="0"/>
              </a:rPr>
              <a:t>endor bears little performance risk; therefore, the cost is not controlled</a:t>
            </a:r>
            <a:r>
              <a:rPr lang="en-US" baseline="0" dirty="0">
                <a:latin typeface="Arial" pitchFamily="34" charset="0"/>
              </a:rPr>
              <a:t> thus, there is no incentive to control cost.  </a:t>
            </a:r>
            <a:endParaRPr lang="en-US" dirty="0">
              <a:latin typeface="Arial" pitchFamily="34" charset="0"/>
            </a:endParaRPr>
          </a:p>
          <a:p>
            <a:pPr>
              <a:defRPr/>
            </a:pPr>
            <a:endParaRPr lang="en-US" dirty="0">
              <a:latin typeface="Arial"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29" indent="-291165">
              <a:defRPr>
                <a:solidFill>
                  <a:schemeClr val="tx1"/>
                </a:solidFill>
                <a:latin typeface="Times New Roman" pitchFamily="18" charset="0"/>
              </a:defRPr>
            </a:lvl2pPr>
            <a:lvl3pPr marL="1164658" indent="-232932">
              <a:defRPr>
                <a:solidFill>
                  <a:schemeClr val="tx1"/>
                </a:solidFill>
                <a:latin typeface="Times New Roman" pitchFamily="18" charset="0"/>
              </a:defRPr>
            </a:lvl3pPr>
            <a:lvl4pPr marL="1630522" indent="-232932">
              <a:defRPr>
                <a:solidFill>
                  <a:schemeClr val="tx1"/>
                </a:solidFill>
                <a:latin typeface="Times New Roman" pitchFamily="18" charset="0"/>
              </a:defRPr>
            </a:lvl4pPr>
            <a:lvl5pPr marL="2096386" indent="-232932">
              <a:defRPr>
                <a:solidFill>
                  <a:schemeClr val="tx1"/>
                </a:solidFill>
                <a:latin typeface="Times New Roman" pitchFamily="18" charset="0"/>
              </a:defRPr>
            </a:lvl5pPr>
            <a:lvl6pPr marL="2562249" indent="-232932" eaLnBrk="0" fontAlgn="base" hangingPunct="0">
              <a:spcBef>
                <a:spcPct val="0"/>
              </a:spcBef>
              <a:spcAft>
                <a:spcPct val="0"/>
              </a:spcAft>
              <a:defRPr>
                <a:solidFill>
                  <a:schemeClr val="tx1"/>
                </a:solidFill>
                <a:latin typeface="Times New Roman" pitchFamily="18" charset="0"/>
              </a:defRPr>
            </a:lvl6pPr>
            <a:lvl7pPr marL="3028112" indent="-232932" eaLnBrk="0" fontAlgn="base" hangingPunct="0">
              <a:spcBef>
                <a:spcPct val="0"/>
              </a:spcBef>
              <a:spcAft>
                <a:spcPct val="0"/>
              </a:spcAft>
              <a:defRPr>
                <a:solidFill>
                  <a:schemeClr val="tx1"/>
                </a:solidFill>
                <a:latin typeface="Times New Roman" pitchFamily="18" charset="0"/>
              </a:defRPr>
            </a:lvl7pPr>
            <a:lvl8pPr marL="3493976" indent="-232932" eaLnBrk="0" fontAlgn="base" hangingPunct="0">
              <a:spcBef>
                <a:spcPct val="0"/>
              </a:spcBef>
              <a:spcAft>
                <a:spcPct val="0"/>
              </a:spcAft>
              <a:defRPr>
                <a:solidFill>
                  <a:schemeClr val="tx1"/>
                </a:solidFill>
                <a:latin typeface="Times New Roman" pitchFamily="18" charset="0"/>
              </a:defRPr>
            </a:lvl8pPr>
            <a:lvl9pPr marL="3959840" indent="-232932" eaLnBrk="0" fontAlgn="base" hangingPunct="0">
              <a:spcBef>
                <a:spcPct val="0"/>
              </a:spcBef>
              <a:spcAft>
                <a:spcPct val="0"/>
              </a:spcAft>
              <a:defRPr>
                <a:solidFill>
                  <a:schemeClr val="tx1"/>
                </a:solidFill>
                <a:latin typeface="Times New Roman" pitchFamily="18" charset="0"/>
              </a:defRPr>
            </a:lvl9pPr>
          </a:lstStyle>
          <a:p>
            <a:fld id="{2D88DEF8-D898-47A5-9BA1-E5A95C95DA0D}" type="slidenum">
              <a:rPr lang="en-US" altLang="en-US" smtClean="0">
                <a:solidFill>
                  <a:prstClr val="black"/>
                </a:solidFill>
                <a:latin typeface="Arial" pitchFamily="34" charset="0"/>
              </a:rPr>
              <a:pPr/>
              <a:t>46</a:t>
            </a:fld>
            <a:endParaRPr lang="en-US" altLang="en-US">
              <a:solidFill>
                <a:prstClr val="black"/>
              </a:solidFill>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gone over</a:t>
            </a:r>
            <a:r>
              <a:rPr lang="en-US" baseline="0" dirty="0"/>
              <a:t> they types of procurement methods, we want to discuss the basic principles of good procurement.  Some of these principles may have been briefly discussed in previous slides, but it is important to reiterate the concepts.  These areas include:</a:t>
            </a:r>
          </a:p>
          <a:p>
            <a:endParaRPr lang="en-US" baseline="0" dirty="0"/>
          </a:p>
          <a:p>
            <a:pPr marL="171450" indent="-171450">
              <a:buFont typeface="Arial" panose="020B0604020202020204" pitchFamily="34" charset="0"/>
              <a:buChar char="•"/>
            </a:pPr>
            <a:r>
              <a:rPr lang="en-US" baseline="0" dirty="0"/>
              <a:t>Free and open competition</a:t>
            </a:r>
          </a:p>
          <a:p>
            <a:pPr marL="171450" indent="-171450">
              <a:buFont typeface="Arial" panose="020B0604020202020204" pitchFamily="34" charset="0"/>
              <a:buChar char="•"/>
            </a:pPr>
            <a:r>
              <a:rPr lang="en-US" baseline="0" dirty="0"/>
              <a:t>Fairness and integrity</a:t>
            </a:r>
          </a:p>
          <a:p>
            <a:pPr marL="171450" indent="-171450">
              <a:buFont typeface="Arial" panose="020B0604020202020204" pitchFamily="34" charset="0"/>
              <a:buChar char="•"/>
            </a:pPr>
            <a:r>
              <a:rPr lang="en-US" baseline="0" dirty="0"/>
              <a:t>Responsive and responsible vendors</a:t>
            </a:r>
          </a:p>
          <a:p>
            <a:pPr marL="171450" indent="-171450">
              <a:buFont typeface="Arial" panose="020B0604020202020204" pitchFamily="34" charset="0"/>
              <a:buChar char="•"/>
            </a:pPr>
            <a:r>
              <a:rPr lang="en-US" baseline="0" dirty="0"/>
              <a:t>Transparency</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47</a:t>
            </a:fld>
            <a:endParaRPr lang="en-US"/>
          </a:p>
        </p:txBody>
      </p:sp>
    </p:spTree>
    <p:extLst>
      <p:ext uri="{BB962C8B-B14F-4D97-AF65-F5344CB8AC3E}">
        <p14:creationId xmlns:p14="http://schemas.microsoft.com/office/powerpoint/2010/main" val="2060536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Procurement procedures may never unreasonably restrict or eliminate competition, thereby giving an advantage to one vendor/supplier over another.</a:t>
            </a:r>
          </a:p>
          <a:p>
            <a:pPr marL="0" indent="0">
              <a:buNone/>
            </a:pPr>
            <a:endParaRPr lang="en-US" dirty="0"/>
          </a:p>
          <a:p>
            <a:pPr marL="0" indent="0">
              <a:buNone/>
            </a:pPr>
            <a:r>
              <a:rPr lang="en-US" dirty="0"/>
              <a:t>Examples of restrictive competition are:</a:t>
            </a:r>
          </a:p>
          <a:p>
            <a:pPr>
              <a:buFont typeface="Wingdings" panose="05000000000000000000" pitchFamily="2" charset="2"/>
              <a:buChar char="§"/>
            </a:pPr>
            <a:r>
              <a:rPr lang="en-US" dirty="0"/>
              <a:t>Placing unfair requirements on vendors/suppliers in order for them to qualify to do business.</a:t>
            </a:r>
          </a:p>
          <a:p>
            <a:pPr>
              <a:buFont typeface="Wingdings" panose="05000000000000000000" pitchFamily="2" charset="2"/>
              <a:buChar char="§"/>
            </a:pPr>
            <a:r>
              <a:rPr lang="en-US" dirty="0"/>
              <a:t>Requiring a specific brand name product instead of allowing vendors/suppliers the opportunity to offer a comparable product.</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48</a:t>
            </a:fld>
            <a:endParaRPr lang="en-US"/>
          </a:p>
        </p:txBody>
      </p:sp>
    </p:spTree>
    <p:extLst>
      <p:ext uri="{BB962C8B-B14F-4D97-AF65-F5344CB8AC3E}">
        <p14:creationId xmlns:p14="http://schemas.microsoft.com/office/powerpoint/2010/main" val="413159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process cannot be both effective and self-serving.  Reasonable consideration must be given to all comparable products and suppliers despite the SFA’s preference for a particular product or supplier.</a:t>
            </a:r>
          </a:p>
          <a:p>
            <a:endParaRPr lang="en-US" dirty="0"/>
          </a:p>
          <a:p>
            <a:r>
              <a:rPr lang="en-US" dirty="0"/>
              <a:t>SFAs must ensure that ethical safeguards are maintained at all levels of the organization and in all aspects of the procurement process.  No one in the SFA shall participate in the procurement process and/or awarding of a contract if a conflict of interest, real or perceived, is involved. </a:t>
            </a:r>
          </a:p>
        </p:txBody>
      </p:sp>
      <p:sp>
        <p:nvSpPr>
          <p:cNvPr id="4" name="Slide Number Placeholder 3"/>
          <p:cNvSpPr>
            <a:spLocks noGrp="1"/>
          </p:cNvSpPr>
          <p:nvPr>
            <p:ph type="sldNum" sz="quarter" idx="10"/>
          </p:nvPr>
        </p:nvSpPr>
        <p:spPr/>
        <p:txBody>
          <a:bodyPr/>
          <a:lstStyle/>
          <a:p>
            <a:fld id="{AC4DBED6-CC44-4399-940A-AD96B222FFF8}" type="slidenum">
              <a:rPr lang="en-US" smtClean="0"/>
              <a:t>49</a:t>
            </a:fld>
            <a:endParaRPr lang="en-US"/>
          </a:p>
        </p:txBody>
      </p:sp>
    </p:spTree>
    <p:extLst>
      <p:ext uri="{BB962C8B-B14F-4D97-AF65-F5344CB8AC3E}">
        <p14:creationId xmlns:p14="http://schemas.microsoft.com/office/powerpoint/2010/main" val="2600136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DBED6-CC44-4399-940A-AD96B222FFF8}" type="slidenum">
              <a:rPr lang="en-US" smtClean="0"/>
              <a:t>50</a:t>
            </a:fld>
            <a:endParaRPr lang="en-US"/>
          </a:p>
        </p:txBody>
      </p:sp>
    </p:spTree>
    <p:extLst>
      <p:ext uri="{BB962C8B-B14F-4D97-AF65-F5344CB8AC3E}">
        <p14:creationId xmlns:p14="http://schemas.microsoft.com/office/powerpoint/2010/main" val="257753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super circular? To deliver on the promise of a 21st-Century government that is more efficient, effective and transparent, the Office of Management and Budget (OMB) streamlined the Federal government's guidance on Administrative Requirements, Cost Principles, and Audit Requirements for Federal awards. These modifications are a key component of a larger Federal effort to more effectively focus Federal resources on improving performance and outcomes while ensuring the financial integrity of taxpayer dollars in partnership with non-Federal stakeholders. </a:t>
            </a:r>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84504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DBED6-CC44-4399-940A-AD96B222FFF8}" type="slidenum">
              <a:rPr lang="en-US" smtClean="0"/>
              <a:t>51</a:t>
            </a:fld>
            <a:endParaRPr lang="en-US"/>
          </a:p>
        </p:txBody>
      </p:sp>
    </p:spTree>
    <p:extLst>
      <p:ext uri="{BB962C8B-B14F-4D97-AF65-F5344CB8AC3E}">
        <p14:creationId xmlns:p14="http://schemas.microsoft.com/office/powerpoint/2010/main" val="3291181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DBED6-CC44-4399-940A-AD96B222FFF8}" type="slidenum">
              <a:rPr lang="en-US" smtClean="0"/>
              <a:t>52</a:t>
            </a:fld>
            <a:endParaRPr lang="en-US"/>
          </a:p>
        </p:txBody>
      </p:sp>
    </p:spTree>
    <p:extLst>
      <p:ext uri="{BB962C8B-B14F-4D97-AF65-F5344CB8AC3E}">
        <p14:creationId xmlns:p14="http://schemas.microsoft.com/office/powerpoint/2010/main" val="3092979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DBED6-CC44-4399-940A-AD96B222FFF8}" type="slidenum">
              <a:rPr lang="en-US" smtClean="0"/>
              <a:t>53</a:t>
            </a:fld>
            <a:endParaRPr lang="en-US"/>
          </a:p>
        </p:txBody>
      </p:sp>
    </p:spTree>
    <p:extLst>
      <p:ext uri="{BB962C8B-B14F-4D97-AF65-F5344CB8AC3E}">
        <p14:creationId xmlns:p14="http://schemas.microsoft.com/office/powerpoint/2010/main" val="3275180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4DBED6-CC44-4399-940A-AD96B222FFF8}" type="slidenum">
              <a:rPr lang="en-US" smtClean="0"/>
              <a:t>54</a:t>
            </a:fld>
            <a:endParaRPr lang="en-US"/>
          </a:p>
        </p:txBody>
      </p:sp>
    </p:spTree>
    <p:extLst>
      <p:ext uri="{BB962C8B-B14F-4D97-AF65-F5344CB8AC3E}">
        <p14:creationId xmlns:p14="http://schemas.microsoft.com/office/powerpoint/2010/main" val="221320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a:t>
            </a:r>
            <a:r>
              <a:rPr lang="en-US" baseline="0" dirty="0"/>
              <a:t> circular expands the requirements SFAs follow.  Some of the changes are:</a:t>
            </a:r>
          </a:p>
          <a:p>
            <a:pPr marL="171450" indent="-171450">
              <a:buFont typeface="Arial" panose="020B0604020202020204" pitchFamily="34" charset="0"/>
              <a:buChar char="•"/>
            </a:pPr>
            <a:r>
              <a:rPr lang="en-US" baseline="0" dirty="0"/>
              <a:t>Micro purchases – those purchases made which are less than $10,000</a:t>
            </a:r>
          </a:p>
          <a:p>
            <a:pPr marL="171450" indent="-171450">
              <a:buFont typeface="Arial" panose="020B0604020202020204" pitchFamily="34" charset="0"/>
              <a:buChar char="•"/>
            </a:pPr>
            <a:r>
              <a:rPr lang="en-US" baseline="0" dirty="0"/>
              <a:t>SFAs must develop and maintain a written procurement plan which follows federal, state and local laws and regulations.  Remember to use the most restrictive.  Also, NYS General Municipal law requires school districts to advertise any purchase over $20,000.</a:t>
            </a:r>
          </a:p>
          <a:p>
            <a:pPr marL="171450" indent="-171450">
              <a:buFont typeface="Arial" panose="020B0604020202020204" pitchFamily="34" charset="0"/>
              <a:buChar char="•"/>
            </a:pPr>
            <a:r>
              <a:rPr lang="en-US" baseline="0" dirty="0"/>
              <a:t>Written conflict of interest policies </a:t>
            </a:r>
          </a:p>
          <a:p>
            <a:pPr marL="171450" indent="-171450">
              <a:buFont typeface="Arial" panose="020B0604020202020204" pitchFamily="34" charset="0"/>
              <a:buChar char="•"/>
            </a:pPr>
            <a:r>
              <a:rPr lang="en-US" baseline="0" dirty="0"/>
              <a:t>Records must be maintained a minimum of three years </a:t>
            </a:r>
          </a:p>
          <a:p>
            <a:pPr marL="171450" indent="-171450">
              <a:buFont typeface="Arial" panose="020B0604020202020204" pitchFamily="34" charset="0"/>
              <a:buChar char="•"/>
            </a:pPr>
            <a:r>
              <a:rPr lang="en-US" baseline="0" dirty="0"/>
              <a:t>If Child Nutrition visits your organization for an administrative review or program visit, it is expected that the SFA will have their written policies and records on site and made available to the Child Nutrition representative upon request.</a:t>
            </a:r>
          </a:p>
          <a:p>
            <a:endParaRPr lang="en-US" baseline="0" dirty="0"/>
          </a:p>
        </p:txBody>
      </p:sp>
      <p:sp>
        <p:nvSpPr>
          <p:cNvPr id="4" name="Slide Number Placeholder 3"/>
          <p:cNvSpPr>
            <a:spLocks noGrp="1"/>
          </p:cNvSpPr>
          <p:nvPr>
            <p:ph type="sldNum" sz="quarter" idx="10"/>
          </p:nvPr>
        </p:nvSpPr>
        <p:spPr/>
        <p:txBody>
          <a:bodyPr/>
          <a:lstStyle/>
          <a:p>
            <a:fld id="{AC4DBED6-CC44-4399-940A-AD96B222FFF8}" type="slidenum">
              <a:rPr lang="en-US" smtClean="0"/>
              <a:t>6</a:t>
            </a:fld>
            <a:endParaRPr lang="en-US"/>
          </a:p>
        </p:txBody>
      </p:sp>
    </p:spTree>
    <p:extLst>
      <p:ext uri="{BB962C8B-B14F-4D97-AF65-F5344CB8AC3E}">
        <p14:creationId xmlns:p14="http://schemas.microsoft.com/office/powerpoint/2010/main" val="412352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 has created the procurement bear</a:t>
            </a:r>
            <a:r>
              <a:rPr lang="en-US" baseline="0" dirty="0"/>
              <a:t> claw to illustrate the five methods of procurement and the general standards for each.</a:t>
            </a:r>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7</a:t>
            </a:fld>
            <a:endParaRPr lang="en-US"/>
          </a:p>
        </p:txBody>
      </p:sp>
    </p:spTree>
    <p:extLst>
      <p:ext uri="{BB962C8B-B14F-4D97-AF65-F5344CB8AC3E}">
        <p14:creationId xmlns:p14="http://schemas.microsoft.com/office/powerpoint/2010/main" val="270285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must maintain written policies and procedures over procurement that meet the following standards and any other applicable laws and regulations.</a:t>
            </a:r>
          </a:p>
          <a:p>
            <a:endParaRPr lang="en-US" dirty="0"/>
          </a:p>
          <a:p>
            <a:r>
              <a:rPr lang="en-US" dirty="0"/>
              <a:t>Costs incurred must be necessary and cost-effective.</a:t>
            </a:r>
          </a:p>
          <a:p>
            <a:endParaRPr lang="en-US" dirty="0"/>
          </a:p>
          <a:p>
            <a:r>
              <a:rPr lang="en-US" dirty="0"/>
              <a:t>All procurement transactions must provide full and open competition.</a:t>
            </a:r>
          </a:p>
          <a:p>
            <a:endParaRPr lang="en-US" dirty="0"/>
          </a:p>
          <a:p>
            <a:r>
              <a:rPr lang="en-US" dirty="0"/>
              <a:t>The organization must maintain written standards of conduct covering conflicts of interest.</a:t>
            </a:r>
          </a:p>
          <a:p>
            <a:endParaRPr lang="en-US" dirty="0"/>
          </a:p>
          <a:p>
            <a:r>
              <a:rPr lang="en-US" dirty="0"/>
              <a:t>The organization must maintain documentation addressing cost and price analysis, and vendor selection, as applicable for selected method of procurement.</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8</a:t>
            </a:fld>
            <a:endParaRPr lang="en-US"/>
          </a:p>
        </p:txBody>
      </p:sp>
    </p:spTree>
    <p:extLst>
      <p:ext uri="{BB962C8B-B14F-4D97-AF65-F5344CB8AC3E}">
        <p14:creationId xmlns:p14="http://schemas.microsoft.com/office/powerpoint/2010/main" val="249042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4400" kern="1200" dirty="0">
                <a:solidFill>
                  <a:schemeClr val="tx1"/>
                </a:solidFill>
                <a:latin typeface="+mn-lt"/>
                <a:ea typeface="+mn-ea"/>
                <a:cs typeface="+mn-cs"/>
              </a:rPr>
              <a:t>The SFA needs to determine:</a:t>
            </a:r>
          </a:p>
          <a:p>
            <a:pPr lvl="1">
              <a:buFont typeface="Wingdings" panose="05000000000000000000" pitchFamily="2" charset="2"/>
              <a:buChar char="§"/>
            </a:pPr>
            <a:r>
              <a:rPr lang="en-US" sz="4400" kern="1200" dirty="0">
                <a:solidFill>
                  <a:schemeClr val="tx1"/>
                </a:solidFill>
                <a:latin typeface="+mn-lt"/>
                <a:ea typeface="+mn-ea"/>
                <a:cs typeface="+mn-cs"/>
              </a:rPr>
              <a:t>The type of goods or services needed.</a:t>
            </a:r>
          </a:p>
          <a:p>
            <a:pPr lvl="1">
              <a:buFont typeface="Wingdings" panose="05000000000000000000" pitchFamily="2" charset="2"/>
              <a:buNone/>
            </a:pPr>
            <a:endParaRPr lang="en-US" sz="4400" kern="1200" dirty="0">
              <a:solidFill>
                <a:schemeClr val="tx1"/>
              </a:solidFill>
              <a:latin typeface="+mn-lt"/>
              <a:ea typeface="+mn-ea"/>
              <a:cs typeface="+mn-cs"/>
            </a:endParaRPr>
          </a:p>
          <a:p>
            <a:pPr lvl="1">
              <a:buFont typeface="Wingdings" panose="05000000000000000000" pitchFamily="2" charset="2"/>
              <a:buChar char="§"/>
            </a:pPr>
            <a:r>
              <a:rPr lang="en-US" sz="4400" kern="1200" dirty="0">
                <a:solidFill>
                  <a:schemeClr val="tx1"/>
                </a:solidFill>
                <a:latin typeface="+mn-lt"/>
                <a:ea typeface="+mn-ea"/>
                <a:cs typeface="+mn-cs"/>
              </a:rPr>
              <a:t>The quantity/frequency of what’s to be purchased and the quality.</a:t>
            </a:r>
          </a:p>
          <a:p>
            <a:pPr lvl="1">
              <a:buFont typeface="Wingdings" panose="05000000000000000000" pitchFamily="2" charset="2"/>
              <a:buNone/>
            </a:pPr>
            <a:endParaRPr lang="en-US" sz="4400" kern="1200" dirty="0">
              <a:solidFill>
                <a:schemeClr val="tx1"/>
              </a:solidFill>
              <a:latin typeface="+mn-lt"/>
              <a:ea typeface="+mn-ea"/>
              <a:cs typeface="+mn-cs"/>
            </a:endParaRPr>
          </a:p>
          <a:p>
            <a:pPr lvl="1">
              <a:buFont typeface="Wingdings" panose="05000000000000000000" pitchFamily="2" charset="2"/>
              <a:buChar char="§"/>
            </a:pPr>
            <a:r>
              <a:rPr lang="en-US" sz="4400" kern="1200" dirty="0">
                <a:solidFill>
                  <a:schemeClr val="tx1"/>
                </a:solidFill>
                <a:latin typeface="+mn-lt"/>
                <a:ea typeface="+mn-ea"/>
                <a:cs typeface="+mn-cs"/>
              </a:rPr>
              <a:t>The date when the goods or services are needed.</a:t>
            </a:r>
          </a:p>
          <a:p>
            <a:pPr lvl="1">
              <a:buFont typeface="Wingdings" panose="05000000000000000000" pitchFamily="2" charset="2"/>
              <a:buChar char="§"/>
            </a:pPr>
            <a:endParaRPr lang="en-US" sz="4400" kern="1200" dirty="0">
              <a:solidFill>
                <a:schemeClr val="tx1"/>
              </a:solidFill>
              <a:latin typeface="+mn-lt"/>
              <a:ea typeface="+mn-ea"/>
              <a:cs typeface="+mn-cs"/>
            </a:endParaRPr>
          </a:p>
          <a:p>
            <a:pPr lvl="1">
              <a:buFont typeface="Wingdings" panose="05000000000000000000" pitchFamily="2" charset="2"/>
              <a:buChar char="§"/>
            </a:pPr>
            <a:r>
              <a:rPr lang="en-US" sz="4400" kern="1200" dirty="0">
                <a:solidFill>
                  <a:schemeClr val="tx1"/>
                </a:solidFill>
                <a:latin typeface="+mn-lt"/>
                <a:ea typeface="+mn-ea"/>
                <a:cs typeface="+mn-cs"/>
              </a:rPr>
              <a:t>The location where the goods or services will be delivered.</a:t>
            </a:r>
          </a:p>
          <a:p>
            <a:pPr lvl="1">
              <a:buFont typeface="Wingdings" panose="05000000000000000000" pitchFamily="2" charset="2"/>
              <a:buNone/>
            </a:pPr>
            <a:endParaRPr lang="en-US" sz="4400" kern="1200" dirty="0">
              <a:solidFill>
                <a:schemeClr val="tx1"/>
              </a:solidFill>
              <a:latin typeface="+mn-lt"/>
              <a:ea typeface="+mn-ea"/>
              <a:cs typeface="+mn-cs"/>
            </a:endParaRPr>
          </a:p>
          <a:p>
            <a:pPr lvl="1">
              <a:buFont typeface="Wingdings" panose="05000000000000000000" pitchFamily="2" charset="2"/>
              <a:buChar char="§"/>
            </a:pPr>
            <a:r>
              <a:rPr lang="en-US" sz="4400" kern="1200" dirty="0">
                <a:solidFill>
                  <a:schemeClr val="tx1"/>
                </a:solidFill>
                <a:latin typeface="+mn-lt"/>
                <a:ea typeface="+mn-ea"/>
                <a:cs typeface="+mn-cs"/>
              </a:rPr>
              <a:t>If a formal or informal bidding process is needed.</a:t>
            </a:r>
          </a:p>
          <a:p>
            <a:endParaRPr lang="en-US" dirty="0"/>
          </a:p>
        </p:txBody>
      </p:sp>
      <p:sp>
        <p:nvSpPr>
          <p:cNvPr id="4" name="Slide Number Placeholder 3"/>
          <p:cNvSpPr>
            <a:spLocks noGrp="1"/>
          </p:cNvSpPr>
          <p:nvPr>
            <p:ph type="sldNum" sz="quarter" idx="10"/>
          </p:nvPr>
        </p:nvSpPr>
        <p:spPr/>
        <p:txBody>
          <a:bodyPr/>
          <a:lstStyle/>
          <a:p>
            <a:fld id="{AC4DBED6-CC44-4399-940A-AD96B222FFF8}" type="slidenum">
              <a:rPr lang="en-US" smtClean="0"/>
              <a:t>9</a:t>
            </a:fld>
            <a:endParaRPr lang="en-US"/>
          </a:p>
        </p:txBody>
      </p:sp>
    </p:spTree>
    <p:extLst>
      <p:ext uri="{BB962C8B-B14F-4D97-AF65-F5344CB8AC3E}">
        <p14:creationId xmlns:p14="http://schemas.microsoft.com/office/powerpoint/2010/main" val="55234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86FDE283-ED4A-42EF-A670-F6C214B07DBB}" type="datetime1">
              <a:rPr lang="en-US" smtClean="0">
                <a:solidFill>
                  <a:prstClr val="black">
                    <a:tint val="75000"/>
                  </a:prstClr>
                </a:solidFill>
              </a:rPr>
              <a:t>9/24/2018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E40F11C-A85B-42C2-974D-B2B18949528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681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026B2B5-A2DF-49F0-A69E-BEE06CC457BD}" type="datetime1">
              <a:rPr lang="en-US" smtClean="0">
                <a:solidFill>
                  <a:prstClr val="black">
                    <a:tint val="75000"/>
                  </a:prstClr>
                </a:solidFill>
              </a:rPr>
              <a:t>9/24/2018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FE6806-9DE2-48AD-8196-1F3AD265DB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2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0FC0356-9F55-4DC0-8719-BC9F8C1846A1}" type="datetime1">
              <a:rPr lang="en-US" smtClean="0">
                <a:solidFill>
                  <a:prstClr val="black">
                    <a:tint val="75000"/>
                  </a:prstClr>
                </a:solidFill>
              </a:rPr>
              <a:t>9/24/2018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6F6CCEA-3790-4E1A-898D-F44EAFF2A17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219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Layout">
    <p:spTree>
      <p:nvGrpSpPr>
        <p:cNvPr id="1" name=""/>
        <p:cNvGrpSpPr/>
        <p:nvPr/>
      </p:nvGrpSpPr>
      <p:grpSpPr>
        <a:xfrm>
          <a:off x="0" y="0"/>
          <a:ext cx="0" cy="0"/>
          <a:chOff x="0" y="0"/>
          <a:chExt cx="0" cy="0"/>
        </a:xfrm>
      </p:grpSpPr>
      <p:pic>
        <p:nvPicPr>
          <p:cNvPr id="11" name="Picture 10" descr="chalkboar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17"/>
            <a:ext cx="9144000" cy="6856161"/>
          </a:xfrm>
          <a:prstGeom prst="rect">
            <a:avLst/>
          </a:prstGeom>
        </p:spPr>
      </p:pic>
      <p:sp>
        <p:nvSpPr>
          <p:cNvPr id="14" name="Title 1"/>
          <p:cNvSpPr>
            <a:spLocks noGrp="1"/>
          </p:cNvSpPr>
          <p:nvPr>
            <p:ph type="title"/>
          </p:nvPr>
        </p:nvSpPr>
        <p:spPr>
          <a:xfrm>
            <a:off x="457200" y="424546"/>
            <a:ext cx="8229600" cy="602329"/>
          </a:xfrm>
          <a:prstGeom prst="rect">
            <a:avLst/>
          </a:prstGeom>
        </p:spPr>
        <p:txBody>
          <a:bodyPr/>
          <a:lstStyle>
            <a:lvl1pPr algn="ctr">
              <a:defRPr sz="3800" b="1" i="0">
                <a:solidFill>
                  <a:srgbClr val="A7C138"/>
                </a:solidFill>
                <a:latin typeface="+mj-lt"/>
                <a:cs typeface="Georgia"/>
              </a:defRPr>
            </a:lvl1pPr>
          </a:lstStyle>
          <a:p>
            <a:r>
              <a:rPr lang="en-US" dirty="0"/>
              <a:t>Click to edit Master title style</a:t>
            </a:r>
          </a:p>
        </p:txBody>
      </p:sp>
      <p:sp>
        <p:nvSpPr>
          <p:cNvPr id="15" name="Content Placeholder 2"/>
          <p:cNvSpPr>
            <a:spLocks noGrp="1"/>
          </p:cNvSpPr>
          <p:nvPr>
            <p:ph idx="1"/>
          </p:nvPr>
        </p:nvSpPr>
        <p:spPr>
          <a:xfrm>
            <a:off x="457200" y="1305401"/>
            <a:ext cx="8229600" cy="4242832"/>
          </a:xfrm>
          <a:prstGeom prst="rect">
            <a:avLst/>
          </a:prstGeom>
          <a:ln>
            <a:noFill/>
          </a:ln>
        </p:spPr>
        <p:txBody>
          <a:bodyPr>
            <a:normAutofit/>
          </a:bodyPr>
          <a:lstStyle>
            <a:lvl1pPr marL="342900" indent="-342900">
              <a:lnSpc>
                <a:spcPct val="110000"/>
              </a:lnSpc>
              <a:spcBef>
                <a:spcPts val="0"/>
              </a:spcBef>
              <a:spcAft>
                <a:spcPts val="1000"/>
              </a:spcAft>
              <a:buFont typeface="Arial"/>
              <a:buChar char="•"/>
              <a:defRPr sz="2400" b="0" i="0">
                <a:solidFill>
                  <a:schemeClr val="bg1"/>
                </a:solidFill>
                <a:latin typeface="+mj-lt"/>
                <a:cs typeface="Georgia"/>
              </a:defRPr>
            </a:lvl1pPr>
            <a:lvl2pPr>
              <a:lnSpc>
                <a:spcPct val="110000"/>
              </a:lnSpc>
              <a:spcAft>
                <a:spcPts val="1000"/>
              </a:spcAft>
              <a:buFont typeface="Calibri" pitchFamily="34" charset="0"/>
              <a:buChar char="»"/>
              <a:defRPr sz="2400" b="0" i="0">
                <a:solidFill>
                  <a:schemeClr val="bg1"/>
                </a:solidFill>
                <a:latin typeface="+mj-lt"/>
                <a:cs typeface="Arial"/>
              </a:defRPr>
            </a:lvl2pPr>
            <a:lvl3pPr>
              <a:lnSpc>
                <a:spcPct val="110000"/>
              </a:lnSpc>
              <a:spcAft>
                <a:spcPts val="1000"/>
              </a:spcAft>
              <a:defRPr sz="2400" b="0" i="0">
                <a:solidFill>
                  <a:schemeClr val="bg1"/>
                </a:solidFill>
                <a:latin typeface="+mj-lt"/>
                <a:cs typeface="Arial"/>
              </a:defRPr>
            </a:lvl3pPr>
            <a:lvl4pPr>
              <a:lnSpc>
                <a:spcPct val="110000"/>
              </a:lnSpc>
              <a:spcAft>
                <a:spcPts val="1000"/>
              </a:spcAft>
              <a:defRPr sz="2400" b="0" i="0">
                <a:solidFill>
                  <a:schemeClr val="bg1"/>
                </a:solidFill>
                <a:latin typeface="+mj-lt"/>
                <a:cs typeface="Arial"/>
              </a:defRPr>
            </a:lvl4pPr>
            <a:lvl5pPr>
              <a:lnSpc>
                <a:spcPct val="110000"/>
              </a:lnSpc>
              <a:spcAft>
                <a:spcPts val="1000"/>
              </a:spcAft>
              <a:defRPr sz="2400" b="0" i="0">
                <a:solidFill>
                  <a:schemeClr val="bg1"/>
                </a:solidFill>
                <a:latin typeface="+mj-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26944"/>
            <a:ext cx="9144000" cy="747159"/>
          </a:xfrm>
          <a:prstGeom prst="rect">
            <a:avLst/>
          </a:prstGeom>
        </p:spPr>
      </p:pic>
      <p:pic>
        <p:nvPicPr>
          <p:cNvPr id="8" name="Picture 7"/>
          <p:cNvPicPr>
            <a:picLocks noChangeAspect="1"/>
          </p:cNvPicPr>
          <p:nvPr userDrawn="1"/>
        </p:nvPicPr>
        <p:blipFill>
          <a:blip r:embed="rId4" cstate="print"/>
          <a:stretch>
            <a:fillRect/>
          </a:stretch>
        </p:blipFill>
        <p:spPr>
          <a:xfrm>
            <a:off x="621825" y="6278184"/>
            <a:ext cx="2095975" cy="469099"/>
          </a:xfrm>
          <a:prstGeom prst="rect">
            <a:avLst/>
          </a:prstGeom>
        </p:spPr>
      </p:pic>
    </p:spTree>
    <p:extLst>
      <p:ext uri="{BB962C8B-B14F-4D97-AF65-F5344CB8AC3E}">
        <p14:creationId xmlns:p14="http://schemas.microsoft.com/office/powerpoint/2010/main" val="402782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Layout">
    <p:spTree>
      <p:nvGrpSpPr>
        <p:cNvPr id="1" name=""/>
        <p:cNvGrpSpPr/>
        <p:nvPr/>
      </p:nvGrpSpPr>
      <p:grpSpPr>
        <a:xfrm>
          <a:off x="0" y="0"/>
          <a:ext cx="0" cy="0"/>
          <a:chOff x="0" y="0"/>
          <a:chExt cx="0" cy="0"/>
        </a:xfrm>
      </p:grpSpPr>
      <p:pic>
        <p:nvPicPr>
          <p:cNvPr id="8" name="Picture 7" descr="chalkboard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9" name="Title 1"/>
          <p:cNvSpPr>
            <a:spLocks noGrp="1"/>
          </p:cNvSpPr>
          <p:nvPr>
            <p:ph type="title"/>
          </p:nvPr>
        </p:nvSpPr>
        <p:spPr>
          <a:xfrm>
            <a:off x="457200" y="1055640"/>
            <a:ext cx="8229600" cy="602329"/>
          </a:xfrm>
          <a:prstGeom prst="rect">
            <a:avLst/>
          </a:prstGeom>
        </p:spPr>
        <p:txBody>
          <a:bodyPr/>
          <a:lstStyle>
            <a:lvl1pPr algn="ctr">
              <a:defRPr sz="3800" b="1" i="0">
                <a:solidFill>
                  <a:srgbClr val="A7C138"/>
                </a:solidFill>
                <a:latin typeface="+mj-lt"/>
                <a:cs typeface="Georgia"/>
              </a:defRPr>
            </a:lvl1pPr>
          </a:lstStyle>
          <a:p>
            <a:r>
              <a:rPr lang="en-US" dirty="0"/>
              <a:t>Click to edit Master title style</a:t>
            </a:r>
          </a:p>
        </p:txBody>
      </p:sp>
      <p:sp>
        <p:nvSpPr>
          <p:cNvPr id="10" name="Content Placeholder 2"/>
          <p:cNvSpPr>
            <a:spLocks noGrp="1"/>
          </p:cNvSpPr>
          <p:nvPr>
            <p:ph idx="1"/>
          </p:nvPr>
        </p:nvSpPr>
        <p:spPr>
          <a:xfrm>
            <a:off x="457200" y="1907033"/>
            <a:ext cx="8229600" cy="3926501"/>
          </a:xfrm>
          <a:prstGeom prst="rect">
            <a:avLst/>
          </a:prstGeom>
          <a:ln>
            <a:noFill/>
          </a:ln>
        </p:spPr>
        <p:txBody>
          <a:bodyPr>
            <a:normAutofit/>
          </a:bodyPr>
          <a:lstStyle>
            <a:lvl1pPr marL="342900" indent="-342900">
              <a:lnSpc>
                <a:spcPct val="110000"/>
              </a:lnSpc>
              <a:spcBef>
                <a:spcPts val="0"/>
              </a:spcBef>
              <a:spcAft>
                <a:spcPts val="1000"/>
              </a:spcAft>
              <a:buFont typeface="Arial"/>
              <a:buChar char="•"/>
              <a:defRPr sz="2400" b="0" i="0">
                <a:solidFill>
                  <a:schemeClr val="tx1">
                    <a:lumMod val="85000"/>
                    <a:lumOff val="15000"/>
                  </a:schemeClr>
                </a:solidFill>
                <a:latin typeface="+mj-lt"/>
                <a:cs typeface="Georgia"/>
              </a:defRPr>
            </a:lvl1pPr>
            <a:lvl2pPr>
              <a:lnSpc>
                <a:spcPct val="110000"/>
              </a:lnSpc>
              <a:spcAft>
                <a:spcPts val="1000"/>
              </a:spcAft>
              <a:buFont typeface="Calibri" pitchFamily="34" charset="0"/>
              <a:buChar char="»"/>
              <a:defRPr sz="2400" b="0" i="0">
                <a:solidFill>
                  <a:schemeClr val="tx1">
                    <a:lumMod val="85000"/>
                    <a:lumOff val="15000"/>
                  </a:schemeClr>
                </a:solidFill>
                <a:latin typeface="+mj-lt"/>
                <a:cs typeface="Arial"/>
              </a:defRPr>
            </a:lvl2pPr>
            <a:lvl3pPr>
              <a:lnSpc>
                <a:spcPct val="110000"/>
              </a:lnSpc>
              <a:spcAft>
                <a:spcPts val="1000"/>
              </a:spcAft>
              <a:defRPr sz="2400" b="0" i="0">
                <a:solidFill>
                  <a:schemeClr val="tx1">
                    <a:lumMod val="85000"/>
                    <a:lumOff val="15000"/>
                  </a:schemeClr>
                </a:solidFill>
                <a:latin typeface="+mj-lt"/>
                <a:cs typeface="Arial"/>
              </a:defRPr>
            </a:lvl3pPr>
            <a:lvl4pPr>
              <a:lnSpc>
                <a:spcPct val="110000"/>
              </a:lnSpc>
              <a:spcAft>
                <a:spcPts val="1000"/>
              </a:spcAft>
              <a:defRPr sz="2400" b="0" i="0">
                <a:solidFill>
                  <a:schemeClr val="tx1">
                    <a:lumMod val="85000"/>
                    <a:lumOff val="15000"/>
                  </a:schemeClr>
                </a:solidFill>
                <a:latin typeface="+mj-lt"/>
                <a:cs typeface="Arial"/>
              </a:defRPr>
            </a:lvl4pPr>
            <a:lvl5pPr>
              <a:lnSpc>
                <a:spcPct val="110000"/>
              </a:lnSpc>
              <a:spcAft>
                <a:spcPts val="1000"/>
              </a:spcAft>
              <a:defRPr sz="2400" b="0" i="0">
                <a:solidFill>
                  <a:schemeClr val="tx1">
                    <a:lumMod val="85000"/>
                    <a:lumOff val="15000"/>
                  </a:schemeClr>
                </a:solidFill>
                <a:latin typeface="+mj-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26944"/>
            <a:ext cx="9144000" cy="747159"/>
          </a:xfrm>
          <a:prstGeom prst="rect">
            <a:avLst/>
          </a:prstGeom>
        </p:spPr>
      </p:pic>
      <p:pic>
        <p:nvPicPr>
          <p:cNvPr id="12" name="Picture 11"/>
          <p:cNvPicPr>
            <a:picLocks noChangeAspect="1"/>
          </p:cNvPicPr>
          <p:nvPr userDrawn="1"/>
        </p:nvPicPr>
        <p:blipFill>
          <a:blip r:embed="rId4" cstate="print"/>
          <a:stretch>
            <a:fillRect/>
          </a:stretch>
        </p:blipFill>
        <p:spPr>
          <a:xfrm>
            <a:off x="621825" y="6278184"/>
            <a:ext cx="2095975" cy="469099"/>
          </a:xfrm>
          <a:prstGeom prst="rect">
            <a:avLst/>
          </a:prstGeom>
        </p:spPr>
      </p:pic>
    </p:spTree>
    <p:extLst>
      <p:ext uri="{BB962C8B-B14F-4D97-AF65-F5344CB8AC3E}">
        <p14:creationId xmlns:p14="http://schemas.microsoft.com/office/powerpoint/2010/main" val="268852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9D2E265-4041-4ABD-86BD-2689AF8F7B11}" type="datetime1">
              <a:rPr lang="en-US" smtClean="0"/>
              <a:t>9/24/2018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B5B79E3-32B1-4590-ADC3-776B2195DD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AE6D2F-0D60-4D77-8FF5-65BC97CBB6D6}"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35EADB-DC65-42F0-966A-E6553A68B18C}"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79E3-32B1-4590-ADC3-776B2195DD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68E3E96-BAC5-479B-A466-394F6FB9665F}" type="datetime1">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353F915-63EA-4052-AAB4-316DC1FCD153}" type="datetime1">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BD7C4C0-180F-487F-A3BD-039AE137CE1E}" type="datetime1">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E91A1D7-F0E4-4D63-B3D9-EDC2D1B78BBB}" type="datetime1">
              <a:rPr lang="en-US" smtClean="0">
                <a:solidFill>
                  <a:prstClr val="black">
                    <a:tint val="75000"/>
                  </a:prstClr>
                </a:solidFill>
              </a:rPr>
              <a:t>9/24/2018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213171F-AAF7-4DD0-8F38-5EB67535305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795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9D3D7-E7BA-4C97-8AD2-2475EEB63EEB}" type="datetime1">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DD0F3FA-8D24-4A58-A71D-C5C147D9B44E}" type="datetime1">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B653DA5-4DDE-4D33-B08F-22AC828B174F}" type="datetime1">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B5B79E3-32B1-4590-ADC3-776B2195DD3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0802B2-52BA-4FA9-A88A-267A293629D8}"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EABB54-BE0C-41D0-9A21-0D55F229519E}" type="datetime1">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79E3-32B1-4590-ADC3-776B2195DD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523321B-5C40-409C-97B1-37382F9E1B2F}" type="datetime1">
              <a:rPr lang="en-US" smtClean="0">
                <a:solidFill>
                  <a:prstClr val="black">
                    <a:tint val="75000"/>
                  </a:prstClr>
                </a:solidFill>
              </a:rPr>
              <a:t>9/24/2018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BED5E1-2D41-444A-B09B-3F023134C9B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919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70D2AE5-9C13-4266-8F76-5272A7040C54}" type="datetime1">
              <a:rPr lang="en-US" smtClean="0">
                <a:solidFill>
                  <a:prstClr val="black">
                    <a:tint val="75000"/>
                  </a:prstClr>
                </a:solidFill>
              </a:rPr>
              <a:t>9/24/2018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F7095EB-EB44-4BD6-897B-C3342C4FF1C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465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34BD74F-8990-479C-9D1E-4B9289D83EDB}" type="datetime1">
              <a:rPr lang="en-US" smtClean="0">
                <a:solidFill>
                  <a:prstClr val="black">
                    <a:tint val="75000"/>
                  </a:prstClr>
                </a:solidFill>
              </a:rPr>
              <a:t>9/24/2018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9D3FF28-048D-459C-9518-57EF79AC9DF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93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5115895-C0BB-4F82-9360-89E5C9386A39}" type="datetime1">
              <a:rPr lang="en-US" smtClean="0">
                <a:solidFill>
                  <a:prstClr val="black">
                    <a:tint val="75000"/>
                  </a:prstClr>
                </a:solidFill>
              </a:rPr>
              <a:t>9/24/2018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3B55800-9824-44C4-B6D3-7B6B339C453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139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B7F91C4-C335-4B7B-9998-69FAC4B96AB1}" type="datetime1">
              <a:rPr lang="en-US" smtClean="0">
                <a:solidFill>
                  <a:prstClr val="black">
                    <a:tint val="75000"/>
                  </a:prstClr>
                </a:solidFill>
              </a:rPr>
              <a:t>9/24/2018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D06D2C0-B1FB-4957-85F3-0310E1DC45E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7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8E7F1C-BC65-402B-9029-92510E7B8284}" type="datetime1">
              <a:rPr lang="en-US" smtClean="0">
                <a:solidFill>
                  <a:prstClr val="black">
                    <a:tint val="75000"/>
                  </a:prstClr>
                </a:solidFill>
              </a:rPr>
              <a:t>9/24/2018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10DDDA-1358-4A6A-9020-EE5F934B7A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870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885F6A-1308-4623-9953-AD1C87AD20B5}" type="datetime1">
              <a:rPr lang="en-US" smtClean="0">
                <a:solidFill>
                  <a:prstClr val="black">
                    <a:tint val="75000"/>
                  </a:prstClr>
                </a:solidFill>
              </a:rPr>
              <a:t>9/24/2018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B423A52-DE33-4013-8F3A-BB653A19E7A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225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A338BC59-4F54-4150-B01F-F388C94C600E}" type="datetime1">
              <a:rPr lang="en-US" smtClean="0">
                <a:solidFill>
                  <a:prstClr val="black">
                    <a:tint val="75000"/>
                  </a:prstClr>
                </a:solidFill>
                <a:latin typeface="Times New Roman" pitchFamily="18" charset="0"/>
              </a:rPr>
              <a:t>9/24/2018</a:t>
            </a:fld>
            <a:endParaRPr lang="en-US" dirty="0">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dirty="0">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9CC26BC-A7B0-40E6-AB75-46C466748479}" type="slidenum">
              <a:rPr lang="en-US" smtClean="0">
                <a:solidFill>
                  <a:prstClr val="black">
                    <a:tint val="75000"/>
                  </a:prstClr>
                </a:solidFill>
                <a:latin typeface="Times New Roman" pitchFamily="18" charset="0"/>
              </a:rPr>
              <a:pPr eaLnBrk="0" fontAlgn="base" hangingPunct="0">
                <a:spcBef>
                  <a:spcPct val="0"/>
                </a:spcBef>
                <a:spcAft>
                  <a:spcPct val="0"/>
                </a:spcAft>
                <a:defRPr/>
              </a:pPr>
              <a:t>‹#›</a:t>
            </a:fld>
            <a:endParaRPr lang="en-US"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10616314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2E32CC-7E5D-4CC2-9879-AECA5B8F38F0}" type="datetime1">
              <a:rPr lang="en-US" smtClean="0"/>
              <a:t>9/24/2018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5B79E3-32B1-4590-ADC3-776B2195DD3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Tax8b61ccCFYFtPgodYesLgQ&amp;url=http://www.ctnprayer.com/2013/07/03/pass-the-torch/&amp;ei=O6rlVaTRPIHb-QHh1q-ICA&amp;psig=AFQjCNHo8on0pXFqQnVguFmMe7uypemcLA&amp;ust=1441201041804525"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nezv-P1scCFQVVPgodfMEF7w&amp;url=http://www.gograph.com/vector-clip-art/ponder.html&amp;ei=uMDlVcmiMIWq-QH8gpf4Dg&amp;psig=AFQjCNHGalArFOUQY7ou8eNlS4zHN_K37Q&amp;ust=1441206635493147"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bg2">
                <a:tint val="83000"/>
                <a:satMod val="320000"/>
                <a:lumMod val="49000"/>
                <a:lumOff val="51000"/>
                <a:alpha val="48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1026" name="Picture 2" descr="NYSED Banner" title="NYSE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67400"/>
            <a:ext cx="9143999"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295400" y="3048000"/>
            <a:ext cx="6400800" cy="1752600"/>
          </a:xfrm>
        </p:spPr>
        <p:txBody>
          <a:bodyPr/>
          <a:lstStyle/>
          <a:p>
            <a:r>
              <a:rPr lang="en-US" dirty="0">
                <a:solidFill>
                  <a:schemeClr val="accent5">
                    <a:lumMod val="50000"/>
                  </a:schemeClr>
                </a:solidFill>
              </a:rPr>
              <a:t>An Overview of Federal Regulations and Requirements for SFAs</a:t>
            </a: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p>
          <a:p>
            <a:endParaRPr lang="en-US" dirty="0"/>
          </a:p>
        </p:txBody>
      </p:sp>
      <p:sp>
        <p:nvSpPr>
          <p:cNvPr id="2" name="Title 1"/>
          <p:cNvSpPr>
            <a:spLocks noGrp="1"/>
          </p:cNvSpPr>
          <p:nvPr>
            <p:ph type="ctrTitle"/>
          </p:nvPr>
        </p:nvSpPr>
        <p:spPr>
          <a:xfrm>
            <a:off x="838200" y="1371600"/>
            <a:ext cx="7772400" cy="1470025"/>
          </a:xfrm>
          <a:effectLst>
            <a:outerShdw blurRad="50800" dist="38100" dir="2700000" algn="tl" rotWithShape="0">
              <a:prstClr val="black">
                <a:alpha val="40000"/>
              </a:prstClr>
            </a:outerShdw>
          </a:effectLst>
        </p:spPr>
        <p:txBody>
          <a:bodyPr>
            <a:normAutofit fontScale="90000"/>
          </a:bodyPr>
          <a:lstStyle/>
          <a:p>
            <a:r>
              <a:rPr lang="en-US" sz="5400" b="1" dirty="0">
                <a:solidFill>
                  <a:schemeClr val="accent5">
                    <a:lumMod val="75000"/>
                  </a:schemeClr>
                </a:solidFill>
              </a:rPr>
              <a:t>Ready, Set, Procure!:</a:t>
            </a:r>
            <a:br>
              <a:rPr lang="en-US" sz="5400" b="1" dirty="0">
                <a:solidFill>
                  <a:schemeClr val="accent5">
                    <a:lumMod val="75000"/>
                  </a:schemeClr>
                </a:solidFill>
              </a:rPr>
            </a:br>
            <a:r>
              <a:rPr lang="en-US" sz="5400" dirty="0">
                <a:solidFill>
                  <a:schemeClr val="accent5">
                    <a:lumMod val="75000"/>
                  </a:schemeClr>
                </a:solidFill>
              </a:rPr>
              <a:t>Procurement Regulations in Child Nutrition </a:t>
            </a:r>
            <a:r>
              <a:rPr lang="en-US" dirty="0"/>
              <a:t>	</a:t>
            </a:r>
          </a:p>
        </p:txBody>
      </p:sp>
    </p:spTree>
    <p:extLst>
      <p:ext uri="{BB962C8B-B14F-4D97-AF65-F5344CB8AC3E}">
        <p14:creationId xmlns:p14="http://schemas.microsoft.com/office/powerpoint/2010/main" val="208151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b="1" dirty="0">
                <a:solidFill>
                  <a:schemeClr val="accent4">
                    <a:lumMod val="75000"/>
                  </a:schemeClr>
                </a:solidFill>
              </a:rPr>
              <a:t>Procurement Method – </a:t>
            </a:r>
            <a:br>
              <a:rPr lang="en-US" b="1" dirty="0">
                <a:solidFill>
                  <a:schemeClr val="accent4">
                    <a:lumMod val="75000"/>
                  </a:schemeClr>
                </a:solidFill>
              </a:rPr>
            </a:br>
            <a:r>
              <a:rPr lang="en-US" b="1" dirty="0">
                <a:solidFill>
                  <a:schemeClr val="accent4">
                    <a:lumMod val="75000"/>
                  </a:schemeClr>
                </a:solidFill>
              </a:rPr>
              <a:t>Micro Purchases</a:t>
            </a:r>
          </a:p>
        </p:txBody>
      </p:sp>
      <p:sp>
        <p:nvSpPr>
          <p:cNvPr id="3" name="Content Placeholder 2"/>
          <p:cNvSpPr>
            <a:spLocks noGrp="1"/>
          </p:cNvSpPr>
          <p:nvPr>
            <p:ph idx="1"/>
          </p:nvPr>
        </p:nvSpPr>
        <p:spPr>
          <a:xfrm>
            <a:off x="457200" y="2286000"/>
            <a:ext cx="8229600" cy="4389120"/>
          </a:xfrm>
        </p:spPr>
        <p:txBody>
          <a:bodyPr/>
          <a:lstStyle/>
          <a:p>
            <a:pPr marL="514350" indent="-514350">
              <a:buClrTx/>
              <a:buAutoNum type="arabicPeriod"/>
            </a:pPr>
            <a:r>
              <a:rPr lang="en-US" dirty="0"/>
              <a:t>Purchases less than $10,000 </a:t>
            </a:r>
          </a:p>
          <a:p>
            <a:pPr marL="514350" indent="-514350">
              <a:buClrTx/>
              <a:buAutoNum type="arabicPeriod"/>
            </a:pPr>
            <a:endParaRPr lang="en-US" dirty="0"/>
          </a:p>
          <a:p>
            <a:pPr marL="514350" indent="-514350">
              <a:buClrTx/>
              <a:buAutoNum type="arabicPeriod"/>
            </a:pPr>
            <a:r>
              <a:rPr lang="en-US" dirty="0"/>
              <a:t>No competitive quotes required</a:t>
            </a:r>
          </a:p>
          <a:p>
            <a:pPr marL="514350" indent="-514350">
              <a:buClrTx/>
              <a:buAutoNum type="arabicPeriod"/>
            </a:pPr>
            <a:endParaRPr lang="en-US" dirty="0"/>
          </a:p>
          <a:p>
            <a:pPr marL="514350" indent="-514350">
              <a:buClrTx/>
              <a:buAutoNum type="arabicPeriod"/>
            </a:pPr>
            <a:r>
              <a:rPr lang="en-US" dirty="0"/>
              <a:t>Spread purchases out among qualified suppliers</a:t>
            </a:r>
          </a:p>
          <a:p>
            <a:pPr marL="514350" indent="-514350">
              <a:buClrTx/>
              <a:buAutoNum type="arabicPeriod"/>
            </a:pPr>
            <a:endParaRPr lang="en-US" dirty="0"/>
          </a:p>
          <a:p>
            <a:pPr marL="514350" indent="-514350">
              <a:buClrTx/>
              <a:buAutoNum type="arabicPeriod"/>
            </a:pPr>
            <a:r>
              <a:rPr lang="en-US" dirty="0"/>
              <a:t>Include in procurement plan</a:t>
            </a:r>
          </a:p>
          <a:p>
            <a:pPr marL="514350" indent="-514350">
              <a:buAutoNum type="arabicPeriod"/>
            </a:pPr>
            <a:endParaRPr lang="en-US" dirty="0"/>
          </a:p>
        </p:txBody>
      </p:sp>
    </p:spTree>
    <p:extLst>
      <p:ext uri="{BB962C8B-B14F-4D97-AF65-F5344CB8AC3E}">
        <p14:creationId xmlns:p14="http://schemas.microsoft.com/office/powerpoint/2010/main" val="214702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4">
                    <a:lumMod val="50000"/>
                  </a:schemeClr>
                </a:solidFill>
              </a:rPr>
              <a:t>Procurement Method –  </a:t>
            </a:r>
            <a:br>
              <a:rPr lang="en-US" b="1" dirty="0">
                <a:solidFill>
                  <a:schemeClr val="accent4">
                    <a:lumMod val="50000"/>
                  </a:schemeClr>
                </a:solidFill>
              </a:rPr>
            </a:br>
            <a:r>
              <a:rPr lang="en-US" b="1" dirty="0">
                <a:solidFill>
                  <a:schemeClr val="accent4">
                    <a:lumMod val="50000"/>
                  </a:schemeClr>
                </a:solidFill>
              </a:rPr>
              <a:t>Small Purchases</a:t>
            </a:r>
          </a:p>
        </p:txBody>
      </p:sp>
      <p:sp>
        <p:nvSpPr>
          <p:cNvPr id="3" name="Content Placeholder 2"/>
          <p:cNvSpPr>
            <a:spLocks noGrp="1"/>
          </p:cNvSpPr>
          <p:nvPr>
            <p:ph idx="1"/>
          </p:nvPr>
        </p:nvSpPr>
        <p:spPr>
          <a:xfrm>
            <a:off x="457200" y="2286000"/>
            <a:ext cx="8229600" cy="4389120"/>
          </a:xfrm>
        </p:spPr>
        <p:txBody>
          <a:bodyPr>
            <a:normAutofit/>
          </a:bodyPr>
          <a:lstStyle/>
          <a:p>
            <a:pPr marL="514350" indent="-514350">
              <a:buClrTx/>
              <a:buAutoNum type="arabicPeriod"/>
            </a:pPr>
            <a:r>
              <a:rPr lang="en-US" dirty="0"/>
              <a:t>Quotes must be obtained from an adequate number of sources.</a:t>
            </a:r>
          </a:p>
          <a:p>
            <a:pPr marL="514350" indent="-514350">
              <a:buAutoNum type="arabicPeriod"/>
            </a:pPr>
            <a:endParaRPr lang="en-US" dirty="0"/>
          </a:p>
          <a:p>
            <a:pPr marL="514350" indent="-514350">
              <a:buClrTx/>
              <a:buAutoNum type="arabicPeriod"/>
            </a:pPr>
            <a:r>
              <a:rPr lang="en-US" dirty="0"/>
              <a:t>Obtain quotes from suppliers or public websites</a:t>
            </a:r>
          </a:p>
          <a:p>
            <a:pPr marL="514350" indent="-514350">
              <a:buAutoNum type="arabicPeriod"/>
            </a:pPr>
            <a:endParaRPr lang="en-US" dirty="0"/>
          </a:p>
        </p:txBody>
      </p:sp>
    </p:spTree>
    <p:extLst>
      <p:ext uri="{BB962C8B-B14F-4D97-AF65-F5344CB8AC3E}">
        <p14:creationId xmlns:p14="http://schemas.microsoft.com/office/powerpoint/2010/main" val="334531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4">
                    <a:lumMod val="75000"/>
                  </a:schemeClr>
                </a:solidFill>
              </a:rPr>
              <a:t>Procurement Method – </a:t>
            </a:r>
            <a:br>
              <a:rPr lang="en-US" b="1" dirty="0">
                <a:solidFill>
                  <a:schemeClr val="accent4">
                    <a:lumMod val="75000"/>
                  </a:schemeClr>
                </a:solidFill>
              </a:rPr>
            </a:br>
            <a:r>
              <a:rPr lang="en-US" b="1" dirty="0">
                <a:solidFill>
                  <a:schemeClr val="accent4">
                    <a:lumMod val="75000"/>
                  </a:schemeClr>
                </a:solidFill>
              </a:rPr>
              <a:t>Sealed Bids</a:t>
            </a:r>
          </a:p>
        </p:txBody>
      </p:sp>
      <p:sp>
        <p:nvSpPr>
          <p:cNvPr id="3" name="Content Placeholder 2"/>
          <p:cNvSpPr>
            <a:spLocks noGrp="1"/>
          </p:cNvSpPr>
          <p:nvPr>
            <p:ph idx="1"/>
          </p:nvPr>
        </p:nvSpPr>
        <p:spPr>
          <a:xfrm>
            <a:off x="457200" y="2057400"/>
            <a:ext cx="8229600" cy="4389120"/>
          </a:xfrm>
        </p:spPr>
        <p:txBody>
          <a:bodyPr>
            <a:normAutofit/>
          </a:bodyPr>
          <a:lstStyle/>
          <a:p>
            <a:pPr marL="514350" indent="-514350">
              <a:buClrTx/>
              <a:buAutoNum type="arabicPeriod"/>
            </a:pPr>
            <a:r>
              <a:rPr lang="en-US" dirty="0"/>
              <a:t>Purchases over $250,000</a:t>
            </a:r>
          </a:p>
          <a:p>
            <a:pPr marL="514350" indent="-514350">
              <a:buClrTx/>
              <a:buAutoNum type="arabicPeriod"/>
            </a:pPr>
            <a:endParaRPr lang="en-US" dirty="0"/>
          </a:p>
          <a:p>
            <a:pPr marL="514350" indent="-514350">
              <a:buClrTx/>
              <a:buAutoNum type="arabicPeriod"/>
            </a:pPr>
            <a:r>
              <a:rPr lang="en-US" dirty="0"/>
              <a:t>Publicly advertise and solicited from adequate suppliers</a:t>
            </a:r>
          </a:p>
          <a:p>
            <a:pPr marL="514350" indent="-514350">
              <a:buClrTx/>
              <a:buAutoNum type="arabicPeriod"/>
            </a:pPr>
            <a:endParaRPr lang="en-US" dirty="0"/>
          </a:p>
          <a:p>
            <a:pPr marL="514350" indent="-514350">
              <a:buClrTx/>
              <a:buAutoNum type="arabicPeriod"/>
            </a:pPr>
            <a:r>
              <a:rPr lang="en-US" dirty="0"/>
              <a:t>Lowest bid wins</a:t>
            </a:r>
          </a:p>
        </p:txBody>
      </p:sp>
    </p:spTree>
    <p:extLst>
      <p:ext uri="{BB962C8B-B14F-4D97-AF65-F5344CB8AC3E}">
        <p14:creationId xmlns:p14="http://schemas.microsoft.com/office/powerpoint/2010/main" val="289930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jday\AppData\Local\Microsoft\Windows\Temporary Internet Files\Content.IE5\MPIIZDFZ\MC900297161[1].wmf" title="Signe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152400"/>
            <a:ext cx="1233527" cy="11533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2133600"/>
            <a:ext cx="8229600" cy="4389120"/>
          </a:xfrm>
        </p:spPr>
        <p:txBody>
          <a:bodyPr/>
          <a:lstStyle/>
          <a:p>
            <a:pPr marL="514350" indent="-514350">
              <a:buClrTx/>
              <a:buAutoNum type="arabicPeriod"/>
            </a:pPr>
            <a:r>
              <a:rPr lang="en-US" dirty="0"/>
              <a:t>Written policy for conducting technical evaluations of reviewing proposals and selecting the recipient.</a:t>
            </a:r>
          </a:p>
          <a:p>
            <a:pPr marL="514350" indent="-514350">
              <a:buClrTx/>
              <a:buAutoNum type="arabicPeriod"/>
            </a:pPr>
            <a:endParaRPr lang="en-US" dirty="0"/>
          </a:p>
          <a:p>
            <a:pPr marL="514350" indent="-514350">
              <a:buClrTx/>
              <a:buAutoNum type="arabicPeriod"/>
            </a:pPr>
            <a:r>
              <a:rPr lang="en-US" dirty="0"/>
              <a:t>Most advantageous bidder wins </a:t>
            </a:r>
          </a:p>
          <a:p>
            <a:pPr marL="514350" indent="-514350">
              <a:buClrTx/>
              <a:buAutoNum type="arabicPeriod"/>
            </a:pPr>
            <a:endParaRPr lang="en-US" dirty="0"/>
          </a:p>
          <a:p>
            <a:pPr marL="514350" indent="-514350">
              <a:buClrTx/>
              <a:buAutoNum type="arabicPeriod"/>
            </a:pPr>
            <a:r>
              <a:rPr lang="en-US" dirty="0"/>
              <a:t>Price and other factors  </a:t>
            </a:r>
          </a:p>
        </p:txBody>
      </p:sp>
      <p:sp>
        <p:nvSpPr>
          <p:cNvPr id="2" name="Title 1"/>
          <p:cNvSpPr>
            <a:spLocks noGrp="1"/>
          </p:cNvSpPr>
          <p:nvPr>
            <p:ph type="title"/>
          </p:nvPr>
        </p:nvSpPr>
        <p:spPr/>
        <p:txBody>
          <a:bodyPr>
            <a:normAutofit fontScale="90000"/>
          </a:bodyPr>
          <a:lstStyle/>
          <a:p>
            <a:pPr algn="ctr"/>
            <a:r>
              <a:rPr lang="en-US" b="1" dirty="0">
                <a:solidFill>
                  <a:schemeClr val="accent4">
                    <a:lumMod val="75000"/>
                  </a:schemeClr>
                </a:solidFill>
              </a:rPr>
              <a:t>Procurement Method – </a:t>
            </a:r>
            <a:br>
              <a:rPr lang="en-US" b="1" dirty="0">
                <a:solidFill>
                  <a:schemeClr val="accent4">
                    <a:lumMod val="75000"/>
                  </a:schemeClr>
                </a:solidFill>
              </a:rPr>
            </a:br>
            <a:r>
              <a:rPr lang="en-US" b="1" dirty="0">
                <a:solidFill>
                  <a:schemeClr val="accent4">
                    <a:lumMod val="75000"/>
                  </a:schemeClr>
                </a:solidFill>
              </a:rPr>
              <a:t>Competitive Proposals</a:t>
            </a:r>
          </a:p>
        </p:txBody>
      </p:sp>
    </p:spTree>
    <p:extLst>
      <p:ext uri="{BB962C8B-B14F-4D97-AF65-F5344CB8AC3E}">
        <p14:creationId xmlns:p14="http://schemas.microsoft.com/office/powerpoint/2010/main" val="92423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11664"/>
          </a:xfrm>
        </p:spPr>
        <p:txBody>
          <a:bodyPr>
            <a:normAutofit fontScale="90000"/>
          </a:bodyPr>
          <a:lstStyle/>
          <a:p>
            <a:pPr algn="ctr"/>
            <a:r>
              <a:rPr lang="en-US" sz="4400" b="1" dirty="0">
                <a:solidFill>
                  <a:schemeClr val="accent5">
                    <a:lumMod val="75000"/>
                  </a:schemeClr>
                </a:solidFill>
                <a:effectLst/>
              </a:rPr>
              <a:t>Procurement Method – </a:t>
            </a:r>
            <a:br>
              <a:rPr lang="en-US" sz="4400" b="1" dirty="0">
                <a:solidFill>
                  <a:schemeClr val="accent5">
                    <a:lumMod val="75000"/>
                  </a:schemeClr>
                </a:solidFill>
                <a:effectLst/>
              </a:rPr>
            </a:br>
            <a:r>
              <a:rPr lang="en-US" sz="4400" b="1" dirty="0">
                <a:solidFill>
                  <a:schemeClr val="accent5">
                    <a:lumMod val="75000"/>
                  </a:schemeClr>
                </a:solidFill>
                <a:effectLst/>
              </a:rPr>
              <a:t>Sole Source</a:t>
            </a:r>
            <a:endParaRPr lang="en-US" sz="4900" b="1" dirty="0">
              <a:solidFill>
                <a:schemeClr val="accent5">
                  <a:lumMod val="75000"/>
                </a:schemeClr>
              </a:solidFill>
            </a:endParaRPr>
          </a:p>
        </p:txBody>
      </p:sp>
      <p:sp>
        <p:nvSpPr>
          <p:cNvPr id="3" name="Content Placeholder 2"/>
          <p:cNvSpPr>
            <a:spLocks noGrp="1"/>
          </p:cNvSpPr>
          <p:nvPr>
            <p:ph idx="1"/>
          </p:nvPr>
        </p:nvSpPr>
        <p:spPr>
          <a:xfrm>
            <a:off x="533400" y="1905000"/>
            <a:ext cx="8382000" cy="4800600"/>
          </a:xfrm>
        </p:spPr>
        <p:txBody>
          <a:bodyPr>
            <a:normAutofit/>
          </a:bodyPr>
          <a:lstStyle/>
          <a:p>
            <a:pPr marL="0" indent="0">
              <a:buNone/>
            </a:pPr>
            <a:r>
              <a:rPr lang="en-US" dirty="0"/>
              <a:t>In order for a sole source purchase in any amount, one of the following conditions must be met:</a:t>
            </a:r>
          </a:p>
          <a:p>
            <a:pPr marL="0" indent="0">
              <a:buNone/>
            </a:pPr>
            <a:endParaRPr lang="en-US" dirty="0"/>
          </a:p>
          <a:p>
            <a:pPr marL="0" indent="0">
              <a:buClrTx/>
              <a:buNone/>
            </a:pPr>
            <a:r>
              <a:rPr lang="en-US" dirty="0"/>
              <a:t>1.  The good/service is only available from a single source.</a:t>
            </a:r>
          </a:p>
          <a:p>
            <a:pPr marL="514350" indent="-514350">
              <a:buClrTx/>
              <a:buAutoNum type="arabicPeriod" startAt="2"/>
            </a:pPr>
            <a:r>
              <a:rPr lang="en-US" dirty="0"/>
              <a:t>Only one source can provide the good/service during the timeframe required.</a:t>
            </a:r>
          </a:p>
          <a:p>
            <a:pPr marL="514350" indent="-514350">
              <a:buClrTx/>
              <a:buAutoNum type="arabicPeriod" startAt="2"/>
            </a:pPr>
            <a:r>
              <a:rPr lang="en-US" dirty="0"/>
              <a:t>Written pre-approval from SED.</a:t>
            </a:r>
          </a:p>
          <a:p>
            <a:pPr marL="514350" indent="-514350">
              <a:buClrTx/>
              <a:buAutoNum type="arabicPeriod" startAt="2"/>
            </a:pPr>
            <a:r>
              <a:rPr lang="en-US" dirty="0"/>
              <a:t>Competition is deemed inadequate, after solicitation attempts through one of the other methods.</a:t>
            </a:r>
          </a:p>
          <a:p>
            <a:pPr marL="514350" indent="-514350">
              <a:buAutoNum type="arabicPeriod" startAt="2"/>
            </a:pPr>
            <a:endParaRPr lang="en-US" dirty="0"/>
          </a:p>
        </p:txBody>
      </p:sp>
    </p:spTree>
    <p:extLst>
      <p:ext uri="{BB962C8B-B14F-4D97-AF65-F5344CB8AC3E}">
        <p14:creationId xmlns:p14="http://schemas.microsoft.com/office/powerpoint/2010/main" val="205683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 y="381000"/>
            <a:ext cx="9144000" cy="1143000"/>
          </a:xfrm>
        </p:spPr>
        <p:txBody>
          <a:bodyPr>
            <a:normAutofit fontScale="90000"/>
          </a:bodyPr>
          <a:lstStyle/>
          <a:p>
            <a:pPr algn="ctr"/>
            <a:r>
              <a:rPr lang="en-US" sz="4400" b="1" dirty="0">
                <a:solidFill>
                  <a:schemeClr val="accent4">
                    <a:lumMod val="75000"/>
                  </a:schemeClr>
                </a:solidFill>
                <a:effectLst/>
              </a:rPr>
              <a:t>Simplified Acquisition Threshold </a:t>
            </a:r>
            <a:r>
              <a:rPr lang="en-US" sz="4400" b="1" dirty="0">
                <a:solidFill>
                  <a:schemeClr val="accent4">
                    <a:lumMod val="75000"/>
                  </a:schemeClr>
                </a:solidFill>
              </a:rPr>
              <a:t>(§200.88)</a:t>
            </a:r>
            <a:endParaRPr lang="en-US" dirty="0">
              <a:solidFill>
                <a:schemeClr val="accent4">
                  <a:lumMod val="75000"/>
                </a:schemeClr>
              </a:solidFill>
            </a:endParaRPr>
          </a:p>
        </p:txBody>
      </p:sp>
      <p:sp>
        <p:nvSpPr>
          <p:cNvPr id="3" name="Content Placeholder 2"/>
          <p:cNvSpPr>
            <a:spLocks noGrp="1"/>
          </p:cNvSpPr>
          <p:nvPr>
            <p:ph idx="1"/>
          </p:nvPr>
        </p:nvSpPr>
        <p:spPr>
          <a:xfrm>
            <a:off x="152400" y="1941786"/>
            <a:ext cx="8799786" cy="4953000"/>
          </a:xfrm>
        </p:spPr>
        <p:txBody>
          <a:bodyPr>
            <a:normAutofit/>
          </a:bodyPr>
          <a:lstStyle/>
          <a:p>
            <a:pPr>
              <a:spcAft>
                <a:spcPts val="1200"/>
              </a:spcAft>
              <a:buClrTx/>
            </a:pPr>
            <a:r>
              <a:rPr lang="en-US" sz="2400" dirty="0"/>
              <a:t>Also known as a “small purchase” </a:t>
            </a:r>
          </a:p>
          <a:p>
            <a:pPr>
              <a:spcAft>
                <a:spcPts val="1200"/>
              </a:spcAft>
              <a:buClrTx/>
            </a:pPr>
            <a:r>
              <a:rPr lang="en-US" sz="2400" dirty="0"/>
              <a:t>Simplified Acquisition Threshold raised from $150,000 to $250,000 </a:t>
            </a:r>
          </a:p>
          <a:p>
            <a:pPr>
              <a:spcAft>
                <a:spcPts val="1200"/>
              </a:spcAft>
              <a:buClrTx/>
            </a:pPr>
            <a:r>
              <a:rPr lang="en-US" sz="2400" dirty="0"/>
              <a:t>SFAs follow informal procedures to procure goods or services below the simplified acquisition threshold.  </a:t>
            </a:r>
          </a:p>
          <a:p>
            <a:pPr>
              <a:spcAft>
                <a:spcPts val="1200"/>
              </a:spcAft>
              <a:buClrTx/>
            </a:pPr>
            <a:r>
              <a:rPr lang="en-US" sz="2400" dirty="0"/>
              <a:t>Reduces administrative burden</a:t>
            </a:r>
          </a:p>
          <a:p>
            <a:pPr>
              <a:spcAft>
                <a:spcPts val="1200"/>
              </a:spcAft>
            </a:pPr>
            <a:endParaRPr lang="en-US" sz="2400" dirty="0"/>
          </a:p>
        </p:txBody>
      </p:sp>
    </p:spTree>
    <p:extLst>
      <p:ext uri="{BB962C8B-B14F-4D97-AF65-F5344CB8AC3E}">
        <p14:creationId xmlns:p14="http://schemas.microsoft.com/office/powerpoint/2010/main" val="4441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49362"/>
          </a:xfrm>
        </p:spPr>
        <p:txBody>
          <a:bodyPr>
            <a:normAutofit/>
          </a:bodyPr>
          <a:lstStyle/>
          <a:p>
            <a:pPr algn="ctr"/>
            <a:r>
              <a:rPr lang="en-US" sz="3600" b="1" dirty="0">
                <a:solidFill>
                  <a:schemeClr val="accent4">
                    <a:lumMod val="75000"/>
                  </a:schemeClr>
                </a:solidFill>
                <a:effectLst/>
              </a:rPr>
              <a:t>“3 Quotes and a Buy”</a:t>
            </a:r>
          </a:p>
        </p:txBody>
      </p:sp>
      <p:sp>
        <p:nvSpPr>
          <p:cNvPr id="3" name="Content Placeholder 2"/>
          <p:cNvSpPr>
            <a:spLocks noGrp="1"/>
          </p:cNvSpPr>
          <p:nvPr>
            <p:ph idx="1"/>
          </p:nvPr>
        </p:nvSpPr>
        <p:spPr/>
        <p:txBody>
          <a:bodyPr>
            <a:normAutofit/>
          </a:bodyPr>
          <a:lstStyle/>
          <a:p>
            <a:r>
              <a:rPr lang="en-US" dirty="0"/>
              <a:t>Develop product requirements and specifications.</a:t>
            </a:r>
          </a:p>
          <a:p>
            <a:r>
              <a:rPr lang="en-US" dirty="0"/>
              <a:t>Identify and contact at least 3 sources eligible, able, and willing to provide products.</a:t>
            </a:r>
          </a:p>
          <a:p>
            <a:r>
              <a:rPr lang="en-US" dirty="0"/>
              <a:t>Obtain 3 quotes. </a:t>
            </a:r>
          </a:p>
          <a:p>
            <a:r>
              <a:rPr lang="en-US" dirty="0"/>
              <a:t>Evaluate to determine the responsible and responsive source with the lowest price. </a:t>
            </a:r>
          </a:p>
          <a:p>
            <a:r>
              <a:rPr lang="en-US" dirty="0"/>
              <a:t>Award the purchase and document your procedures. </a:t>
            </a:r>
          </a:p>
        </p:txBody>
      </p:sp>
    </p:spTree>
    <p:extLst>
      <p:ext uri="{BB962C8B-B14F-4D97-AF65-F5344CB8AC3E}">
        <p14:creationId xmlns:p14="http://schemas.microsoft.com/office/powerpoint/2010/main" val="95733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11664"/>
          </a:xfrm>
        </p:spPr>
        <p:txBody>
          <a:bodyPr>
            <a:normAutofit/>
          </a:bodyPr>
          <a:lstStyle/>
          <a:p>
            <a:pPr algn="ctr"/>
            <a:r>
              <a:rPr lang="en-US" sz="3600" b="1" dirty="0">
                <a:solidFill>
                  <a:schemeClr val="accent4">
                    <a:lumMod val="75000"/>
                  </a:schemeClr>
                </a:solidFill>
                <a:effectLst/>
              </a:rPr>
              <a:t>Other Specification Requirements</a:t>
            </a:r>
          </a:p>
        </p:txBody>
      </p:sp>
      <p:sp>
        <p:nvSpPr>
          <p:cNvPr id="3" name="Content Placeholder 2"/>
          <p:cNvSpPr>
            <a:spLocks noGrp="1"/>
          </p:cNvSpPr>
          <p:nvPr>
            <p:ph idx="1"/>
          </p:nvPr>
        </p:nvSpPr>
        <p:spPr>
          <a:xfrm>
            <a:off x="1066800" y="1447800"/>
            <a:ext cx="7620000" cy="4572000"/>
          </a:xfrm>
        </p:spPr>
        <p:txBody>
          <a:bodyPr>
            <a:normAutofit lnSpcReduction="10000"/>
          </a:bodyPr>
          <a:lstStyle/>
          <a:p>
            <a:pPr marL="0" indent="0">
              <a:buClrTx/>
              <a:buNone/>
            </a:pPr>
            <a:r>
              <a:rPr lang="en-US" sz="2800" dirty="0"/>
              <a:t>  Buy American – 7 CFR Part 210.21(d)</a:t>
            </a:r>
          </a:p>
          <a:p>
            <a:pPr marL="971550" lvl="1" indent="-514350">
              <a:buClrTx/>
              <a:buFont typeface="+mj-lt"/>
              <a:buAutoNum type="alphaLcParenR"/>
            </a:pPr>
            <a:r>
              <a:rPr lang="en-US" sz="2800" dirty="0"/>
              <a:t>National School Lunch Act requires the purchase of domestic agricultural commodities and domestic food products.</a:t>
            </a:r>
          </a:p>
          <a:p>
            <a:pPr marL="971550" lvl="1" indent="-514350">
              <a:buClrTx/>
              <a:buFont typeface="+mj-lt"/>
              <a:buAutoNum type="alphaLcParenR"/>
            </a:pPr>
            <a:r>
              <a:rPr lang="en-US" sz="2800" dirty="0"/>
              <a:t>A Buy American clause must be included in all product specifications, solicitations, purchase orders, and any other procurement documents.</a:t>
            </a:r>
          </a:p>
          <a:p>
            <a:pPr marL="971550" lvl="1" indent="-514350">
              <a:buClrTx/>
              <a:buFont typeface="+mj-lt"/>
              <a:buAutoNum type="alphaLcParenR"/>
            </a:pPr>
            <a:r>
              <a:rPr lang="en-US" sz="2800" dirty="0"/>
              <a:t>Refer to USDA FNS memos SP20-2006, SP28-2009, SP02-2010 and SP18-2011</a:t>
            </a:r>
          </a:p>
          <a:p>
            <a:pPr lvl="1"/>
            <a:endParaRPr lang="en-US" sz="2800" b="1" dirty="0">
              <a:solidFill>
                <a:schemeClr val="tx2"/>
              </a:solidFill>
            </a:endParaRPr>
          </a:p>
          <a:p>
            <a:endParaRPr lang="en-US" dirty="0"/>
          </a:p>
        </p:txBody>
      </p:sp>
    </p:spTree>
    <p:extLst>
      <p:ext uri="{BB962C8B-B14F-4D97-AF65-F5344CB8AC3E}">
        <p14:creationId xmlns:p14="http://schemas.microsoft.com/office/powerpoint/2010/main" val="390328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 y="609600"/>
            <a:ext cx="9144000" cy="914400"/>
          </a:xfrm>
        </p:spPr>
        <p:txBody>
          <a:bodyPr anchor="ctr">
            <a:noAutofit/>
          </a:bodyPr>
          <a:lstStyle/>
          <a:p>
            <a:pPr algn="ctr"/>
            <a:r>
              <a:rPr lang="en-US" sz="3600" b="1" dirty="0">
                <a:solidFill>
                  <a:schemeClr val="accent4">
                    <a:lumMod val="75000"/>
                  </a:schemeClr>
                </a:solidFill>
                <a:effectLst/>
              </a:rPr>
              <a:t>What to do when only one or two bids are received (informal purchase) </a:t>
            </a:r>
          </a:p>
        </p:txBody>
      </p:sp>
      <p:sp>
        <p:nvSpPr>
          <p:cNvPr id="3" name="Content Placeholder 2"/>
          <p:cNvSpPr>
            <a:spLocks noGrp="1"/>
          </p:cNvSpPr>
          <p:nvPr>
            <p:ph idx="1"/>
          </p:nvPr>
        </p:nvSpPr>
        <p:spPr>
          <a:xfrm>
            <a:off x="914400" y="1752600"/>
            <a:ext cx="8229600" cy="4876800"/>
          </a:xfrm>
        </p:spPr>
        <p:txBody>
          <a:bodyPr>
            <a:noAutofit/>
          </a:bodyPr>
          <a:lstStyle/>
          <a:p>
            <a:pPr>
              <a:spcAft>
                <a:spcPts val="1200"/>
              </a:spcAft>
            </a:pPr>
            <a:r>
              <a:rPr lang="en-US" sz="2400" dirty="0"/>
              <a:t>Examine your product requirements to ensure they are not unnecessarily restrictive.</a:t>
            </a:r>
          </a:p>
          <a:p>
            <a:pPr>
              <a:spcAft>
                <a:spcPts val="1200"/>
              </a:spcAft>
            </a:pPr>
            <a:r>
              <a:rPr lang="en-US" sz="2400" dirty="0"/>
              <a:t>Use additional methods to locate vendors/suppliers, e.g., email known vendors, place advertisement in newspaper, follow-up with calls, etc. </a:t>
            </a:r>
          </a:p>
          <a:p>
            <a:pPr>
              <a:spcAft>
                <a:spcPts val="1200"/>
              </a:spcAft>
            </a:pPr>
            <a:r>
              <a:rPr lang="en-US" sz="2400" dirty="0"/>
              <a:t>Examine any other possible reasons for the limited reply.</a:t>
            </a:r>
          </a:p>
          <a:p>
            <a:pPr>
              <a:spcAft>
                <a:spcPts val="1200"/>
              </a:spcAft>
            </a:pPr>
            <a:r>
              <a:rPr lang="en-US" sz="2400" dirty="0"/>
              <a:t>If only one or two bids are received after the efforts discussed above, the purchase may be made if the cost is reasonable.  </a:t>
            </a:r>
          </a:p>
          <a:p>
            <a:pPr>
              <a:spcAft>
                <a:spcPts val="1200"/>
              </a:spcAft>
            </a:pPr>
            <a:r>
              <a:rPr lang="en-US" sz="2400" u="sng" dirty="0"/>
              <a:t>Document</a:t>
            </a:r>
            <a:r>
              <a:rPr lang="en-US" sz="2400" dirty="0"/>
              <a:t> the bid process, including efforts made to secure additional bids, etc. </a:t>
            </a:r>
          </a:p>
        </p:txBody>
      </p:sp>
    </p:spTree>
    <p:extLst>
      <p:ext uri="{BB962C8B-B14F-4D97-AF65-F5344CB8AC3E}">
        <p14:creationId xmlns:p14="http://schemas.microsoft.com/office/powerpoint/2010/main" val="228202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chor="ctr">
            <a:normAutofit/>
          </a:bodyPr>
          <a:lstStyle/>
          <a:p>
            <a:pPr algn="ctr"/>
            <a:r>
              <a:rPr lang="en-US" sz="4800" b="1" dirty="0">
                <a:solidFill>
                  <a:schemeClr val="accent4">
                    <a:lumMod val="75000"/>
                  </a:schemeClr>
                </a:solidFill>
                <a:effectLst/>
              </a:rPr>
              <a:t>Competition Killers</a:t>
            </a:r>
          </a:p>
        </p:txBody>
      </p:sp>
      <p:sp>
        <p:nvSpPr>
          <p:cNvPr id="3" name="Content Placeholder 2"/>
          <p:cNvSpPr>
            <a:spLocks noGrp="1"/>
          </p:cNvSpPr>
          <p:nvPr>
            <p:ph idx="1"/>
          </p:nvPr>
        </p:nvSpPr>
        <p:spPr>
          <a:xfrm>
            <a:off x="457200" y="1219200"/>
            <a:ext cx="8229600" cy="5410200"/>
          </a:xfrm>
        </p:spPr>
        <p:txBody>
          <a:bodyPr>
            <a:normAutofit fontScale="62500" lnSpcReduction="20000"/>
          </a:bodyPr>
          <a:lstStyle/>
          <a:p>
            <a:pPr lvl="0">
              <a:buNone/>
            </a:pPr>
            <a:r>
              <a:rPr lang="en-US" sz="3800" b="1" dirty="0">
                <a:solidFill>
                  <a:schemeClr val="tx1"/>
                </a:solidFill>
              </a:rPr>
              <a:t>Competitive Procedures must not:</a:t>
            </a:r>
          </a:p>
          <a:p>
            <a:pPr lvl="0"/>
            <a:r>
              <a:rPr lang="en-US" sz="3800" dirty="0">
                <a:solidFill>
                  <a:schemeClr val="tx1">
                    <a:lumMod val="85000"/>
                    <a:lumOff val="15000"/>
                  </a:schemeClr>
                </a:solidFill>
              </a:rPr>
              <a:t>Place unreasonable requirements on firms</a:t>
            </a:r>
          </a:p>
          <a:p>
            <a:pPr lvl="0"/>
            <a:r>
              <a:rPr lang="en-US" sz="3800" dirty="0">
                <a:solidFill>
                  <a:schemeClr val="tx1">
                    <a:lumMod val="85000"/>
                    <a:lumOff val="15000"/>
                  </a:schemeClr>
                </a:solidFill>
              </a:rPr>
              <a:t>Require unnecessary experience</a:t>
            </a:r>
          </a:p>
          <a:p>
            <a:pPr lvl="0"/>
            <a:r>
              <a:rPr lang="en-US" sz="3800" dirty="0">
                <a:solidFill>
                  <a:schemeClr val="tx1">
                    <a:lumMod val="85000"/>
                    <a:lumOff val="15000"/>
                  </a:schemeClr>
                </a:solidFill>
              </a:rPr>
              <a:t>Give noncompetitive awards to consultants or vendors</a:t>
            </a:r>
          </a:p>
          <a:p>
            <a:pPr lvl="0"/>
            <a:r>
              <a:rPr lang="en-US" sz="3800" dirty="0">
                <a:solidFill>
                  <a:schemeClr val="tx1">
                    <a:lumMod val="85000"/>
                    <a:lumOff val="15000"/>
                  </a:schemeClr>
                </a:solidFill>
              </a:rPr>
              <a:t>Have organizational conflicts of interest</a:t>
            </a:r>
          </a:p>
          <a:p>
            <a:pPr lvl="0"/>
            <a:r>
              <a:rPr lang="en-US" sz="3800" dirty="0">
                <a:solidFill>
                  <a:schemeClr val="tx1">
                    <a:lumMod val="85000"/>
                    <a:lumOff val="15000"/>
                  </a:schemeClr>
                </a:solidFill>
              </a:rPr>
              <a:t>Specify only brand name products</a:t>
            </a:r>
          </a:p>
          <a:p>
            <a:pPr lvl="0"/>
            <a:r>
              <a:rPr lang="en-US" sz="3800" dirty="0">
                <a:solidFill>
                  <a:schemeClr val="tx1">
                    <a:lumMod val="85000"/>
                    <a:lumOff val="15000"/>
                  </a:schemeClr>
                </a:solidFill>
              </a:rPr>
              <a:t>Make arbitrary decisions in the procurement process</a:t>
            </a:r>
          </a:p>
          <a:p>
            <a:pPr lvl="0"/>
            <a:r>
              <a:rPr lang="en-US" sz="3800" dirty="0">
                <a:solidFill>
                  <a:schemeClr val="tx1">
                    <a:lumMod val="85000"/>
                    <a:lumOff val="15000"/>
                  </a:schemeClr>
                </a:solidFill>
              </a:rPr>
              <a:t>Write bid specifications that are too narrow and limit competition</a:t>
            </a:r>
          </a:p>
          <a:p>
            <a:pPr lvl="0"/>
            <a:r>
              <a:rPr lang="en-US" sz="3800" dirty="0">
                <a:solidFill>
                  <a:schemeClr val="tx1">
                    <a:lumMod val="85000"/>
                    <a:lumOff val="15000"/>
                  </a:schemeClr>
                </a:solidFill>
              </a:rPr>
              <a:t>Allow potential contractors to write or otherwise influence bid specifications </a:t>
            </a:r>
          </a:p>
          <a:p>
            <a:pPr lvl="0"/>
            <a:r>
              <a:rPr lang="en-US" sz="3800" dirty="0">
                <a:solidFill>
                  <a:schemeClr val="tx1">
                    <a:lumMod val="85000"/>
                    <a:lumOff val="15000"/>
                  </a:schemeClr>
                </a:solidFill>
              </a:rPr>
              <a:t>Provide insufficient time for vendors to submit bids</a:t>
            </a:r>
          </a:p>
          <a:p>
            <a:r>
              <a:rPr lang="en-US" sz="3800" dirty="0">
                <a:solidFill>
                  <a:schemeClr val="tx1">
                    <a:lumMod val="85000"/>
                    <a:lumOff val="15000"/>
                  </a:schemeClr>
                </a:solidFill>
              </a:rPr>
              <a:t>Use a geographic preference or “local” in bid specs</a:t>
            </a:r>
          </a:p>
          <a:p>
            <a:r>
              <a:rPr lang="en-US" sz="3800" dirty="0">
                <a:solidFill>
                  <a:schemeClr val="tx1">
                    <a:lumMod val="85000"/>
                    <a:lumOff val="15000"/>
                  </a:schemeClr>
                </a:solidFill>
              </a:rPr>
              <a:t>Arbitrarily divide purchases to fall below the small purchase threshold </a:t>
            </a:r>
          </a:p>
          <a:p>
            <a:endParaRPr lang="en-US" dirty="0"/>
          </a:p>
        </p:txBody>
      </p:sp>
    </p:spTree>
    <p:extLst>
      <p:ext uri="{BB962C8B-B14F-4D97-AF65-F5344CB8AC3E}">
        <p14:creationId xmlns:p14="http://schemas.microsoft.com/office/powerpoint/2010/main" val="364169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post" title="Signpo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648200"/>
            <a:ext cx="2590800" cy="2007870"/>
          </a:xfrm>
          <a:prstGeom prst="rect">
            <a:avLst/>
          </a:prstGeom>
        </p:spPr>
      </p:pic>
      <p:sp>
        <p:nvSpPr>
          <p:cNvPr id="3" name="Content Placeholder 2"/>
          <p:cNvSpPr>
            <a:spLocks noGrp="1"/>
          </p:cNvSpPr>
          <p:nvPr>
            <p:ph idx="1"/>
          </p:nvPr>
        </p:nvSpPr>
        <p:spPr/>
        <p:txBody>
          <a:bodyPr anchor="t"/>
          <a:lstStyle/>
          <a:p>
            <a:pPr marL="0" indent="0">
              <a:buNone/>
            </a:pPr>
            <a:r>
              <a:rPr lang="en-US" b="1" dirty="0"/>
              <a:t>Procurement is a multi-step process for obtaining equipment, services, materials or supplies for the lowest price.</a:t>
            </a:r>
          </a:p>
          <a:p>
            <a:pPr marL="0" indent="0">
              <a:buNone/>
            </a:pPr>
            <a:endParaRPr lang="en-US" b="1" dirty="0"/>
          </a:p>
          <a:p>
            <a:pPr marL="0" indent="0">
              <a:buNone/>
            </a:pPr>
            <a:r>
              <a:rPr lang="en-US" b="1" dirty="0"/>
              <a:t>All goods and services purchased with child nutrition funds must be procured using federal regulations.</a:t>
            </a:r>
          </a:p>
          <a:p>
            <a:pPr marL="0" indent="0" algn="ctr">
              <a:buNone/>
            </a:pPr>
            <a:endParaRPr lang="en-US" dirty="0"/>
          </a:p>
          <a:p>
            <a:pPr marL="0" indent="0" algn="ctr">
              <a:buNone/>
            </a:pPr>
            <a:endParaRPr lang="en-US" dirty="0"/>
          </a:p>
        </p:txBody>
      </p:sp>
      <p:sp>
        <p:nvSpPr>
          <p:cNvPr id="2" name="Title 1"/>
          <p:cNvSpPr>
            <a:spLocks noGrp="1"/>
          </p:cNvSpPr>
          <p:nvPr>
            <p:ph type="title"/>
          </p:nvPr>
        </p:nvSpPr>
        <p:spPr/>
        <p:txBody>
          <a:bodyPr>
            <a:normAutofit/>
          </a:bodyPr>
          <a:lstStyle/>
          <a:p>
            <a:pPr algn="ctr"/>
            <a:r>
              <a:rPr lang="en-US" sz="4900" b="1" dirty="0">
                <a:solidFill>
                  <a:schemeClr val="accent5">
                    <a:lumMod val="75000"/>
                  </a:schemeClr>
                </a:solidFill>
              </a:rPr>
              <a:t>What is procurement?</a:t>
            </a:r>
          </a:p>
        </p:txBody>
      </p:sp>
    </p:spTree>
    <p:extLst>
      <p:ext uri="{BB962C8B-B14F-4D97-AF65-F5344CB8AC3E}">
        <p14:creationId xmlns:p14="http://schemas.microsoft.com/office/powerpoint/2010/main" val="91728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b="1" dirty="0">
                <a:solidFill>
                  <a:srgbClr val="00B050"/>
                </a:solidFill>
              </a:rPr>
              <a:t>Unnecessary or Duplicative Items</a:t>
            </a:r>
            <a:r>
              <a:rPr lang="en-US" dirty="0"/>
              <a:t/>
            </a:r>
            <a:br>
              <a:rPr lang="en-US" dirty="0"/>
            </a:br>
            <a:r>
              <a:rPr lang="en-US" dirty="0"/>
              <a:t> </a:t>
            </a:r>
          </a:p>
        </p:txBody>
      </p:sp>
      <p:sp>
        <p:nvSpPr>
          <p:cNvPr id="3" name="Content Placeholder 2"/>
          <p:cNvSpPr>
            <a:spLocks noGrp="1"/>
          </p:cNvSpPr>
          <p:nvPr>
            <p:ph idx="1"/>
          </p:nvPr>
        </p:nvSpPr>
        <p:spPr/>
        <p:txBody>
          <a:bodyPr>
            <a:normAutofit lnSpcReduction="10000"/>
          </a:bodyPr>
          <a:lstStyle/>
          <a:p>
            <a:r>
              <a:rPr lang="en-US" dirty="0"/>
              <a:t>The non-Federal entity's procedures must avoid acquisition of unnecessary or duplicative items. </a:t>
            </a:r>
          </a:p>
          <a:p>
            <a:endParaRPr lang="en-US" dirty="0"/>
          </a:p>
          <a:p>
            <a:r>
              <a:rPr lang="en-US" dirty="0"/>
              <a:t>Consideration should be given to consolidating or breaking out procurements to obtain a more economical purchase. </a:t>
            </a:r>
          </a:p>
          <a:p>
            <a:endParaRPr lang="en-US" dirty="0"/>
          </a:p>
          <a:p>
            <a:r>
              <a:rPr lang="en-US" dirty="0"/>
              <a:t>Where appropriate, an analysis will be made of lease versus purchase alternatives, and any other appropriate analysis to determine the most economical approach</a:t>
            </a:r>
          </a:p>
        </p:txBody>
      </p:sp>
    </p:spTree>
    <p:extLst>
      <p:ext uri="{BB962C8B-B14F-4D97-AF65-F5344CB8AC3E}">
        <p14:creationId xmlns:p14="http://schemas.microsoft.com/office/powerpoint/2010/main" val="400379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tile tx="0" ty="0" sx="100000" sy="100000" flip="none" algn="tl"/>
        </a:blipFill>
        <a:effectLst/>
      </p:bgPr>
    </p:bg>
    <p:spTree>
      <p:nvGrpSpPr>
        <p:cNvPr id="1" name=""/>
        <p:cNvGrpSpPr/>
        <p:nvPr/>
      </p:nvGrpSpPr>
      <p:grpSpPr>
        <a:xfrm>
          <a:off x="0" y="0"/>
          <a:ext cx="0" cy="0"/>
          <a:chOff x="0" y="0"/>
          <a:chExt cx="0" cy="0"/>
        </a:xfrm>
      </p:grpSpPr>
      <p:grpSp>
        <p:nvGrpSpPr>
          <p:cNvPr id="31" name="Group 30" descr="Procurement Flow Chart" title="Procurement Flow Chart"/>
          <p:cNvGrpSpPr/>
          <p:nvPr/>
        </p:nvGrpSpPr>
        <p:grpSpPr>
          <a:xfrm>
            <a:off x="76200" y="1919287"/>
            <a:ext cx="8877300" cy="4391025"/>
            <a:chOff x="114300" y="2286000"/>
            <a:chExt cx="8877300" cy="4391025"/>
          </a:xfrm>
        </p:grpSpPr>
        <p:sp>
          <p:nvSpPr>
            <p:cNvPr id="20" name="Rounded Rectangle 19"/>
            <p:cNvSpPr/>
            <p:nvPr/>
          </p:nvSpPr>
          <p:spPr>
            <a:xfrm>
              <a:off x="6477000" y="4724400"/>
              <a:ext cx="2514600" cy="195262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000" dirty="0">
                  <a:solidFill>
                    <a:prstClr val="black"/>
                  </a:solidFill>
                </a:rPr>
                <a:t>Sealed Bids (IFBs) &amp; Competitive Proposals (RFPs)</a:t>
              </a:r>
            </a:p>
            <a:p>
              <a:pPr algn="ctr" eaLnBrk="0" fontAlgn="base" hangingPunct="0">
                <a:spcBef>
                  <a:spcPct val="0"/>
                </a:spcBef>
                <a:spcAft>
                  <a:spcPct val="0"/>
                </a:spcAft>
              </a:pPr>
              <a:r>
                <a:rPr lang="en-US" dirty="0">
                  <a:solidFill>
                    <a:prstClr val="black"/>
                  </a:solidFill>
                </a:rPr>
                <a:t>* </a:t>
              </a:r>
              <a:r>
                <a:rPr lang="en-US" sz="1600" dirty="0">
                  <a:solidFill>
                    <a:prstClr val="black"/>
                  </a:solidFill>
                </a:rPr>
                <a:t>Requires public advertising</a:t>
              </a:r>
            </a:p>
          </p:txBody>
        </p:sp>
        <p:cxnSp>
          <p:nvCxnSpPr>
            <p:cNvPr id="22" name="Straight Connector 21"/>
            <p:cNvCxnSpPr>
              <a:stCxn id="7" idx="2"/>
              <a:endCxn id="20" idx="0"/>
            </p:cNvCxnSpPr>
            <p:nvPr/>
          </p:nvCxnSpPr>
          <p:spPr>
            <a:xfrm>
              <a:off x="7734300" y="4114800"/>
              <a:ext cx="0" cy="60960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705600" y="3581400"/>
              <a:ext cx="2057400" cy="533400"/>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Formal</a:t>
              </a:r>
            </a:p>
          </p:txBody>
        </p:sp>
        <p:cxnSp>
          <p:nvCxnSpPr>
            <p:cNvPr id="11" name="Elbow Connector 10"/>
            <p:cNvCxnSpPr>
              <a:stCxn id="5" idx="3"/>
              <a:endCxn id="7" idx="0"/>
            </p:cNvCxnSpPr>
            <p:nvPr/>
          </p:nvCxnSpPr>
          <p:spPr>
            <a:xfrm>
              <a:off x="6667500" y="2590800"/>
              <a:ext cx="1066800" cy="99060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819400" y="5486400"/>
              <a:ext cx="2057400" cy="1190625"/>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000" dirty="0">
                  <a:solidFill>
                    <a:prstClr val="black"/>
                  </a:solidFill>
                </a:rPr>
                <a:t>Requires price quotes from at least 3 bidders</a:t>
              </a:r>
            </a:p>
          </p:txBody>
        </p:sp>
        <p:cxnSp>
          <p:nvCxnSpPr>
            <p:cNvPr id="26" name="Straight Connector 25"/>
            <p:cNvCxnSpPr>
              <a:stCxn id="9" idx="2"/>
              <a:endCxn id="23" idx="0"/>
            </p:cNvCxnSpPr>
            <p:nvPr/>
          </p:nvCxnSpPr>
          <p:spPr>
            <a:xfrm>
              <a:off x="3848100" y="5181600"/>
              <a:ext cx="0" cy="304800"/>
            </a:xfrm>
            <a:prstGeom prst="line">
              <a:avLst/>
            </a:prstGeom>
            <a:ln w="19050">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819400" y="4648200"/>
              <a:ext cx="2057400" cy="533400"/>
            </a:xfrm>
            <a:prstGeom prst="round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Small Purchases</a:t>
              </a:r>
            </a:p>
          </p:txBody>
        </p:sp>
        <p:cxnSp>
          <p:nvCxnSpPr>
            <p:cNvPr id="15" name="Elbow Connector 14"/>
            <p:cNvCxnSpPr>
              <a:stCxn id="6" idx="2"/>
              <a:endCxn id="9" idx="0"/>
            </p:cNvCxnSpPr>
            <p:nvPr/>
          </p:nvCxnSpPr>
          <p:spPr>
            <a:xfrm rot="16200000" flipH="1">
              <a:off x="2895600" y="3695700"/>
              <a:ext cx="533400" cy="1371600"/>
            </a:xfrm>
            <a:prstGeom prst="bentConnector3">
              <a:avLst>
                <a:gd name="adj1" fmla="val 50000"/>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14300" y="5486400"/>
              <a:ext cx="2133600" cy="1190625"/>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000" dirty="0">
                  <a:solidFill>
                    <a:prstClr val="black"/>
                  </a:solidFill>
                </a:rPr>
                <a:t>Distribute </a:t>
              </a:r>
            </a:p>
            <a:p>
              <a:pPr algn="ctr" eaLnBrk="0" fontAlgn="base" hangingPunct="0">
                <a:spcBef>
                  <a:spcPct val="0"/>
                </a:spcBef>
                <a:spcAft>
                  <a:spcPct val="0"/>
                </a:spcAft>
              </a:pPr>
              <a:r>
                <a:rPr lang="en-US" sz="2000" dirty="0">
                  <a:solidFill>
                    <a:prstClr val="black"/>
                  </a:solidFill>
                </a:rPr>
                <a:t>equitably among suppliers</a:t>
              </a:r>
            </a:p>
          </p:txBody>
        </p:sp>
        <p:cxnSp>
          <p:nvCxnSpPr>
            <p:cNvPr id="29" name="Straight Connector 28"/>
            <p:cNvCxnSpPr>
              <a:stCxn id="8" idx="2"/>
              <a:endCxn id="27" idx="0"/>
            </p:cNvCxnSpPr>
            <p:nvPr/>
          </p:nvCxnSpPr>
          <p:spPr>
            <a:xfrm>
              <a:off x="1181100" y="5181600"/>
              <a:ext cx="0" cy="304800"/>
            </a:xfrm>
            <a:prstGeom prst="line">
              <a:avLst/>
            </a:prstGeom>
            <a:ln w="19050">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52400" y="4648200"/>
              <a:ext cx="2057400" cy="533400"/>
            </a:xfrm>
            <a:prstGeom prst="round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Micro-Purchases</a:t>
              </a:r>
            </a:p>
          </p:txBody>
        </p:sp>
        <p:cxnSp>
          <p:nvCxnSpPr>
            <p:cNvPr id="17" name="Elbow Connector 16"/>
            <p:cNvCxnSpPr>
              <a:stCxn id="6" idx="2"/>
              <a:endCxn id="8" idx="0"/>
            </p:cNvCxnSpPr>
            <p:nvPr/>
          </p:nvCxnSpPr>
          <p:spPr>
            <a:xfrm rot="5400000">
              <a:off x="1562100" y="3733800"/>
              <a:ext cx="533400" cy="1295400"/>
            </a:xfrm>
            <a:prstGeom prst="bentConnector3">
              <a:avLst>
                <a:gd name="adj1" fmla="val 50000"/>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447800" y="3581400"/>
              <a:ext cx="2057400" cy="533400"/>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Informal</a:t>
              </a:r>
            </a:p>
          </p:txBody>
        </p:sp>
        <p:cxnSp>
          <p:nvCxnSpPr>
            <p:cNvPr id="13" name="Elbow Connector 12"/>
            <p:cNvCxnSpPr>
              <a:stCxn id="5" idx="1"/>
              <a:endCxn id="6" idx="0"/>
            </p:cNvCxnSpPr>
            <p:nvPr/>
          </p:nvCxnSpPr>
          <p:spPr>
            <a:xfrm rot="10800000" flipV="1">
              <a:off x="2476500" y="2590800"/>
              <a:ext cx="990600" cy="99060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81400" y="2920512"/>
              <a:ext cx="3124200" cy="707886"/>
            </a:xfrm>
            <a:prstGeom prst="rect">
              <a:avLst/>
            </a:prstGeom>
            <a:noFill/>
          </p:spPr>
          <p:txBody>
            <a:bodyPr wrap="square" rtlCol="0">
              <a:spAutoFit/>
            </a:bodyPr>
            <a:lstStyle/>
            <a:p>
              <a:pPr algn="ctr" eaLnBrk="0" fontAlgn="base" hangingPunct="0">
                <a:spcBef>
                  <a:spcPct val="0"/>
                </a:spcBef>
                <a:spcAft>
                  <a:spcPct val="0"/>
                </a:spcAft>
              </a:pPr>
              <a:r>
                <a:rPr lang="en-US" sz="2000" dirty="0">
                  <a:solidFill>
                    <a:prstClr val="black"/>
                  </a:solidFill>
                  <a:latin typeface="Times New Roman" pitchFamily="18" charset="0"/>
                </a:rPr>
                <a:t>(Federal Threshold = $250,000</a:t>
              </a:r>
              <a:r>
                <a:rPr lang="en-US" sz="1600" dirty="0">
                  <a:solidFill>
                    <a:prstClr val="black"/>
                  </a:solidFill>
                  <a:latin typeface="Times New Roman" pitchFamily="18" charset="0"/>
                </a:rPr>
                <a:t>)</a:t>
              </a:r>
            </a:p>
          </p:txBody>
        </p:sp>
        <p:sp>
          <p:nvSpPr>
            <p:cNvPr id="5" name="Rounded Rectangle 4"/>
            <p:cNvSpPr/>
            <p:nvPr/>
          </p:nvSpPr>
          <p:spPr>
            <a:xfrm>
              <a:off x="3467100" y="2286000"/>
              <a:ext cx="3200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Simplified Purchase Threshold</a:t>
              </a:r>
            </a:p>
          </p:txBody>
        </p:sp>
      </p:grpSp>
      <p:sp>
        <p:nvSpPr>
          <p:cNvPr id="3" name="TextBox 2"/>
          <p:cNvSpPr txBox="1"/>
          <p:nvPr/>
        </p:nvSpPr>
        <p:spPr>
          <a:xfrm>
            <a:off x="2705100" y="2141133"/>
            <a:ext cx="723900" cy="646331"/>
          </a:xfrm>
          <a:prstGeom prst="rect">
            <a:avLst/>
          </a:prstGeom>
          <a:solidFill>
            <a:schemeClr val="accent4">
              <a:lumMod val="60000"/>
              <a:lumOff val="40000"/>
            </a:schemeClr>
          </a:solidFill>
        </p:spPr>
        <p:txBody>
          <a:bodyPr wrap="square" rtlCol="0">
            <a:spAutoFit/>
          </a:bodyPr>
          <a:lstStyle/>
          <a:p>
            <a:pPr eaLnBrk="0" fontAlgn="base" hangingPunct="0">
              <a:spcBef>
                <a:spcPct val="0"/>
              </a:spcBef>
              <a:spcAft>
                <a:spcPct val="0"/>
              </a:spcAft>
            </a:pPr>
            <a:r>
              <a:rPr lang="en-US" sz="3600" b="1" u="sng" dirty="0">
                <a:solidFill>
                  <a:prstClr val="white"/>
                </a:solidFill>
                <a:latin typeface="Times New Roman" pitchFamily="18" charset="0"/>
              </a:rPr>
              <a:t>&lt;</a:t>
            </a:r>
          </a:p>
        </p:txBody>
      </p:sp>
      <p:sp>
        <p:nvSpPr>
          <p:cNvPr id="4" name="TextBox 3"/>
          <p:cNvSpPr txBox="1"/>
          <p:nvPr/>
        </p:nvSpPr>
        <p:spPr>
          <a:xfrm>
            <a:off x="6629400" y="2141132"/>
            <a:ext cx="691515" cy="646331"/>
          </a:xfrm>
          <a:prstGeom prst="rect">
            <a:avLst/>
          </a:prstGeom>
          <a:solidFill>
            <a:schemeClr val="accent4">
              <a:lumMod val="60000"/>
              <a:lumOff val="40000"/>
            </a:schemeClr>
          </a:solidFill>
        </p:spPr>
        <p:txBody>
          <a:bodyPr wrap="square" rtlCol="0">
            <a:spAutoFit/>
          </a:bodyPr>
          <a:lstStyle/>
          <a:p>
            <a:pPr eaLnBrk="0" fontAlgn="base" hangingPunct="0">
              <a:spcBef>
                <a:spcPct val="0"/>
              </a:spcBef>
              <a:spcAft>
                <a:spcPct val="0"/>
              </a:spcAft>
            </a:pPr>
            <a:r>
              <a:rPr lang="en-US" sz="3600" b="1" dirty="0">
                <a:solidFill>
                  <a:prstClr val="white"/>
                </a:solidFill>
                <a:latin typeface="Times New Roman" pitchFamily="18" charset="0"/>
              </a:rPr>
              <a:t>&gt;</a:t>
            </a:r>
          </a:p>
        </p:txBody>
      </p:sp>
      <p:sp>
        <p:nvSpPr>
          <p:cNvPr id="2" name="Title 1"/>
          <p:cNvSpPr>
            <a:spLocks noGrp="1"/>
          </p:cNvSpPr>
          <p:nvPr>
            <p:ph type="title"/>
          </p:nvPr>
        </p:nvSpPr>
        <p:spPr>
          <a:xfrm>
            <a:off x="0" y="182880"/>
            <a:ext cx="9144000" cy="1111664"/>
          </a:xfrm>
        </p:spPr>
        <p:txBody>
          <a:bodyPr anchor="ctr">
            <a:normAutofit/>
          </a:bodyPr>
          <a:lstStyle/>
          <a:p>
            <a:r>
              <a:rPr lang="en-US" sz="6000" b="1" dirty="0">
                <a:solidFill>
                  <a:srgbClr val="00B050"/>
                </a:solidFill>
              </a:rPr>
              <a:t>Procurement Methods</a:t>
            </a:r>
          </a:p>
        </p:txBody>
      </p:sp>
    </p:spTree>
    <p:extLst>
      <p:ext uri="{BB962C8B-B14F-4D97-AF65-F5344CB8AC3E}">
        <p14:creationId xmlns:p14="http://schemas.microsoft.com/office/powerpoint/2010/main" val="77646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descr="Arrow" title="Arrow"/>
          <p:cNvSpPr/>
          <p:nvPr/>
        </p:nvSpPr>
        <p:spPr>
          <a:xfrm rot="5400000">
            <a:off x="4511266" y="4840887"/>
            <a:ext cx="720556" cy="792383"/>
          </a:xfrm>
          <a:prstGeom prst="bentUpArrow">
            <a:avLst>
              <a:gd name="adj1" fmla="val 32840"/>
              <a:gd name="adj2" fmla="val 25000"/>
              <a:gd name="adj3" fmla="val 35780"/>
            </a:avLst>
          </a:prstGeom>
        </p:spPr>
        <p:style>
          <a:lnRef idx="3">
            <a:schemeClr val="dk2">
              <a:shade val="80000"/>
              <a:hueOff val="0"/>
              <a:satOff val="0"/>
              <a:lumOff val="0"/>
              <a:alphaOff val="0"/>
            </a:schemeClr>
          </a:lnRef>
          <a:fillRef idx="1">
            <a:schemeClr val="dk2">
              <a:tint val="50000"/>
              <a:hueOff val="0"/>
              <a:satOff val="0"/>
              <a:lumOff val="0"/>
              <a:alphaOff val="0"/>
            </a:schemeClr>
          </a:fillRef>
          <a:effectRef idx="1">
            <a:schemeClr val="dk2">
              <a:tint val="50000"/>
              <a:hueOff val="0"/>
              <a:satOff val="0"/>
              <a:lumOff val="0"/>
              <a:alphaOff val="0"/>
            </a:schemeClr>
          </a:effectRef>
          <a:fontRef idx="minor">
            <a:schemeClr val="lt2">
              <a:hueOff val="0"/>
              <a:satOff val="0"/>
              <a:lumOff val="0"/>
              <a:alphaOff val="0"/>
            </a:schemeClr>
          </a:fontRef>
        </p:style>
      </p:sp>
      <p:graphicFrame>
        <p:nvGraphicFramePr>
          <p:cNvPr id="4" name="Content Placeholder 3" descr="Procurement Process Flow Chart" title="Procurement Process Flow Chart"/>
          <p:cNvGraphicFramePr>
            <a:graphicFrameLocks noGrp="1"/>
          </p:cNvGraphicFramePr>
          <p:nvPr>
            <p:ph idx="1"/>
            <p:extLst>
              <p:ext uri="{D42A27DB-BD31-4B8C-83A1-F6EECF244321}">
                <p14:modId xmlns:p14="http://schemas.microsoft.com/office/powerpoint/2010/main" val="4068979019"/>
              </p:ext>
            </p:extLst>
          </p:nvPr>
        </p:nvGraphicFramePr>
        <p:xfrm>
          <a:off x="327657" y="12192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143000"/>
          </a:xfrm>
        </p:spPr>
        <p:txBody>
          <a:bodyPr/>
          <a:lstStyle/>
          <a:p>
            <a:pPr algn="ctr"/>
            <a:r>
              <a:rPr lang="en-US" b="1" dirty="0">
                <a:solidFill>
                  <a:schemeClr val="accent5">
                    <a:lumMod val="75000"/>
                  </a:schemeClr>
                </a:solidFill>
              </a:rPr>
              <a:t>Formal Procurement Process</a:t>
            </a:r>
          </a:p>
        </p:txBody>
      </p:sp>
    </p:spTree>
    <p:extLst>
      <p:ext uri="{BB962C8B-B14F-4D97-AF65-F5344CB8AC3E}">
        <p14:creationId xmlns:p14="http://schemas.microsoft.com/office/powerpoint/2010/main" val="288675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324"/>
            <a:ext cx="8229600" cy="630942"/>
          </a:xfrm>
          <a:prstGeom prst="rect">
            <a:avLst/>
          </a:prstGeom>
          <a:solidFill>
            <a:schemeClr val="bg1"/>
          </a:solidFill>
        </p:spPr>
        <p:txBody>
          <a:bodyPr wrap="square">
            <a:spAutoFit/>
          </a:bodyPr>
          <a:lstStyle/>
          <a:p>
            <a:pPr lvl="0" algn="ctr"/>
            <a:r>
              <a:rPr lang="en-US" sz="3800" b="1" dirty="0">
                <a:solidFill>
                  <a:srgbClr val="00B050"/>
                </a:solidFill>
              </a:rPr>
              <a:t>Price/Cost Analysis</a:t>
            </a:r>
          </a:p>
        </p:txBody>
      </p:sp>
      <p:sp>
        <p:nvSpPr>
          <p:cNvPr id="3" name="Content Placeholder 2"/>
          <p:cNvSpPr>
            <a:spLocks noGrp="1"/>
          </p:cNvSpPr>
          <p:nvPr>
            <p:ph idx="1"/>
          </p:nvPr>
        </p:nvSpPr>
        <p:spPr/>
        <p:txBody>
          <a:bodyPr>
            <a:normAutofit fontScale="92500"/>
          </a:bodyPr>
          <a:lstStyle/>
          <a:p>
            <a:pPr>
              <a:buClrTx/>
            </a:pPr>
            <a:r>
              <a:rPr lang="en-US" b="1" dirty="0"/>
              <a:t>Price/Cost Analysis</a:t>
            </a:r>
          </a:p>
          <a:p>
            <a:pPr>
              <a:buClrTx/>
            </a:pPr>
            <a:r>
              <a:rPr lang="en-US" dirty="0"/>
              <a:t>2 CFR Part 200.323   Contract cost and price.</a:t>
            </a:r>
          </a:p>
          <a:p>
            <a:pPr>
              <a:buClrTx/>
            </a:pPr>
            <a:endParaRPr lang="en-US" dirty="0"/>
          </a:p>
          <a:p>
            <a:pPr>
              <a:buClrTx/>
            </a:pPr>
            <a:r>
              <a:rPr lang="en-US" dirty="0"/>
              <a:t>(a) …perform a cost or price analysis in connection with every procurement action </a:t>
            </a:r>
            <a:r>
              <a:rPr lang="en-US" b="1" dirty="0"/>
              <a:t>in excess of the Simplified Acquisition Threshold </a:t>
            </a:r>
            <a:r>
              <a:rPr lang="en-US" dirty="0"/>
              <a:t>including contract modifications. </a:t>
            </a:r>
          </a:p>
          <a:p>
            <a:pPr lvl="1">
              <a:buClrTx/>
            </a:pPr>
            <a:r>
              <a:rPr lang="en-US" dirty="0"/>
              <a:t>The method and degree of analysis is dependent on the facts surrounding the particular procurement situation, but as a starting point, the non-Federal entity must make independent estimates before receiving bids or proposals </a:t>
            </a:r>
            <a:r>
              <a:rPr lang="en-US" i="1" dirty="0"/>
              <a:t>(forecasting).</a:t>
            </a:r>
          </a:p>
          <a:p>
            <a:endParaRPr lang="en-US" dirty="0"/>
          </a:p>
          <a:p>
            <a:endParaRPr lang="en-US" dirty="0"/>
          </a:p>
        </p:txBody>
      </p:sp>
    </p:spTree>
    <p:extLst>
      <p:ext uri="{BB962C8B-B14F-4D97-AF65-F5344CB8AC3E}">
        <p14:creationId xmlns:p14="http://schemas.microsoft.com/office/powerpoint/2010/main" val="223390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pPr algn="ctr"/>
            <a:r>
              <a:rPr lang="en-US" b="1" dirty="0">
                <a:solidFill>
                  <a:schemeClr val="accent5">
                    <a:lumMod val="75000"/>
                  </a:schemeClr>
                </a:solidFill>
              </a:rPr>
              <a:t>What is Competitive Sealed Bidding      (i.e. IFB)?</a:t>
            </a:r>
          </a:p>
        </p:txBody>
      </p:sp>
      <p:sp>
        <p:nvSpPr>
          <p:cNvPr id="3" name="Content Placeholder 2"/>
          <p:cNvSpPr>
            <a:spLocks noGrp="1"/>
          </p:cNvSpPr>
          <p:nvPr>
            <p:ph idx="1"/>
          </p:nvPr>
        </p:nvSpPr>
        <p:spPr/>
        <p:txBody>
          <a:bodyPr>
            <a:normAutofit/>
          </a:bodyPr>
          <a:lstStyle/>
          <a:p>
            <a:endParaRPr lang="en-US" dirty="0"/>
          </a:p>
          <a:p>
            <a:pPr marL="0" indent="0" algn="ctr">
              <a:buNone/>
            </a:pPr>
            <a:r>
              <a:rPr lang="en-US" b="1" u="sng" dirty="0"/>
              <a:t>2 CFR 200.320(c)</a:t>
            </a:r>
          </a:p>
          <a:p>
            <a:pPr marL="0" indent="0" algn="ctr">
              <a:buNone/>
            </a:pPr>
            <a:r>
              <a:rPr lang="en-US" dirty="0"/>
              <a:t>Bids that are publicly solicited and a firm fixed price contract (lump sum or unit price) is awarded to the responsible bidder whose bid, conforming with all the material terms and conditions of the invitation for bids, is the lowest in price</a:t>
            </a:r>
          </a:p>
        </p:txBody>
      </p:sp>
    </p:spTree>
    <p:extLst>
      <p:ext uri="{BB962C8B-B14F-4D97-AF65-F5344CB8AC3E}">
        <p14:creationId xmlns:p14="http://schemas.microsoft.com/office/powerpoint/2010/main" val="317655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021" y="609600"/>
            <a:ext cx="9144000" cy="1066800"/>
          </a:xfrm>
        </p:spPr>
        <p:txBody>
          <a:bodyPr anchor="ctr">
            <a:noAutofit/>
          </a:bodyPr>
          <a:lstStyle/>
          <a:p>
            <a:pPr algn="ctr">
              <a:defRPr/>
            </a:pPr>
            <a:r>
              <a:rPr lang="en-US" sz="4000" b="1" dirty="0">
                <a:solidFill>
                  <a:schemeClr val="accent5">
                    <a:lumMod val="75000"/>
                  </a:schemeClr>
                </a:solidFill>
              </a:rPr>
              <a:t>When is an IFB used? </a:t>
            </a:r>
            <a:br>
              <a:rPr lang="en-US" sz="4000" b="1" dirty="0">
                <a:solidFill>
                  <a:schemeClr val="accent5">
                    <a:lumMod val="75000"/>
                  </a:schemeClr>
                </a:solidFill>
              </a:rPr>
            </a:br>
            <a:r>
              <a:rPr lang="en-US" sz="4000" b="1" dirty="0">
                <a:solidFill>
                  <a:schemeClr val="accent5">
                    <a:lumMod val="75000"/>
                  </a:schemeClr>
                </a:solidFill>
              </a:rPr>
              <a:t>Competitive Sealed Bidding (i.e. IFB)</a:t>
            </a:r>
          </a:p>
        </p:txBody>
      </p:sp>
      <p:sp>
        <p:nvSpPr>
          <p:cNvPr id="12291" name="Content Placeholder 2"/>
          <p:cNvSpPr>
            <a:spLocks noGrp="1"/>
          </p:cNvSpPr>
          <p:nvPr>
            <p:ph idx="1"/>
          </p:nvPr>
        </p:nvSpPr>
        <p:spPr/>
        <p:txBody>
          <a:bodyPr>
            <a:normAutofit/>
          </a:bodyPr>
          <a:lstStyle/>
          <a:p>
            <a:pPr>
              <a:spcAft>
                <a:spcPts val="1200"/>
              </a:spcAft>
            </a:pPr>
            <a:r>
              <a:rPr lang="en-US" altLang="en-US" dirty="0"/>
              <a:t>A complete, adequate, and realistic specification or purchase description is available;</a:t>
            </a:r>
          </a:p>
          <a:p>
            <a:pPr>
              <a:spcAft>
                <a:spcPts val="1200"/>
              </a:spcAft>
            </a:pPr>
            <a:r>
              <a:rPr lang="en-US" altLang="en-US" dirty="0"/>
              <a:t>Three or more responsible bidders are willing and able to compete effectively for                                                                 the business</a:t>
            </a:r>
          </a:p>
          <a:p>
            <a:pPr>
              <a:spcAft>
                <a:spcPts val="1200"/>
              </a:spcAft>
            </a:pPr>
            <a:r>
              <a:rPr lang="en-US" altLang="en-US" dirty="0"/>
              <a:t>The procurement lends itself to a </a:t>
            </a:r>
            <a:r>
              <a:rPr lang="en-US" altLang="en-US" u="sng" dirty="0"/>
              <a:t>firm fixed price contract </a:t>
            </a:r>
            <a:r>
              <a:rPr lang="en-US" altLang="en-US" dirty="0"/>
              <a:t>awarded to the most responsible and responsive bidder made principally on the basis of price.</a:t>
            </a:r>
          </a:p>
          <a:p>
            <a:pPr>
              <a:spcAft>
                <a:spcPts val="1200"/>
              </a:spcAft>
            </a:pPr>
            <a:endParaRPr lang="en-US" altLang="en-US" dirty="0"/>
          </a:p>
          <a:p>
            <a:pPr>
              <a:spcAft>
                <a:spcPts val="1200"/>
              </a:spcAft>
            </a:pPr>
            <a:endParaRPr lang="en-US" altLang="en-US" dirty="0"/>
          </a:p>
        </p:txBody>
      </p:sp>
    </p:spTree>
    <p:extLst>
      <p:ext uri="{BB962C8B-B14F-4D97-AF65-F5344CB8AC3E}">
        <p14:creationId xmlns:p14="http://schemas.microsoft.com/office/powerpoint/2010/main" val="989504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rquharsonk\AppData\Local\Microsoft\Windows\Temporary Internet Files\Content.IE5\Y2XLZRYZ\newspaper[1].jpg" title="News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279320"/>
            <a:ext cx="1981200" cy="2273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arquharsonk\AppData\Local\Microsoft\Windows\Temporary Internet Files\Content.IE5\0GFPBI6V\Calendar-Planning-photo[1].jpg" title="Calend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82" y="4530437"/>
            <a:ext cx="2087418" cy="1565563"/>
          </a:xfrm>
          <a:prstGeom prst="rect">
            <a:avLst/>
          </a:prstGeom>
          <a:noFill/>
          <a:extLst>
            <a:ext uri="{909E8E84-426E-40DD-AFC4-6F175D3DCCD1}">
              <a14:hiddenFill xmlns:a14="http://schemas.microsoft.com/office/drawing/2010/main">
                <a:solidFill>
                  <a:srgbClr val="FFFFFF"/>
                </a:solidFill>
              </a14:hiddenFill>
            </a:ext>
          </a:extLst>
        </p:spPr>
      </p:pic>
      <p:sp>
        <p:nvSpPr>
          <p:cNvPr id="13315" name="Content Placeholder 2"/>
          <p:cNvSpPr>
            <a:spLocks noGrp="1"/>
          </p:cNvSpPr>
          <p:nvPr>
            <p:ph idx="1"/>
          </p:nvPr>
        </p:nvSpPr>
        <p:spPr/>
        <p:txBody>
          <a:bodyPr>
            <a:normAutofit/>
          </a:bodyPr>
          <a:lstStyle/>
          <a:p>
            <a:pPr>
              <a:spcAft>
                <a:spcPts val="1200"/>
              </a:spcAft>
            </a:pPr>
            <a:r>
              <a:rPr lang="en-US" altLang="en-US" sz="2800" dirty="0"/>
              <a:t>Bids must be solicited from an adequate number of known suppliers, </a:t>
            </a:r>
          </a:p>
          <a:p>
            <a:pPr lvl="1">
              <a:spcAft>
                <a:spcPts val="1200"/>
              </a:spcAft>
            </a:pPr>
            <a:r>
              <a:rPr lang="en-US" altLang="en-US" sz="2400" dirty="0"/>
              <a:t>providing them sufficient response time prior to the date set for opening the bids, for all organizations, </a:t>
            </a:r>
          </a:p>
          <a:p>
            <a:pPr lvl="1">
              <a:spcAft>
                <a:spcPts val="1200"/>
              </a:spcAft>
            </a:pPr>
            <a:r>
              <a:rPr lang="en-US" altLang="en-US" sz="2400" dirty="0"/>
              <a:t>the invitation for bids must be publically advertised</a:t>
            </a:r>
          </a:p>
          <a:p>
            <a:endParaRPr lang="en-US" altLang="en-US" dirty="0"/>
          </a:p>
        </p:txBody>
      </p:sp>
      <p:sp>
        <p:nvSpPr>
          <p:cNvPr id="19458" name="Title 1"/>
          <p:cNvSpPr>
            <a:spLocks noGrp="1"/>
          </p:cNvSpPr>
          <p:nvPr>
            <p:ph type="title"/>
          </p:nvPr>
        </p:nvSpPr>
        <p:spPr>
          <a:xfrm>
            <a:off x="15766" y="609600"/>
            <a:ext cx="9144000" cy="1143000"/>
          </a:xfrm>
        </p:spPr>
        <p:txBody>
          <a:bodyPr>
            <a:noAutofit/>
          </a:bodyPr>
          <a:lstStyle/>
          <a:p>
            <a:pPr algn="ctr">
              <a:defRPr/>
            </a:pPr>
            <a:r>
              <a:rPr lang="en-US" sz="4000" b="1" dirty="0">
                <a:solidFill>
                  <a:schemeClr val="accent5">
                    <a:lumMod val="75000"/>
                  </a:schemeClr>
                </a:solidFill>
              </a:rPr>
              <a:t>What are some components of </a:t>
            </a:r>
            <a:br>
              <a:rPr lang="en-US" sz="4000" b="1" dirty="0">
                <a:solidFill>
                  <a:schemeClr val="accent5">
                    <a:lumMod val="75000"/>
                  </a:schemeClr>
                </a:solidFill>
              </a:rPr>
            </a:br>
            <a:r>
              <a:rPr lang="en-US" sz="4000" b="1" dirty="0">
                <a:solidFill>
                  <a:schemeClr val="accent5">
                    <a:lumMod val="75000"/>
                  </a:schemeClr>
                </a:solidFill>
              </a:rPr>
              <a:t>Competitive Sealed Bidding (i.e. IFB)?</a:t>
            </a:r>
          </a:p>
        </p:txBody>
      </p:sp>
    </p:spTree>
    <p:extLst>
      <p:ext uri="{BB962C8B-B14F-4D97-AF65-F5344CB8AC3E}">
        <p14:creationId xmlns:p14="http://schemas.microsoft.com/office/powerpoint/2010/main" val="45860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57200"/>
            <a:ext cx="9144000" cy="1143000"/>
          </a:xfrm>
        </p:spPr>
        <p:txBody>
          <a:bodyPr>
            <a:noAutofit/>
          </a:bodyPr>
          <a:lstStyle/>
          <a:p>
            <a:pPr algn="ctr">
              <a:defRPr/>
            </a:pPr>
            <a:r>
              <a:rPr lang="en-US" sz="4000" b="1" dirty="0">
                <a:solidFill>
                  <a:schemeClr val="accent5">
                    <a:lumMod val="75000"/>
                  </a:schemeClr>
                </a:solidFill>
              </a:rPr>
              <a:t>What are some components of </a:t>
            </a:r>
            <a:br>
              <a:rPr lang="en-US" sz="4000" b="1" dirty="0">
                <a:solidFill>
                  <a:schemeClr val="accent5">
                    <a:lumMod val="75000"/>
                  </a:schemeClr>
                </a:solidFill>
              </a:rPr>
            </a:br>
            <a:r>
              <a:rPr lang="en-US" sz="4000" b="1" dirty="0">
                <a:solidFill>
                  <a:schemeClr val="accent5">
                    <a:lumMod val="75000"/>
                  </a:schemeClr>
                </a:solidFill>
              </a:rPr>
              <a:t>Competitive Sealed Bidding (i.e. IFB)?</a:t>
            </a:r>
          </a:p>
        </p:txBody>
      </p:sp>
      <p:sp>
        <p:nvSpPr>
          <p:cNvPr id="3" name="Content Placeholder 2"/>
          <p:cNvSpPr>
            <a:spLocks noGrp="1"/>
          </p:cNvSpPr>
          <p:nvPr>
            <p:ph idx="1"/>
          </p:nvPr>
        </p:nvSpPr>
        <p:spPr>
          <a:xfrm>
            <a:off x="457200" y="1944414"/>
            <a:ext cx="8229600" cy="4876800"/>
          </a:xfrm>
        </p:spPr>
        <p:txBody>
          <a:bodyPr>
            <a:normAutofit/>
          </a:bodyPr>
          <a:lstStyle/>
          <a:p>
            <a:r>
              <a:rPr lang="en-US" dirty="0"/>
              <a:t>The invitation for bids, which will include any specifications and pertinent attachments, must define the items or services in order for the bidder to properly respond</a:t>
            </a:r>
          </a:p>
          <a:p>
            <a:endParaRPr lang="en-US" dirty="0"/>
          </a:p>
          <a:p>
            <a:r>
              <a:rPr lang="en-US" dirty="0"/>
              <a:t>All bids will be opened at the time and place prescribed in the invitation for bids, and for local and tribal governments,                                                                                                                                the bids must be opened publicly</a:t>
            </a:r>
          </a:p>
        </p:txBody>
      </p:sp>
    </p:spTree>
    <p:extLst>
      <p:ext uri="{BB962C8B-B14F-4D97-AF65-F5344CB8AC3E}">
        <p14:creationId xmlns:p14="http://schemas.microsoft.com/office/powerpoint/2010/main" val="185523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farquharsonk\AppData\Local\Microsoft\Windows\Temporary Internet Files\Content.IE5\MUL7KZIS\rejected-300x300[1].jpg" title="St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562" y="57912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58362" y="1905000"/>
            <a:ext cx="8229600" cy="4800600"/>
          </a:xfrm>
        </p:spPr>
        <p:txBody>
          <a:bodyPr>
            <a:normAutofit/>
          </a:bodyPr>
          <a:lstStyle/>
          <a:p>
            <a:r>
              <a:rPr lang="en-US" dirty="0"/>
              <a:t>A firm fixed price contract award will be made in writing to the lowest responsive and responsible bidder. In a firm, fixed-price contract, rebates discounts and credits do not have to be returned to the nonprofit food service account as the vendor factors this into the price they are willing to “fix” for the contract period; </a:t>
            </a:r>
          </a:p>
          <a:p>
            <a:endParaRPr lang="en-US" dirty="0"/>
          </a:p>
          <a:p>
            <a:r>
              <a:rPr lang="en-US" dirty="0"/>
              <a:t>Any or all bids may be rejected if there is a sound documented reason.</a:t>
            </a:r>
          </a:p>
          <a:p>
            <a:endParaRPr lang="en-US" dirty="0"/>
          </a:p>
          <a:p>
            <a:endParaRPr lang="en-US" dirty="0"/>
          </a:p>
        </p:txBody>
      </p:sp>
      <p:sp>
        <p:nvSpPr>
          <p:cNvPr id="2" name="Title 1"/>
          <p:cNvSpPr>
            <a:spLocks noGrp="1"/>
          </p:cNvSpPr>
          <p:nvPr>
            <p:ph type="title"/>
          </p:nvPr>
        </p:nvSpPr>
        <p:spPr>
          <a:xfrm>
            <a:off x="2628" y="609600"/>
            <a:ext cx="9144000" cy="1143000"/>
          </a:xfrm>
        </p:spPr>
        <p:txBody>
          <a:bodyPr>
            <a:noAutofit/>
          </a:bodyPr>
          <a:lstStyle/>
          <a:p>
            <a:pPr algn="ctr"/>
            <a:r>
              <a:rPr lang="en-US" sz="4000" b="1" dirty="0">
                <a:solidFill>
                  <a:schemeClr val="accent5">
                    <a:lumMod val="75000"/>
                  </a:schemeClr>
                </a:solidFill>
              </a:rPr>
              <a:t>What is awarded?</a:t>
            </a:r>
            <a:br>
              <a:rPr lang="en-US" sz="4000" b="1" dirty="0">
                <a:solidFill>
                  <a:schemeClr val="accent5">
                    <a:lumMod val="75000"/>
                  </a:schemeClr>
                </a:solidFill>
              </a:rPr>
            </a:br>
            <a:r>
              <a:rPr lang="en-US" sz="4000" b="1" dirty="0">
                <a:solidFill>
                  <a:schemeClr val="accent5">
                    <a:lumMod val="75000"/>
                  </a:schemeClr>
                </a:solidFill>
              </a:rPr>
              <a:t>Competitive Sealed Bidding (i.e. IFB)</a:t>
            </a:r>
          </a:p>
        </p:txBody>
      </p:sp>
    </p:spTree>
    <p:extLst>
      <p:ext uri="{BB962C8B-B14F-4D97-AF65-F5344CB8AC3E}">
        <p14:creationId xmlns:p14="http://schemas.microsoft.com/office/powerpoint/2010/main" val="324608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3004"/>
            <a:ext cx="9144000" cy="1295400"/>
          </a:xfrm>
        </p:spPr>
        <p:txBody>
          <a:bodyPr>
            <a:normAutofit/>
          </a:bodyPr>
          <a:lstStyle/>
          <a:p>
            <a:pPr algn="ctr">
              <a:defRPr/>
            </a:pPr>
            <a:r>
              <a:rPr lang="en-US" sz="3600" b="1" dirty="0">
                <a:solidFill>
                  <a:schemeClr val="accent5">
                    <a:lumMod val="75000"/>
                  </a:schemeClr>
                </a:solidFill>
              </a:rPr>
              <a:t>What is Competitive Proposal (i.e. RFP)?</a:t>
            </a:r>
          </a:p>
        </p:txBody>
      </p:sp>
      <p:sp>
        <p:nvSpPr>
          <p:cNvPr id="14339" name="Content Placeholder 2"/>
          <p:cNvSpPr>
            <a:spLocks noGrp="1"/>
          </p:cNvSpPr>
          <p:nvPr>
            <p:ph idx="1"/>
          </p:nvPr>
        </p:nvSpPr>
        <p:spPr>
          <a:xfrm>
            <a:off x="533400" y="1828800"/>
            <a:ext cx="8229600" cy="4525963"/>
          </a:xfrm>
        </p:spPr>
        <p:txBody>
          <a:bodyPr>
            <a:normAutofit/>
          </a:bodyPr>
          <a:lstStyle/>
          <a:p>
            <a:pPr marL="0" indent="0" algn="ctr">
              <a:spcAft>
                <a:spcPts val="1200"/>
              </a:spcAft>
              <a:buNone/>
            </a:pPr>
            <a:r>
              <a:rPr lang="en-US" altLang="en-US" b="1" u="sng" dirty="0"/>
              <a:t>7 CFR 200.320(d)</a:t>
            </a:r>
            <a:endParaRPr lang="en-US" altLang="en-US" dirty="0"/>
          </a:p>
          <a:p>
            <a:pPr marL="0" indent="0" algn="ctr">
              <a:spcAft>
                <a:spcPts val="1200"/>
              </a:spcAft>
              <a:buNone/>
            </a:pPr>
            <a:r>
              <a:rPr lang="en-US" altLang="en-US" dirty="0"/>
              <a:t>The technique of competitive proposals is conducted with more than one source submitting an offer, and either a fixed price or cost-reimbursement type contract is awarded. It is generally used when conditions are not appropriate for the use of sealed bids. If this method is used, requirements apply.</a:t>
            </a:r>
          </a:p>
        </p:txBody>
      </p:sp>
    </p:spTree>
    <p:extLst>
      <p:ext uri="{BB962C8B-B14F-4D97-AF65-F5344CB8AC3E}">
        <p14:creationId xmlns:p14="http://schemas.microsoft.com/office/powerpoint/2010/main" val="83519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day\AppData\Local\Microsoft\Windows\Temporary Internet Files\Content.IE5\Y23V98X6\MC900056644[1].wmf" title="Guy Holding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114800"/>
            <a:ext cx="1804111" cy="17922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lgn="ctr">
              <a:buNone/>
            </a:pPr>
            <a:r>
              <a:rPr lang="en-US" dirty="0"/>
              <a:t>In order for the procurement process to be successful, it is strongly advised that you familiarize yourself with the federal and state regulations prior to beginning the process.</a:t>
            </a:r>
          </a:p>
          <a:p>
            <a:pPr marL="0" indent="0" algn="ctr">
              <a:buNone/>
            </a:pPr>
            <a:endParaRPr lang="en-US" dirty="0"/>
          </a:p>
        </p:txBody>
      </p:sp>
      <p:sp>
        <p:nvSpPr>
          <p:cNvPr id="2" name="Title 1"/>
          <p:cNvSpPr>
            <a:spLocks noGrp="1"/>
          </p:cNvSpPr>
          <p:nvPr>
            <p:ph type="title"/>
          </p:nvPr>
        </p:nvSpPr>
        <p:spPr/>
        <p:txBody>
          <a:bodyPr>
            <a:normAutofit/>
          </a:bodyPr>
          <a:lstStyle/>
          <a:p>
            <a:pPr algn="ctr"/>
            <a:r>
              <a:rPr lang="en-US" sz="4900" b="1" dirty="0">
                <a:solidFill>
                  <a:schemeClr val="accent5">
                    <a:lumMod val="75000"/>
                  </a:schemeClr>
                </a:solidFill>
              </a:rPr>
              <a:t>Preparing for Procurement</a:t>
            </a:r>
          </a:p>
        </p:txBody>
      </p:sp>
    </p:spTree>
    <p:extLst>
      <p:ext uri="{BB962C8B-B14F-4D97-AF65-F5344CB8AC3E}">
        <p14:creationId xmlns:p14="http://schemas.microsoft.com/office/powerpoint/2010/main" val="613501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786" y="533400"/>
            <a:ext cx="9144000" cy="1295400"/>
          </a:xfrm>
        </p:spPr>
        <p:txBody>
          <a:bodyPr>
            <a:normAutofit/>
          </a:bodyPr>
          <a:lstStyle/>
          <a:p>
            <a:pPr algn="ctr">
              <a:defRPr/>
            </a:pPr>
            <a:r>
              <a:rPr lang="en-US" sz="3600" b="1" dirty="0">
                <a:solidFill>
                  <a:schemeClr val="accent5">
                    <a:lumMod val="75000"/>
                  </a:schemeClr>
                </a:solidFill>
              </a:rPr>
              <a:t>What are Some Components of Competitive Proposal (i.e. RFP)?</a:t>
            </a:r>
          </a:p>
        </p:txBody>
      </p:sp>
      <p:sp>
        <p:nvSpPr>
          <p:cNvPr id="15363" name="Content Placeholder 2"/>
          <p:cNvSpPr>
            <a:spLocks noGrp="1"/>
          </p:cNvSpPr>
          <p:nvPr>
            <p:ph idx="1"/>
          </p:nvPr>
        </p:nvSpPr>
        <p:spPr>
          <a:xfrm>
            <a:off x="457200" y="1600200"/>
            <a:ext cx="8229600" cy="5105400"/>
          </a:xfrm>
        </p:spPr>
        <p:txBody>
          <a:bodyPr>
            <a:normAutofit fontScale="85000" lnSpcReduction="20000"/>
          </a:bodyPr>
          <a:lstStyle/>
          <a:p>
            <a:pPr>
              <a:spcAft>
                <a:spcPts val="600"/>
              </a:spcAft>
            </a:pPr>
            <a:endParaRPr lang="en-US" altLang="en-US" dirty="0"/>
          </a:p>
          <a:p>
            <a:pPr>
              <a:spcAft>
                <a:spcPts val="600"/>
              </a:spcAft>
            </a:pPr>
            <a:r>
              <a:rPr lang="en-US" altLang="en-US" sz="3000" dirty="0"/>
              <a:t>RFPs must be solicited from an adequate number of people.</a:t>
            </a:r>
          </a:p>
          <a:p>
            <a:pPr>
              <a:spcAft>
                <a:spcPts val="600"/>
              </a:spcAft>
            </a:pPr>
            <a:r>
              <a:rPr lang="en-US" altLang="en-US" sz="3000" dirty="0"/>
              <a:t>RFPs also must be publicized and identify all evaluation factors and their relative importance.</a:t>
            </a:r>
          </a:p>
          <a:p>
            <a:pPr>
              <a:spcAft>
                <a:spcPts val="600"/>
              </a:spcAft>
            </a:pPr>
            <a:r>
              <a:rPr lang="en-US" altLang="en-US" sz="3000" dirty="0"/>
              <a:t>Any responses to publicized RFPs must be considered to the maximum extent practical</a:t>
            </a:r>
          </a:p>
          <a:p>
            <a:pPr>
              <a:spcAft>
                <a:spcPts val="600"/>
              </a:spcAft>
            </a:pPr>
            <a:r>
              <a:rPr lang="en-US" altLang="en-US" sz="3000" dirty="0"/>
              <a:t>SFAs must have a written method for conducting technical evaluations of the proposals received and for selecting recipients</a:t>
            </a:r>
          </a:p>
          <a:p>
            <a:pPr>
              <a:spcAft>
                <a:spcPts val="600"/>
              </a:spcAft>
            </a:pPr>
            <a:r>
              <a:rPr lang="en-US" altLang="en-US" sz="2800" dirty="0"/>
              <a:t>Contracts must be awarded to the responsible vendor whose proposal is most advantageous to the program, with price and other factors considered</a:t>
            </a:r>
          </a:p>
          <a:p>
            <a:pPr>
              <a:spcAft>
                <a:spcPts val="600"/>
              </a:spcAft>
            </a:pPr>
            <a:endParaRPr lang="en-US" altLang="en-US" sz="3000" dirty="0"/>
          </a:p>
          <a:p>
            <a:pPr>
              <a:spcAft>
                <a:spcPts val="600"/>
              </a:spcAft>
            </a:pPr>
            <a:endParaRPr lang="en-US" altLang="en-US" dirty="0"/>
          </a:p>
          <a:p>
            <a:pPr>
              <a:spcAft>
                <a:spcPts val="600"/>
              </a:spcAft>
            </a:pPr>
            <a:endParaRPr lang="en-US" altLang="en-US" dirty="0"/>
          </a:p>
          <a:p>
            <a:pPr>
              <a:spcAft>
                <a:spcPts val="600"/>
              </a:spcAft>
            </a:pPr>
            <a:endParaRPr lang="en-US" altLang="en-US" dirty="0"/>
          </a:p>
          <a:p>
            <a:pPr>
              <a:spcAft>
                <a:spcPts val="600"/>
              </a:spcAft>
            </a:pPr>
            <a:endParaRPr lang="en-US" altLang="en-US" dirty="0"/>
          </a:p>
        </p:txBody>
      </p:sp>
    </p:spTree>
    <p:extLst>
      <p:ext uri="{BB962C8B-B14F-4D97-AF65-F5344CB8AC3E}">
        <p14:creationId xmlns:p14="http://schemas.microsoft.com/office/powerpoint/2010/main" val="143350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17638"/>
          </a:xfrm>
        </p:spPr>
        <p:txBody>
          <a:bodyPr>
            <a:normAutofit/>
          </a:bodyPr>
          <a:lstStyle/>
          <a:p>
            <a:pPr algn="ctr"/>
            <a:r>
              <a:rPr lang="en-US" sz="3200" b="1" dirty="0">
                <a:solidFill>
                  <a:schemeClr val="accent5">
                    <a:lumMod val="75000"/>
                  </a:schemeClr>
                </a:solidFill>
              </a:rPr>
              <a:t>Additional Provisions when a Cost-Reimbursable </a:t>
            </a:r>
            <a:br>
              <a:rPr lang="en-US" sz="3200" b="1" dirty="0">
                <a:solidFill>
                  <a:schemeClr val="accent5">
                    <a:lumMod val="75000"/>
                  </a:schemeClr>
                </a:solidFill>
              </a:rPr>
            </a:br>
            <a:r>
              <a:rPr lang="en-US" sz="3200" b="1" dirty="0">
                <a:solidFill>
                  <a:schemeClr val="accent5">
                    <a:lumMod val="75000"/>
                  </a:schemeClr>
                </a:solidFill>
              </a:rPr>
              <a:t>Contract is to be Awarded (7 CFR Part 210.21(f))</a:t>
            </a:r>
          </a:p>
        </p:txBody>
      </p:sp>
      <p:sp>
        <p:nvSpPr>
          <p:cNvPr id="3" name="Content Placeholder 2"/>
          <p:cNvSpPr>
            <a:spLocks noGrp="1"/>
          </p:cNvSpPr>
          <p:nvPr>
            <p:ph idx="1"/>
          </p:nvPr>
        </p:nvSpPr>
        <p:spPr>
          <a:xfrm>
            <a:off x="533400" y="1828800"/>
            <a:ext cx="8229600" cy="4525963"/>
          </a:xfrm>
        </p:spPr>
        <p:txBody>
          <a:bodyPr>
            <a:normAutofit fontScale="92500" lnSpcReduction="10000"/>
          </a:bodyPr>
          <a:lstStyle/>
          <a:p>
            <a:pPr>
              <a:buClrTx/>
            </a:pPr>
            <a:r>
              <a:rPr lang="en-US" dirty="0"/>
              <a:t>Allowable costs will be paid from the nonprofit school food service account to the contractor net of all discounts, rebates and other applicable credits accruing to or received by the contractor or any assignee under the contract, to the extent those credits are allocable to the allowable portion of the costs billed to the school food authority;</a:t>
            </a:r>
          </a:p>
          <a:p>
            <a:endParaRPr lang="en-US" dirty="0"/>
          </a:p>
          <a:p>
            <a:pPr>
              <a:buClrTx/>
            </a:pPr>
            <a:r>
              <a:rPr lang="en-US" dirty="0"/>
              <a:t>The contractor must separately identify for each cost submitted for payment to the school food authority the amount of that cost that is allowable (can be paid from the nonprofit school food service account) and the amount that is unallowable (cannot be paid from the nonprofit school food service account); or</a:t>
            </a:r>
          </a:p>
          <a:p>
            <a:endParaRPr lang="en-US" dirty="0"/>
          </a:p>
          <a:p>
            <a:endParaRPr lang="en-US" dirty="0"/>
          </a:p>
        </p:txBody>
      </p:sp>
    </p:spTree>
    <p:extLst>
      <p:ext uri="{BB962C8B-B14F-4D97-AF65-F5344CB8AC3E}">
        <p14:creationId xmlns:p14="http://schemas.microsoft.com/office/powerpoint/2010/main" val="1803686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4">
                    <a:lumMod val="75000"/>
                  </a:schemeClr>
                </a:solidFill>
              </a:rPr>
              <a:t>Cooperative or Group Purchasing</a:t>
            </a:r>
          </a:p>
        </p:txBody>
      </p:sp>
      <p:sp>
        <p:nvSpPr>
          <p:cNvPr id="3" name="Content Placeholder 2"/>
          <p:cNvSpPr>
            <a:spLocks noGrp="1"/>
          </p:cNvSpPr>
          <p:nvPr>
            <p:ph idx="1"/>
          </p:nvPr>
        </p:nvSpPr>
        <p:spPr/>
        <p:txBody>
          <a:bodyPr/>
          <a:lstStyle/>
          <a:p>
            <a:r>
              <a:rPr lang="en-US" dirty="0"/>
              <a:t>Increases buying power to receive the best products at the lowest prices</a:t>
            </a:r>
          </a:p>
          <a:p>
            <a:r>
              <a:rPr lang="en-US" dirty="0"/>
              <a:t>Must still conform to federal procurement regulations</a:t>
            </a:r>
          </a:p>
          <a:p>
            <a:r>
              <a:rPr lang="en-US" dirty="0"/>
              <a:t>Piggybacking</a:t>
            </a:r>
          </a:p>
          <a:p>
            <a:r>
              <a:rPr lang="en-US" dirty="0"/>
              <a:t>Requirements when using a group purchasing or buying organization</a:t>
            </a:r>
          </a:p>
          <a:p>
            <a:r>
              <a:rPr lang="en-US" dirty="0"/>
              <a:t>Refer to USDA memo SP35-2012 </a:t>
            </a:r>
          </a:p>
        </p:txBody>
      </p:sp>
    </p:spTree>
    <p:extLst>
      <p:ext uri="{BB962C8B-B14F-4D97-AF65-F5344CB8AC3E}">
        <p14:creationId xmlns:p14="http://schemas.microsoft.com/office/powerpoint/2010/main" val="210465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96112"/>
          </a:xfrm>
        </p:spPr>
        <p:txBody>
          <a:bodyPr>
            <a:noAutofit/>
          </a:bodyPr>
          <a:lstStyle/>
          <a:p>
            <a:pPr algn="ctr"/>
            <a:r>
              <a:rPr lang="en-US" sz="4400" b="1" dirty="0">
                <a:solidFill>
                  <a:schemeClr val="accent5">
                    <a:lumMod val="75000"/>
                  </a:schemeClr>
                </a:solidFill>
              </a:rPr>
              <a:t>Terms and Conditions &amp; Provisions</a:t>
            </a:r>
          </a:p>
        </p:txBody>
      </p:sp>
      <p:sp>
        <p:nvSpPr>
          <p:cNvPr id="3" name="Content Placeholder 2"/>
          <p:cNvSpPr>
            <a:spLocks noGrp="1"/>
          </p:cNvSpPr>
          <p:nvPr>
            <p:ph idx="1"/>
          </p:nvPr>
        </p:nvSpPr>
        <p:spPr>
          <a:xfrm>
            <a:off x="457200" y="1600200"/>
            <a:ext cx="8458200" cy="5029200"/>
          </a:xfrm>
        </p:spPr>
        <p:txBody>
          <a:bodyPr>
            <a:normAutofit/>
          </a:bodyPr>
          <a:lstStyle/>
          <a:p>
            <a:r>
              <a:rPr lang="en-US" dirty="0"/>
              <a:t>Federal Provisions that apply:</a:t>
            </a:r>
          </a:p>
          <a:p>
            <a:pPr lvl="1"/>
            <a:r>
              <a:rPr lang="en-US" dirty="0"/>
              <a:t>Appendix II Contract Provisions for 2 CFR Part 200 (formerly from 7 CFR Part 3016.36(</a:t>
            </a:r>
            <a:r>
              <a:rPr lang="en-US" dirty="0" err="1"/>
              <a:t>i</a:t>
            </a:r>
            <a:r>
              <a:rPr lang="en-US" dirty="0"/>
              <a:t>).  These are the same as before so you know these as:</a:t>
            </a:r>
          </a:p>
          <a:p>
            <a:pPr lvl="2"/>
            <a:r>
              <a:rPr lang="en-US" dirty="0"/>
              <a:t>Administrative, contractual, or legal remedies</a:t>
            </a:r>
          </a:p>
          <a:p>
            <a:pPr lvl="2"/>
            <a:r>
              <a:rPr lang="en-US" dirty="0"/>
              <a:t>Termination clause</a:t>
            </a:r>
          </a:p>
          <a:p>
            <a:pPr lvl="2"/>
            <a:r>
              <a:rPr lang="en-US" dirty="0"/>
              <a:t>Equal Employment Opportunity Executive Order 11245 </a:t>
            </a:r>
          </a:p>
          <a:p>
            <a:pPr lvl="2"/>
            <a:r>
              <a:rPr lang="en-US" dirty="0"/>
              <a:t>Copeland Anti-Kickback”</a:t>
            </a:r>
          </a:p>
          <a:p>
            <a:pPr lvl="2"/>
            <a:r>
              <a:rPr lang="en-US" dirty="0"/>
              <a:t>Davis-Bacon</a:t>
            </a:r>
          </a:p>
          <a:p>
            <a:pPr lvl="2"/>
            <a:r>
              <a:rPr lang="en-US" dirty="0"/>
              <a:t>Contract Work Hours and Safety Standards</a:t>
            </a:r>
          </a:p>
          <a:p>
            <a:pPr lvl="2"/>
            <a:r>
              <a:rPr lang="en-US" dirty="0"/>
              <a:t>Reporting</a:t>
            </a:r>
          </a:p>
        </p:txBody>
      </p:sp>
      <p:sp>
        <p:nvSpPr>
          <p:cNvPr id="4" name="Slide Number Placeholder 3"/>
          <p:cNvSpPr>
            <a:spLocks noGrp="1"/>
          </p:cNvSpPr>
          <p:nvPr>
            <p:ph type="sldNum" sz="quarter" idx="12"/>
          </p:nvPr>
        </p:nvSpPr>
        <p:spPr/>
        <p:txBody>
          <a:bodyPr/>
          <a:lstStyle/>
          <a:p>
            <a:pPr>
              <a:defRPr/>
            </a:pPr>
            <a:fld id="{5213171F-AAF7-4DD0-8F38-5EB67535305E}" type="slidenum">
              <a:rPr lang="en-US" smtClean="0"/>
              <a:pPr>
                <a:defRPr/>
              </a:pPr>
              <a:t>33</a:t>
            </a:fld>
            <a:endParaRPr lang="en-US"/>
          </a:p>
        </p:txBody>
      </p:sp>
    </p:spTree>
    <p:extLst>
      <p:ext uri="{BB962C8B-B14F-4D97-AF65-F5344CB8AC3E}">
        <p14:creationId xmlns:p14="http://schemas.microsoft.com/office/powerpoint/2010/main" val="2060780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7CCA62">
                    <a:lumMod val="75000"/>
                  </a:srgbClr>
                </a:solidFill>
              </a:rPr>
              <a:t>Terms and Conditions &amp; Provisions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More Federal  </a:t>
            </a:r>
          </a:p>
          <a:p>
            <a:pPr lvl="1"/>
            <a:r>
              <a:rPr lang="en-US" dirty="0"/>
              <a:t>Awarding agency requirements and regulations (this includes allowable cost provisions in 7 CFR Part 210.21 (Buy American, allowable cost provisions in cost-reimbursable contracts</a:t>
            </a:r>
          </a:p>
          <a:p>
            <a:pPr lvl="1"/>
            <a:r>
              <a:rPr lang="en-US" dirty="0"/>
              <a:t>Look at the books – Comptroller General of the United States, et.al.</a:t>
            </a:r>
          </a:p>
          <a:p>
            <a:pPr lvl="1"/>
            <a:r>
              <a:rPr lang="en-US" dirty="0"/>
              <a:t>Clean Air and Water Act </a:t>
            </a:r>
          </a:p>
          <a:p>
            <a:pPr lvl="1"/>
            <a:r>
              <a:rPr lang="en-US" dirty="0"/>
              <a:t>Debarment and Suspension </a:t>
            </a:r>
          </a:p>
          <a:p>
            <a:pPr lvl="1"/>
            <a:r>
              <a:rPr lang="en-US" dirty="0"/>
              <a:t>Lobbying</a:t>
            </a:r>
          </a:p>
          <a:p>
            <a:pPr lvl="1"/>
            <a:endParaRPr lang="en-US" dirty="0"/>
          </a:p>
          <a:p>
            <a:pPr lvl="1"/>
            <a:r>
              <a:rPr lang="en-US" b="1" dirty="0"/>
              <a:t>New:   </a:t>
            </a:r>
          </a:p>
          <a:p>
            <a:pPr lvl="1"/>
            <a:r>
              <a:rPr lang="en-US" b="1" dirty="0"/>
              <a:t>2 CFR Part 200.322   Procurement of recovered materials.</a:t>
            </a:r>
          </a:p>
          <a:p>
            <a:pPr lvl="1"/>
            <a:endParaRPr lang="en-US" dirty="0"/>
          </a:p>
          <a:p>
            <a:pPr lvl="1"/>
            <a:r>
              <a:rPr lang="en-US" dirty="0"/>
              <a:t>For a non-Federal entity that is a state agency or agency of a political subdivision of a state and its contractors must comply with section 6002 of the Solid Waste Disposal Act……</a:t>
            </a:r>
          </a:p>
          <a:p>
            <a:pPr lvl="1"/>
            <a:endParaRPr lang="en-US" dirty="0"/>
          </a:p>
        </p:txBody>
      </p:sp>
      <p:sp>
        <p:nvSpPr>
          <p:cNvPr id="4" name="Slide Number Placeholder 3"/>
          <p:cNvSpPr>
            <a:spLocks noGrp="1"/>
          </p:cNvSpPr>
          <p:nvPr>
            <p:ph type="sldNum" sz="quarter" idx="12"/>
          </p:nvPr>
        </p:nvSpPr>
        <p:spPr/>
        <p:txBody>
          <a:bodyPr/>
          <a:lstStyle/>
          <a:p>
            <a:pPr>
              <a:defRPr/>
            </a:pPr>
            <a:fld id="{5213171F-AAF7-4DD0-8F38-5EB67535305E}" type="slidenum">
              <a:rPr lang="en-US" smtClean="0"/>
              <a:pPr>
                <a:defRPr/>
              </a:pPr>
              <a:t>34</a:t>
            </a:fld>
            <a:endParaRPr lang="en-US"/>
          </a:p>
        </p:txBody>
      </p:sp>
    </p:spTree>
    <p:extLst>
      <p:ext uri="{BB962C8B-B14F-4D97-AF65-F5344CB8AC3E}">
        <p14:creationId xmlns:p14="http://schemas.microsoft.com/office/powerpoint/2010/main" val="132396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13171F-AAF7-4DD0-8F38-5EB67535305E}" type="slidenum">
              <a:rPr lang="en-US" smtClean="0"/>
              <a:pPr>
                <a:defRPr/>
              </a:pPr>
              <a:t>35</a:t>
            </a:fld>
            <a:endParaRPr lang="en-US"/>
          </a:p>
        </p:txBody>
      </p:sp>
      <p:pic>
        <p:nvPicPr>
          <p:cNvPr id="4098" name="Picture 2" descr="C:\Users\farquharsonk\AppData\Local\Microsoft\Windows\Temporary Internet Files\Content.IE5\56X6XE89\USA%20Map%20Only[2][1].jpg" title="US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724400"/>
            <a:ext cx="3140212" cy="19667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State or Local Provisions:  </a:t>
            </a:r>
          </a:p>
          <a:p>
            <a:pPr lvl="1"/>
            <a:r>
              <a:rPr lang="en-US" dirty="0"/>
              <a:t>There may be requirements for insurance for Comprehensive and Liability</a:t>
            </a:r>
          </a:p>
          <a:p>
            <a:pPr marL="457200" lvl="1" indent="0">
              <a:buNone/>
            </a:pPr>
            <a:r>
              <a:rPr lang="en-US" dirty="0"/>
              <a:t>	</a:t>
            </a:r>
          </a:p>
          <a:p>
            <a:pPr marL="457200" lvl="1" indent="0">
              <a:buNone/>
            </a:pPr>
            <a:r>
              <a:rPr lang="en-US" b="1" dirty="0"/>
              <a:t>BEWARE</a:t>
            </a:r>
            <a:r>
              <a:rPr lang="en-US" dirty="0"/>
              <a:t>:  Watch out for these to ensure they comply with State requirements and DO NOT exceed these as this may restrict competition</a:t>
            </a:r>
          </a:p>
          <a:p>
            <a:pPr marL="457200" lvl="1" indent="0">
              <a:buNone/>
            </a:pPr>
            <a:endParaRPr lang="en-US" dirty="0"/>
          </a:p>
          <a:p>
            <a:pPr lvl="1"/>
            <a:endParaRPr lang="en-US" dirty="0"/>
          </a:p>
        </p:txBody>
      </p:sp>
      <p:sp>
        <p:nvSpPr>
          <p:cNvPr id="2" name="Title 1"/>
          <p:cNvSpPr>
            <a:spLocks noGrp="1"/>
          </p:cNvSpPr>
          <p:nvPr>
            <p:ph type="title"/>
          </p:nvPr>
        </p:nvSpPr>
        <p:spPr/>
        <p:txBody>
          <a:bodyPr>
            <a:normAutofit/>
          </a:bodyPr>
          <a:lstStyle/>
          <a:p>
            <a:r>
              <a:rPr lang="en-US" sz="4400" b="1" dirty="0">
                <a:solidFill>
                  <a:srgbClr val="7CCA62">
                    <a:lumMod val="75000"/>
                  </a:srgbClr>
                </a:solidFill>
              </a:rPr>
              <a:t>Terms and Conditions &amp; Provisions</a:t>
            </a:r>
            <a:endParaRPr lang="en-US" dirty="0"/>
          </a:p>
        </p:txBody>
      </p:sp>
    </p:spTree>
    <p:extLst>
      <p:ext uri="{BB962C8B-B14F-4D97-AF65-F5344CB8AC3E}">
        <p14:creationId xmlns:p14="http://schemas.microsoft.com/office/powerpoint/2010/main" val="2158706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13171F-AAF7-4DD0-8F38-5EB67535305E}" type="slidenum">
              <a:rPr lang="en-US" smtClean="0"/>
              <a:pPr>
                <a:defRPr/>
              </a:pPr>
              <a:t>36</a:t>
            </a:fld>
            <a:endParaRPr lang="en-US"/>
          </a:p>
        </p:txBody>
      </p:sp>
      <p:pic>
        <p:nvPicPr>
          <p:cNvPr id="5" name="Picture 4" descr="Books" title="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636643"/>
            <a:ext cx="1981200" cy="1868932"/>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a:t>Common terms that may be used:  </a:t>
            </a:r>
          </a:p>
          <a:p>
            <a:pPr lvl="1"/>
            <a:r>
              <a:rPr lang="en-US" sz="2400" dirty="0"/>
              <a:t>Vendor Invoicing requirements</a:t>
            </a:r>
          </a:p>
          <a:p>
            <a:pPr lvl="1"/>
            <a:r>
              <a:rPr lang="en-US" sz="2400" dirty="0"/>
              <a:t>LEA payment frequency and method </a:t>
            </a:r>
          </a:p>
          <a:p>
            <a:pPr lvl="2"/>
            <a:r>
              <a:rPr lang="en-US" sz="2400" dirty="0"/>
              <a:t>(every 2 weeks, 2/month, 30 days, other)</a:t>
            </a:r>
          </a:p>
          <a:p>
            <a:pPr lvl="1"/>
            <a:r>
              <a:rPr lang="en-US" sz="2400" dirty="0"/>
              <a:t>Delivery requirements, if any, and frequency</a:t>
            </a:r>
          </a:p>
          <a:p>
            <a:pPr lvl="1"/>
            <a:r>
              <a:rPr lang="en-US" sz="2400" dirty="0"/>
              <a:t>Installation </a:t>
            </a:r>
          </a:p>
          <a:p>
            <a:pPr lvl="2"/>
            <a:r>
              <a:rPr lang="en-US" sz="2400" dirty="0"/>
              <a:t>Equipment (provide the utility requirements in the specifications!)</a:t>
            </a:r>
          </a:p>
          <a:p>
            <a:pPr lvl="2"/>
            <a:r>
              <a:rPr lang="en-US" sz="2400" dirty="0"/>
              <a:t>POS equipment</a:t>
            </a:r>
          </a:p>
          <a:p>
            <a:pPr marL="914400" lvl="2" indent="0">
              <a:buNone/>
            </a:pPr>
            <a:endParaRPr lang="en-US" sz="2400" dirty="0"/>
          </a:p>
          <a:p>
            <a:pPr marL="914400" lvl="2" indent="0">
              <a:buNone/>
            </a:pPr>
            <a:r>
              <a:rPr lang="en-US" sz="2400" dirty="0"/>
              <a:t>Others?</a:t>
            </a:r>
          </a:p>
          <a:p>
            <a:pPr lvl="1"/>
            <a:endParaRPr lang="en-US" dirty="0"/>
          </a:p>
          <a:p>
            <a:pPr lvl="1"/>
            <a:endParaRPr lang="en-US" dirty="0"/>
          </a:p>
        </p:txBody>
      </p:sp>
      <p:sp>
        <p:nvSpPr>
          <p:cNvPr id="2" name="Title 1"/>
          <p:cNvSpPr>
            <a:spLocks noGrp="1"/>
          </p:cNvSpPr>
          <p:nvPr>
            <p:ph type="title"/>
          </p:nvPr>
        </p:nvSpPr>
        <p:spPr>
          <a:xfrm>
            <a:off x="685800" y="457200"/>
            <a:ext cx="8229600" cy="1143000"/>
          </a:xfrm>
        </p:spPr>
        <p:txBody>
          <a:bodyPr>
            <a:normAutofit/>
          </a:bodyPr>
          <a:lstStyle/>
          <a:p>
            <a:r>
              <a:rPr lang="en-US" sz="4400" b="1" dirty="0">
                <a:solidFill>
                  <a:srgbClr val="7CCA62">
                    <a:lumMod val="75000"/>
                  </a:srgbClr>
                </a:solidFill>
              </a:rPr>
              <a:t>Terms and Conditions &amp; Provisions</a:t>
            </a:r>
            <a:endParaRPr lang="en-US" dirty="0"/>
          </a:p>
        </p:txBody>
      </p:sp>
    </p:spTree>
    <p:extLst>
      <p:ext uri="{BB962C8B-B14F-4D97-AF65-F5344CB8AC3E}">
        <p14:creationId xmlns:p14="http://schemas.microsoft.com/office/powerpoint/2010/main" val="2749094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
            </a:r>
            <a:br>
              <a:rPr lang="en-US" sz="4400" dirty="0"/>
            </a:br>
            <a:r>
              <a:rPr lang="en-US" sz="4400" dirty="0">
                <a:solidFill>
                  <a:schemeClr val="accent4">
                    <a:lumMod val="75000"/>
                  </a:schemeClr>
                </a:solidFill>
              </a:rPr>
              <a:t>Certification of Debarment and Suspension</a:t>
            </a:r>
          </a:p>
        </p:txBody>
      </p:sp>
      <p:sp>
        <p:nvSpPr>
          <p:cNvPr id="3" name="Content Placeholder 2"/>
          <p:cNvSpPr>
            <a:spLocks noGrp="1"/>
          </p:cNvSpPr>
          <p:nvPr>
            <p:ph idx="1"/>
          </p:nvPr>
        </p:nvSpPr>
        <p:spPr/>
        <p:txBody>
          <a:bodyPr>
            <a:normAutofit fontScale="92500" lnSpcReduction="20000"/>
          </a:bodyPr>
          <a:lstStyle/>
          <a:p>
            <a:r>
              <a:rPr lang="en-US" dirty="0"/>
              <a:t>A. Methods for certification of debarment and suspension of prospective vendors. Per 2 CFR Part 180 as adopted and modified by USDA regulations at 2 CFR 417, all program participants must ensure that they do not enter into a covered transaction with a suspended or debarred entity by doing one of the following [2 CFR 180.300)]:  </a:t>
            </a:r>
          </a:p>
          <a:p>
            <a:r>
              <a:rPr lang="en-US" dirty="0"/>
              <a:t>1.  Check the EPLS (Excluded Parties List System) which is a part of the System of Awards Management (SAM).  This system lists all suspended and debarred organizations;</a:t>
            </a:r>
          </a:p>
          <a:p>
            <a:r>
              <a:rPr lang="en-US" dirty="0"/>
              <a:t>2.  Collect a State or SFA certification form from the organization stating that they are not suspended or debarred; or,</a:t>
            </a:r>
          </a:p>
          <a:p>
            <a:r>
              <a:rPr lang="en-US" dirty="0"/>
              <a:t>3.  Include a clause in their contract and solicitations.</a:t>
            </a:r>
          </a:p>
          <a:p>
            <a:endParaRPr lang="en-US" dirty="0"/>
          </a:p>
        </p:txBody>
      </p:sp>
      <p:sp>
        <p:nvSpPr>
          <p:cNvPr id="4" name="Slide Number Placeholder 3"/>
          <p:cNvSpPr>
            <a:spLocks noGrp="1"/>
          </p:cNvSpPr>
          <p:nvPr>
            <p:ph type="sldNum" sz="quarter" idx="12"/>
          </p:nvPr>
        </p:nvSpPr>
        <p:spPr/>
        <p:txBody>
          <a:bodyPr/>
          <a:lstStyle/>
          <a:p>
            <a:pPr>
              <a:defRPr/>
            </a:pPr>
            <a:fld id="{5213171F-AAF7-4DD0-8F38-5EB67535305E}" type="slidenum">
              <a:rPr lang="en-US" smtClean="0"/>
              <a:pPr>
                <a:defRPr/>
              </a:pPr>
              <a:t>37</a:t>
            </a:fld>
            <a:endParaRPr lang="en-US"/>
          </a:p>
        </p:txBody>
      </p:sp>
    </p:spTree>
    <p:extLst>
      <p:ext uri="{BB962C8B-B14F-4D97-AF65-F5344CB8AC3E}">
        <p14:creationId xmlns:p14="http://schemas.microsoft.com/office/powerpoint/2010/main" val="2080450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ealed Bid Document" title="Sealed Bid Document"/>
          <p:cNvGrpSpPr/>
          <p:nvPr/>
        </p:nvGrpSpPr>
        <p:grpSpPr>
          <a:xfrm>
            <a:off x="5715000" y="3530947"/>
            <a:ext cx="2752725" cy="2857500"/>
            <a:chOff x="442912" y="3810000"/>
            <a:chExt cx="2752725" cy="2857500"/>
          </a:xfrm>
        </p:grpSpPr>
        <p:pic>
          <p:nvPicPr>
            <p:cNvPr id="6" name="Picture 5" descr="Sealed Bid Document" title="Sealed Bid Docu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2" y="3810000"/>
              <a:ext cx="2752725" cy="2857500"/>
            </a:xfrm>
            <a:prstGeom prst="rect">
              <a:avLst/>
            </a:prstGeom>
          </p:spPr>
        </p:pic>
        <p:sp>
          <p:nvSpPr>
            <p:cNvPr id="7" name="TextBox 6"/>
            <p:cNvSpPr txBox="1"/>
            <p:nvPr/>
          </p:nvSpPr>
          <p:spPr>
            <a:xfrm>
              <a:off x="762000" y="4267200"/>
              <a:ext cx="2133600" cy="1384995"/>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prstClr val="black"/>
                  </a:solidFill>
                  <a:effectLst>
                    <a:outerShdw blurRad="38100" dist="38100" dir="2700000" algn="tl">
                      <a:srgbClr val="000000">
                        <a:alpha val="43137"/>
                      </a:srgbClr>
                    </a:outerShdw>
                  </a:effectLst>
                  <a:latin typeface="Times New Roman" pitchFamily="18" charset="0"/>
                </a:rPr>
                <a:t/>
              </a:r>
              <a:br>
                <a:rPr lang="en-US" sz="2800" b="1" dirty="0">
                  <a:solidFill>
                    <a:prstClr val="black"/>
                  </a:solidFill>
                  <a:effectLst>
                    <a:outerShdw blurRad="38100" dist="38100" dir="2700000" algn="tl">
                      <a:srgbClr val="000000">
                        <a:alpha val="43137"/>
                      </a:srgbClr>
                    </a:outerShdw>
                  </a:effectLst>
                  <a:latin typeface="Times New Roman" pitchFamily="18" charset="0"/>
                </a:rPr>
              </a:br>
              <a:r>
                <a:rPr lang="en-US" sz="2800" b="1" dirty="0">
                  <a:solidFill>
                    <a:prstClr val="black"/>
                  </a:solidFill>
                  <a:effectLst>
                    <a:outerShdw blurRad="38100" dist="38100" dir="2700000" algn="tl">
                      <a:srgbClr val="000000">
                        <a:alpha val="43137"/>
                      </a:srgbClr>
                    </a:outerShdw>
                  </a:effectLst>
                  <a:latin typeface="Times New Roman" pitchFamily="18" charset="0"/>
                </a:rPr>
                <a:t>Sealed Bid Document</a:t>
              </a:r>
            </a:p>
          </p:txBody>
        </p:sp>
      </p:grpSp>
      <p:sp>
        <p:nvSpPr>
          <p:cNvPr id="3" name="Content Placeholder 2"/>
          <p:cNvSpPr>
            <a:spLocks noGrp="1"/>
          </p:cNvSpPr>
          <p:nvPr>
            <p:ph idx="1"/>
          </p:nvPr>
        </p:nvSpPr>
        <p:spPr/>
        <p:txBody>
          <a:bodyPr/>
          <a:lstStyle/>
          <a:p>
            <a:r>
              <a:rPr lang="en-US" dirty="0" smtClean="0"/>
              <a:t>Receiving Responses for IFBs:  </a:t>
            </a:r>
          </a:p>
          <a:p>
            <a:pPr lvl="1"/>
            <a:r>
              <a:rPr lang="en-US" dirty="0" smtClean="0"/>
              <a:t>Fixed price contracts:  </a:t>
            </a:r>
          </a:p>
          <a:p>
            <a:pPr lvl="2"/>
            <a:r>
              <a:rPr lang="en-US" dirty="0" smtClean="0"/>
              <a:t>Bids received sealed</a:t>
            </a:r>
          </a:p>
          <a:p>
            <a:pPr lvl="2"/>
            <a:r>
              <a:rPr lang="en-US" dirty="0" smtClean="0"/>
              <a:t>Public bid opening</a:t>
            </a:r>
            <a:endParaRPr lang="en-US" dirty="0"/>
          </a:p>
        </p:txBody>
      </p:sp>
      <p:sp>
        <p:nvSpPr>
          <p:cNvPr id="5" name="Title 4"/>
          <p:cNvSpPr>
            <a:spLocks noGrp="1"/>
          </p:cNvSpPr>
          <p:nvPr>
            <p:ph type="title"/>
          </p:nvPr>
        </p:nvSpPr>
        <p:spPr>
          <a:xfrm>
            <a:off x="312683" y="1350494"/>
            <a:ext cx="8229600" cy="1143000"/>
          </a:xfrm>
        </p:spPr>
        <p:txBody>
          <a:bodyPr>
            <a:normAutofit fontScale="90000"/>
          </a:bodyPr>
          <a:lstStyle/>
          <a:p>
            <a:r>
              <a:rPr lang="en-US" sz="4900" b="1" dirty="0">
                <a:solidFill>
                  <a:srgbClr val="00B050"/>
                </a:solidFill>
                <a:latin typeface="Times New Roman" pitchFamily="18" charset="0"/>
              </a:rPr>
              <a:t>Receive and Evaluate Responses</a:t>
            </a:r>
            <a:r>
              <a:rPr lang="en-US" sz="5400" b="1" dirty="0">
                <a:solidFill>
                  <a:srgbClr val="00B050"/>
                </a:solidFill>
                <a:latin typeface="Times New Roman" pitchFamily="18" charset="0"/>
              </a:rPr>
              <a:t/>
            </a:r>
            <a:br>
              <a:rPr lang="en-US" sz="5400" b="1" dirty="0">
                <a:solidFill>
                  <a:srgbClr val="00B050"/>
                </a:solidFill>
                <a:latin typeface="Times New Roman" pitchFamily="18" charset="0"/>
              </a:rPr>
            </a:br>
            <a:endParaRPr lang="en-US" dirty="0"/>
          </a:p>
        </p:txBody>
      </p:sp>
    </p:spTree>
    <p:extLst>
      <p:ext uri="{BB962C8B-B14F-4D97-AF65-F5344CB8AC3E}">
        <p14:creationId xmlns:p14="http://schemas.microsoft.com/office/powerpoint/2010/main" val="39638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peaker" title="Speak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743" y="4717904"/>
            <a:ext cx="1908907" cy="1270291"/>
          </a:xfrm>
          <a:prstGeom prst="rect">
            <a:avLst/>
          </a:prstGeom>
        </p:spPr>
      </p:pic>
      <p:sp>
        <p:nvSpPr>
          <p:cNvPr id="14" name="Oval 13" descr="Public Opening not required" title="Public Opening not required"/>
          <p:cNvSpPr/>
          <p:nvPr/>
        </p:nvSpPr>
        <p:spPr>
          <a:xfrm>
            <a:off x="6705600" y="4611624"/>
            <a:ext cx="1723850" cy="1636776"/>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cxnSp>
        <p:nvCxnSpPr>
          <p:cNvPr id="16" name="Straight Connector 15" descr="Crossed Out" title="Crossed Out"/>
          <p:cNvCxnSpPr>
            <a:stCxn id="14" idx="1"/>
            <a:endCxn id="14" idx="5"/>
          </p:cNvCxnSpPr>
          <p:nvPr/>
        </p:nvCxnSpPr>
        <p:spPr>
          <a:xfrm>
            <a:off x="6958052" y="4851324"/>
            <a:ext cx="1218946" cy="11573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Price Second" title="Price Sec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229" y="4482809"/>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05400" y="5029200"/>
            <a:ext cx="1143000" cy="923330"/>
          </a:xfrm>
          <a:prstGeom prst="rect">
            <a:avLst/>
          </a:prstGeom>
          <a:noFill/>
        </p:spPr>
        <p:txBody>
          <a:bodyPr wrap="square" rtlCol="0">
            <a:spAutoFit/>
          </a:bodyPr>
          <a:lstStyle/>
          <a:p>
            <a:pPr algn="ctr" eaLnBrk="0" fontAlgn="base" hangingPunct="0">
              <a:spcBef>
                <a:spcPct val="0"/>
              </a:spcBef>
              <a:spcAft>
                <a:spcPct val="0"/>
              </a:spcAft>
            </a:pPr>
            <a:r>
              <a:rPr lang="en-US" dirty="0">
                <a:solidFill>
                  <a:prstClr val="black"/>
                </a:solidFill>
                <a:latin typeface="Times New Roman" pitchFamily="18" charset="0"/>
              </a:rPr>
              <a:t>Price</a:t>
            </a:r>
          </a:p>
          <a:p>
            <a:pPr algn="ctr" eaLnBrk="0" fontAlgn="base" hangingPunct="0">
              <a:spcBef>
                <a:spcPct val="0"/>
              </a:spcBef>
              <a:spcAft>
                <a:spcPct val="0"/>
              </a:spcAft>
            </a:pPr>
            <a:endParaRPr lang="en-US" dirty="0">
              <a:solidFill>
                <a:prstClr val="black"/>
              </a:solidFill>
              <a:latin typeface="Times New Roman" pitchFamily="18" charset="0"/>
            </a:endParaRPr>
          </a:p>
          <a:p>
            <a:pPr algn="ctr" eaLnBrk="0" fontAlgn="base" hangingPunct="0">
              <a:spcBef>
                <a:spcPct val="0"/>
              </a:spcBef>
              <a:spcAft>
                <a:spcPct val="0"/>
              </a:spcAft>
            </a:pPr>
            <a:r>
              <a:rPr lang="en-US" dirty="0">
                <a:solidFill>
                  <a:prstClr val="black"/>
                </a:solidFill>
                <a:latin typeface="Times New Roman" pitchFamily="18" charset="0"/>
              </a:rPr>
              <a:t>2nd</a:t>
            </a:r>
          </a:p>
        </p:txBody>
      </p:sp>
      <p:pic>
        <p:nvPicPr>
          <p:cNvPr id="10" name="Picture 9" descr="Technical First" title="Technical Firs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1" y="4459224"/>
            <a:ext cx="1952171" cy="1952171"/>
          </a:xfrm>
          <a:prstGeom prst="rect">
            <a:avLst/>
          </a:prstGeom>
        </p:spPr>
      </p:pic>
      <p:sp>
        <p:nvSpPr>
          <p:cNvPr id="12" name="TextBox 11"/>
          <p:cNvSpPr txBox="1"/>
          <p:nvPr/>
        </p:nvSpPr>
        <p:spPr>
          <a:xfrm>
            <a:off x="3352800" y="5020270"/>
            <a:ext cx="1400628" cy="923330"/>
          </a:xfrm>
          <a:prstGeom prst="rect">
            <a:avLst/>
          </a:prstGeom>
          <a:noFill/>
        </p:spPr>
        <p:txBody>
          <a:bodyPr wrap="square" rtlCol="0">
            <a:spAutoFit/>
          </a:bodyPr>
          <a:lstStyle/>
          <a:p>
            <a:pPr algn="ctr" eaLnBrk="0" fontAlgn="base" hangingPunct="0">
              <a:spcBef>
                <a:spcPct val="0"/>
              </a:spcBef>
              <a:spcAft>
                <a:spcPct val="0"/>
              </a:spcAft>
            </a:pPr>
            <a:r>
              <a:rPr lang="en-US" dirty="0">
                <a:solidFill>
                  <a:prstClr val="black"/>
                </a:solidFill>
                <a:latin typeface="Times New Roman" pitchFamily="18" charset="0"/>
              </a:rPr>
              <a:t>Technical</a:t>
            </a:r>
          </a:p>
          <a:p>
            <a:pPr algn="ctr" eaLnBrk="0" fontAlgn="base" hangingPunct="0">
              <a:spcBef>
                <a:spcPct val="0"/>
              </a:spcBef>
              <a:spcAft>
                <a:spcPct val="0"/>
              </a:spcAft>
            </a:pPr>
            <a:endParaRPr lang="en-US" dirty="0">
              <a:solidFill>
                <a:prstClr val="black"/>
              </a:solidFill>
              <a:latin typeface="Times New Roman" pitchFamily="18" charset="0"/>
            </a:endParaRPr>
          </a:p>
          <a:p>
            <a:pPr algn="ctr" eaLnBrk="0" fontAlgn="base" hangingPunct="0">
              <a:spcBef>
                <a:spcPct val="0"/>
              </a:spcBef>
              <a:spcAft>
                <a:spcPct val="0"/>
              </a:spcAft>
            </a:pPr>
            <a:r>
              <a:rPr lang="en-US" dirty="0">
                <a:solidFill>
                  <a:prstClr val="black"/>
                </a:solidFill>
                <a:latin typeface="Times New Roman" pitchFamily="18" charset="0"/>
              </a:rPr>
              <a:t>1st</a:t>
            </a:r>
          </a:p>
        </p:txBody>
      </p:sp>
      <p:grpSp>
        <p:nvGrpSpPr>
          <p:cNvPr id="7" name="Group 6" descr="Sealed Bid Document" title="Sealed Bid Document"/>
          <p:cNvGrpSpPr/>
          <p:nvPr/>
        </p:nvGrpSpPr>
        <p:grpSpPr>
          <a:xfrm>
            <a:off x="442913" y="4038600"/>
            <a:ext cx="2605088" cy="2628900"/>
            <a:chOff x="442912" y="3810000"/>
            <a:chExt cx="2752725" cy="2857500"/>
          </a:xfrm>
        </p:grpSpPr>
        <p:pic>
          <p:nvPicPr>
            <p:cNvPr id="8" name="Picture 7" descr="Sealed Bid Document" title="Sealed Bid Docume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12" y="3810000"/>
              <a:ext cx="2752725" cy="2857500"/>
            </a:xfrm>
            <a:prstGeom prst="rect">
              <a:avLst/>
            </a:prstGeom>
          </p:spPr>
        </p:pic>
        <p:sp>
          <p:nvSpPr>
            <p:cNvPr id="9" name="TextBox 8"/>
            <p:cNvSpPr txBox="1"/>
            <p:nvPr/>
          </p:nvSpPr>
          <p:spPr>
            <a:xfrm>
              <a:off x="762000" y="4267200"/>
              <a:ext cx="2133600" cy="1384995"/>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prstClr val="black"/>
                  </a:solidFill>
                  <a:effectLst>
                    <a:outerShdw blurRad="38100" dist="38100" dir="2700000" algn="tl">
                      <a:srgbClr val="000000">
                        <a:alpha val="43137"/>
                      </a:srgbClr>
                    </a:outerShdw>
                  </a:effectLst>
                  <a:latin typeface="Times New Roman" pitchFamily="18" charset="0"/>
                </a:rPr>
                <a:t/>
              </a:r>
              <a:br>
                <a:rPr lang="en-US" sz="2800" b="1" dirty="0">
                  <a:solidFill>
                    <a:prstClr val="black"/>
                  </a:solidFill>
                  <a:effectLst>
                    <a:outerShdw blurRad="38100" dist="38100" dir="2700000" algn="tl">
                      <a:srgbClr val="000000">
                        <a:alpha val="43137"/>
                      </a:srgbClr>
                    </a:outerShdw>
                  </a:effectLst>
                  <a:latin typeface="Times New Roman" pitchFamily="18" charset="0"/>
                </a:rPr>
              </a:br>
              <a:r>
                <a:rPr lang="en-US" sz="2800" b="1" dirty="0">
                  <a:solidFill>
                    <a:prstClr val="black"/>
                  </a:solidFill>
                  <a:effectLst>
                    <a:outerShdw blurRad="38100" dist="38100" dir="2700000" algn="tl">
                      <a:srgbClr val="000000">
                        <a:alpha val="43137"/>
                      </a:srgbClr>
                    </a:outerShdw>
                  </a:effectLst>
                  <a:latin typeface="Times New Roman" pitchFamily="18" charset="0"/>
                </a:rPr>
                <a:t>Sealed Bid Document</a:t>
              </a:r>
            </a:p>
          </p:txBody>
        </p:sp>
      </p:grpSp>
      <p:sp>
        <p:nvSpPr>
          <p:cNvPr id="3" name="Content Placeholder 2"/>
          <p:cNvSpPr>
            <a:spLocks noGrp="1"/>
          </p:cNvSpPr>
          <p:nvPr>
            <p:ph idx="1"/>
          </p:nvPr>
        </p:nvSpPr>
        <p:spPr>
          <a:xfrm>
            <a:off x="442913" y="1380851"/>
            <a:ext cx="8229600" cy="4525963"/>
          </a:xfrm>
        </p:spPr>
        <p:txBody>
          <a:bodyPr/>
          <a:lstStyle/>
          <a:p>
            <a:pPr>
              <a:buClrTx/>
            </a:pPr>
            <a:r>
              <a:rPr lang="en-US" b="1" dirty="0"/>
              <a:t>Receiving Responses</a:t>
            </a:r>
            <a:r>
              <a:rPr lang="en-US" dirty="0"/>
              <a:t>:  </a:t>
            </a:r>
          </a:p>
          <a:p>
            <a:pPr lvl="1">
              <a:buClrTx/>
            </a:pPr>
            <a:r>
              <a:rPr lang="en-US" sz="2800" dirty="0"/>
              <a:t>Cost reimbursable</a:t>
            </a:r>
          </a:p>
          <a:p>
            <a:pPr lvl="2">
              <a:buClrTx/>
            </a:pPr>
            <a:r>
              <a:rPr lang="en-US" sz="2800" dirty="0"/>
              <a:t>Sealed </a:t>
            </a:r>
          </a:p>
          <a:p>
            <a:pPr lvl="2">
              <a:buClrTx/>
            </a:pPr>
            <a:r>
              <a:rPr lang="en-US" sz="2800" dirty="0"/>
              <a:t>2 parts to responses – price and technical</a:t>
            </a:r>
          </a:p>
          <a:p>
            <a:pPr lvl="2">
              <a:buClrTx/>
            </a:pPr>
            <a:r>
              <a:rPr lang="en-US" sz="2800" dirty="0"/>
              <a:t>Public opening not required</a:t>
            </a:r>
          </a:p>
          <a:p>
            <a:endParaRPr lang="en-US" dirty="0"/>
          </a:p>
        </p:txBody>
      </p:sp>
      <p:sp>
        <p:nvSpPr>
          <p:cNvPr id="15" name="Title 4"/>
          <p:cNvSpPr>
            <a:spLocks noGrp="1"/>
          </p:cNvSpPr>
          <p:nvPr>
            <p:ph type="title"/>
          </p:nvPr>
        </p:nvSpPr>
        <p:spPr>
          <a:xfrm>
            <a:off x="258329" y="990600"/>
            <a:ext cx="8229600" cy="1143000"/>
          </a:xfrm>
        </p:spPr>
        <p:txBody>
          <a:bodyPr>
            <a:normAutofit fontScale="90000"/>
          </a:bodyPr>
          <a:lstStyle/>
          <a:p>
            <a:r>
              <a:rPr lang="en-US" sz="4900" b="1" dirty="0">
                <a:solidFill>
                  <a:srgbClr val="00B050"/>
                </a:solidFill>
                <a:latin typeface="Times New Roman" pitchFamily="18" charset="0"/>
              </a:rPr>
              <a:t>Receive and Evaluate Responses</a:t>
            </a:r>
            <a:r>
              <a:rPr lang="en-US" sz="5400" b="1" dirty="0">
                <a:solidFill>
                  <a:srgbClr val="00B050"/>
                </a:solidFill>
                <a:latin typeface="Times New Roman" pitchFamily="18" charset="0"/>
              </a:rPr>
              <a:t/>
            </a:r>
            <a:br>
              <a:rPr lang="en-US" sz="5400" b="1" dirty="0">
                <a:solidFill>
                  <a:srgbClr val="00B050"/>
                </a:solidFill>
                <a:latin typeface="Times New Roman" pitchFamily="18" charset="0"/>
              </a:rPr>
            </a:br>
            <a:endParaRPr lang="en-US" dirty="0"/>
          </a:p>
        </p:txBody>
      </p:sp>
    </p:spTree>
    <p:extLst>
      <p:ext uri="{BB962C8B-B14F-4D97-AF65-F5344CB8AC3E}">
        <p14:creationId xmlns:p14="http://schemas.microsoft.com/office/powerpoint/2010/main" val="167454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tnprayer.com/wp-content/uploads/2013/07/pass-the-torch.gif" title="Marathon Runn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800600"/>
            <a:ext cx="248602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4597" y="2298087"/>
            <a:ext cx="8229600" cy="4389120"/>
          </a:xfrm>
        </p:spPr>
        <p:txBody>
          <a:bodyPr>
            <a:normAutofit/>
          </a:bodyPr>
          <a:lstStyle/>
          <a:p>
            <a:pPr marL="0" indent="0">
              <a:buNone/>
            </a:pPr>
            <a:r>
              <a:rPr lang="en-US" sz="2800" dirty="0">
                <a:solidFill>
                  <a:schemeClr val="tx1">
                    <a:lumMod val="95000"/>
                    <a:lumOff val="5000"/>
                  </a:schemeClr>
                </a:solidFill>
              </a:rPr>
              <a:t>From ~ </a:t>
            </a:r>
          </a:p>
          <a:p>
            <a:pPr lvl="1">
              <a:buFont typeface="Wingdings" panose="05000000000000000000" pitchFamily="2" charset="2"/>
              <a:buChar char="§"/>
            </a:pPr>
            <a:r>
              <a:rPr lang="en-US" dirty="0">
                <a:solidFill>
                  <a:schemeClr val="tx1">
                    <a:lumMod val="95000"/>
                    <a:lumOff val="5000"/>
                  </a:schemeClr>
                </a:solidFill>
              </a:rPr>
              <a:t>7 CFR 3015 – Uniform Federal Assistance Regulations</a:t>
            </a:r>
          </a:p>
          <a:p>
            <a:pPr lvl="1">
              <a:buFont typeface="Wingdings" panose="05000000000000000000" pitchFamily="2" charset="2"/>
              <a:buChar char="§"/>
            </a:pPr>
            <a:r>
              <a:rPr lang="en-US" dirty="0">
                <a:solidFill>
                  <a:schemeClr val="tx1">
                    <a:lumMod val="95000"/>
                    <a:lumOff val="5000"/>
                  </a:schemeClr>
                </a:solidFill>
              </a:rPr>
              <a:t>7 CFR 3016 – State/Local Governments</a:t>
            </a:r>
          </a:p>
          <a:p>
            <a:pPr lvl="1">
              <a:buFont typeface="Wingdings" panose="05000000000000000000" pitchFamily="2" charset="2"/>
              <a:buChar char="§"/>
            </a:pPr>
            <a:r>
              <a:rPr lang="en-US" dirty="0">
                <a:solidFill>
                  <a:schemeClr val="tx1">
                    <a:lumMod val="95000"/>
                    <a:lumOff val="5000"/>
                  </a:schemeClr>
                </a:solidFill>
              </a:rPr>
              <a:t>7 CFR 3019 – Non-Profits</a:t>
            </a:r>
          </a:p>
          <a:p>
            <a:pPr marL="393192" lvl="1" indent="0">
              <a:buNone/>
            </a:pPr>
            <a:endParaRPr lang="en-US" dirty="0">
              <a:solidFill>
                <a:schemeClr val="tx1">
                  <a:lumMod val="95000"/>
                  <a:lumOff val="5000"/>
                </a:schemeClr>
              </a:solidFill>
            </a:endParaRPr>
          </a:p>
          <a:p>
            <a:pPr marL="0" lvl="0" indent="0">
              <a:buClr>
                <a:srgbClr val="0BD0D9"/>
              </a:buClr>
              <a:buNone/>
            </a:pPr>
            <a:r>
              <a:rPr lang="en-US" sz="2800" dirty="0">
                <a:solidFill>
                  <a:prstClr val="black">
                    <a:lumMod val="95000"/>
                    <a:lumOff val="5000"/>
                  </a:prstClr>
                </a:solidFill>
              </a:rPr>
              <a:t>To ~ </a:t>
            </a:r>
          </a:p>
          <a:p>
            <a:pPr lvl="1">
              <a:buFont typeface="Wingdings" panose="05000000000000000000" pitchFamily="2" charset="2"/>
              <a:buChar char="§"/>
            </a:pPr>
            <a:r>
              <a:rPr lang="en-US" sz="2800" dirty="0">
                <a:solidFill>
                  <a:schemeClr val="tx1">
                    <a:lumMod val="95000"/>
                    <a:lumOff val="5000"/>
                  </a:schemeClr>
                </a:solidFill>
              </a:rPr>
              <a:t>“Super Circular”</a:t>
            </a:r>
          </a:p>
          <a:p>
            <a:pPr lvl="1">
              <a:buFont typeface="Wingdings" panose="05000000000000000000" pitchFamily="2" charset="2"/>
              <a:buChar char="§"/>
            </a:pPr>
            <a:r>
              <a:rPr lang="en-US" sz="2800" dirty="0">
                <a:solidFill>
                  <a:schemeClr val="tx1">
                    <a:lumMod val="95000"/>
                    <a:lumOff val="5000"/>
                  </a:schemeClr>
                </a:solidFill>
              </a:rPr>
              <a:t>2 CFR 200</a:t>
            </a:r>
          </a:p>
          <a:p>
            <a:pPr lvl="1">
              <a:buFont typeface="Wingdings" panose="05000000000000000000" pitchFamily="2" charset="2"/>
              <a:buChar char="§"/>
            </a:pPr>
            <a:r>
              <a:rPr lang="en-US" sz="2800" dirty="0">
                <a:solidFill>
                  <a:schemeClr val="tx1">
                    <a:lumMod val="95000"/>
                    <a:lumOff val="5000"/>
                  </a:schemeClr>
                </a:solidFill>
              </a:rPr>
              <a:t>200.318</a:t>
            </a:r>
          </a:p>
        </p:txBody>
      </p:sp>
      <p:sp>
        <p:nvSpPr>
          <p:cNvPr id="2" name="Title 1"/>
          <p:cNvSpPr>
            <a:spLocks noGrp="1"/>
          </p:cNvSpPr>
          <p:nvPr>
            <p:ph type="title"/>
          </p:nvPr>
        </p:nvSpPr>
        <p:spPr>
          <a:xfrm>
            <a:off x="0" y="1143000"/>
            <a:ext cx="9144000" cy="1143000"/>
          </a:xfrm>
        </p:spPr>
        <p:txBody>
          <a:bodyPr>
            <a:noAutofit/>
          </a:bodyPr>
          <a:lstStyle/>
          <a:p>
            <a:pPr algn="ctr"/>
            <a:r>
              <a:rPr lang="en-US" sz="4900" b="1" dirty="0">
                <a:solidFill>
                  <a:schemeClr val="accent5">
                    <a:lumMod val="75000"/>
                  </a:schemeClr>
                </a:solidFill>
              </a:rPr>
              <a:t>Procurement Regulations for SFAs – Passing the Torch</a:t>
            </a:r>
          </a:p>
        </p:txBody>
      </p:sp>
    </p:spTree>
    <p:extLst>
      <p:ext uri="{BB962C8B-B14F-4D97-AF65-F5344CB8AC3E}">
        <p14:creationId xmlns:p14="http://schemas.microsoft.com/office/powerpoint/2010/main" val="2885325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rquharsonk\AppData\Local\Microsoft\Windows\Temporary Internet Files\Content.IE5\Y2XLZRYZ\right_price[1].jpg" title="Money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28800"/>
            <a:ext cx="8458200" cy="4038600"/>
          </a:xfrm>
        </p:spPr>
        <p:txBody>
          <a:bodyPr/>
          <a:lstStyle/>
          <a:p>
            <a:endParaRPr lang="en-US" sz="3200" b="1" dirty="0"/>
          </a:p>
          <a:p>
            <a:pPr>
              <a:buClrTx/>
            </a:pPr>
            <a:r>
              <a:rPr lang="en-US" sz="3200" dirty="0"/>
              <a:t>Evaluating Responses</a:t>
            </a:r>
          </a:p>
          <a:p>
            <a:pPr>
              <a:buClrTx/>
            </a:pPr>
            <a:endParaRPr lang="en-US" b="1" dirty="0"/>
          </a:p>
          <a:p>
            <a:pPr>
              <a:buClrTx/>
            </a:pPr>
            <a:r>
              <a:rPr lang="en-US" sz="2800" dirty="0"/>
              <a:t>Fixed price contracts:  </a:t>
            </a:r>
          </a:p>
          <a:p>
            <a:pPr lvl="1">
              <a:buClrTx/>
            </a:pPr>
            <a:r>
              <a:rPr lang="en-US" sz="2400" dirty="0"/>
              <a:t>Evaluation is for lowest responsive and responsible along no other dimension than price</a:t>
            </a:r>
          </a:p>
        </p:txBody>
      </p:sp>
      <p:sp>
        <p:nvSpPr>
          <p:cNvPr id="5" name="Title 4"/>
          <p:cNvSpPr>
            <a:spLocks noGrp="1"/>
          </p:cNvSpPr>
          <p:nvPr>
            <p:ph type="title"/>
          </p:nvPr>
        </p:nvSpPr>
        <p:spPr>
          <a:xfrm>
            <a:off x="457200" y="1371600"/>
            <a:ext cx="8229600" cy="1143000"/>
          </a:xfrm>
        </p:spPr>
        <p:txBody>
          <a:bodyPr>
            <a:normAutofit fontScale="90000"/>
          </a:bodyPr>
          <a:lstStyle/>
          <a:p>
            <a:r>
              <a:rPr lang="en-US" sz="4900" b="1" dirty="0">
                <a:solidFill>
                  <a:srgbClr val="00B050"/>
                </a:solidFill>
                <a:latin typeface="Times New Roman" pitchFamily="18" charset="0"/>
              </a:rPr>
              <a:t>Receive and Evaluate Responses</a:t>
            </a:r>
            <a:r>
              <a:rPr lang="en-US" sz="5400" b="1" dirty="0">
                <a:solidFill>
                  <a:srgbClr val="00B050"/>
                </a:solidFill>
                <a:latin typeface="Times New Roman" pitchFamily="18" charset="0"/>
              </a:rPr>
              <a:t/>
            </a:r>
            <a:br>
              <a:rPr lang="en-US" sz="5400" b="1" dirty="0">
                <a:solidFill>
                  <a:srgbClr val="00B050"/>
                </a:solidFill>
                <a:latin typeface="Times New Roman" pitchFamily="18" charset="0"/>
              </a:rPr>
            </a:br>
            <a:endParaRPr lang="en-US" dirty="0"/>
          </a:p>
        </p:txBody>
      </p:sp>
    </p:spTree>
    <p:extLst>
      <p:ext uri="{BB962C8B-B14F-4D97-AF65-F5344CB8AC3E}">
        <p14:creationId xmlns:p14="http://schemas.microsoft.com/office/powerpoint/2010/main" val="3622719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57200" y="1118762"/>
            <a:ext cx="8305800" cy="600164"/>
          </a:xfrm>
          <a:prstGeom prst="rect">
            <a:avLst/>
          </a:prstGeom>
          <a:solidFill>
            <a:schemeClr val="bg1"/>
          </a:solidFill>
        </p:spPr>
        <p:txBody>
          <a:bodyPr wrap="square" rtlCol="0" anchor="ctr">
            <a:spAutoFit/>
          </a:bodyPr>
          <a:lstStyle/>
          <a:p>
            <a:pPr algn="ctr"/>
            <a:r>
              <a:rPr lang="en-US" sz="3600" b="1" dirty="0">
                <a:solidFill>
                  <a:srgbClr val="00B050"/>
                </a:solidFill>
              </a:rPr>
              <a:t>Receive and Evaluate Responses</a:t>
            </a:r>
          </a:p>
        </p:txBody>
      </p:sp>
      <p:sp>
        <p:nvSpPr>
          <p:cNvPr id="3" name="Content Placeholder 2"/>
          <p:cNvSpPr>
            <a:spLocks noGrp="1"/>
          </p:cNvSpPr>
          <p:nvPr>
            <p:ph idx="1"/>
          </p:nvPr>
        </p:nvSpPr>
        <p:spPr/>
        <p:txBody>
          <a:bodyPr/>
          <a:lstStyle/>
          <a:p>
            <a:pPr>
              <a:buClrTx/>
            </a:pPr>
            <a:r>
              <a:rPr lang="en-US" dirty="0"/>
              <a:t>Cost reimbursable</a:t>
            </a:r>
          </a:p>
          <a:p>
            <a:pPr lvl="1">
              <a:buClrTx/>
            </a:pPr>
            <a:r>
              <a:rPr lang="en-US" dirty="0"/>
              <a:t>Evaluation – document review of best technical response according to evaluation criteria and scoring as stated in solicitation</a:t>
            </a:r>
          </a:p>
          <a:p>
            <a:pPr lvl="1">
              <a:buClrTx/>
            </a:pPr>
            <a:r>
              <a:rPr lang="en-US" dirty="0"/>
              <a:t>Negotiation with top responders</a:t>
            </a:r>
          </a:p>
          <a:p>
            <a:pPr lvl="1">
              <a:buClrTx/>
            </a:pPr>
            <a:r>
              <a:rPr lang="en-US" dirty="0"/>
              <a:t>Review of price – PRIMARY CONSIDERATION in scoring  </a:t>
            </a:r>
          </a:p>
          <a:p>
            <a:endParaRPr lang="en-US" dirty="0"/>
          </a:p>
        </p:txBody>
      </p:sp>
    </p:spTree>
    <p:extLst>
      <p:ext uri="{BB962C8B-B14F-4D97-AF65-F5344CB8AC3E}">
        <p14:creationId xmlns:p14="http://schemas.microsoft.com/office/powerpoint/2010/main" val="3808878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pPr>
            <a:r>
              <a:rPr lang="en-US" dirty="0"/>
              <a:t>Once evaluated, a contract may be awarded and the contract executed.</a:t>
            </a:r>
          </a:p>
          <a:p>
            <a:pPr>
              <a:buClrTx/>
            </a:pPr>
            <a:r>
              <a:rPr lang="en-US" dirty="0"/>
              <a:t>Remember, contracts for FSMCs require prior approval by the  State agency</a:t>
            </a:r>
          </a:p>
          <a:p>
            <a:pPr>
              <a:buClrTx/>
            </a:pPr>
            <a:r>
              <a:rPr lang="en-US" dirty="0"/>
              <a:t>Any pre-issuance requirements by the State agency also apply.  </a:t>
            </a:r>
          </a:p>
          <a:p>
            <a:pPr lvl="1">
              <a:buClrTx/>
            </a:pPr>
            <a:r>
              <a:rPr lang="en-US" dirty="0"/>
              <a:t>Does your State agency have pre-issuance requirements in place?</a:t>
            </a:r>
          </a:p>
        </p:txBody>
      </p:sp>
      <p:sp>
        <p:nvSpPr>
          <p:cNvPr id="4" name="Title 3"/>
          <p:cNvSpPr>
            <a:spLocks noGrp="1"/>
          </p:cNvSpPr>
          <p:nvPr>
            <p:ph type="title"/>
          </p:nvPr>
        </p:nvSpPr>
        <p:spPr/>
        <p:txBody>
          <a:bodyPr anchor="ctr">
            <a:normAutofit fontScale="90000"/>
          </a:bodyPr>
          <a:lstStyle/>
          <a:p>
            <a:r>
              <a:rPr lang="en-US" b="1" dirty="0">
                <a:solidFill>
                  <a:srgbClr val="00B050"/>
                </a:solidFill>
              </a:rPr>
              <a:t>Award and Execute the Contract</a:t>
            </a:r>
          </a:p>
        </p:txBody>
      </p:sp>
    </p:spTree>
    <p:extLst>
      <p:ext uri="{BB962C8B-B14F-4D97-AF65-F5344CB8AC3E}">
        <p14:creationId xmlns:p14="http://schemas.microsoft.com/office/powerpoint/2010/main" val="499079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chor="t"/>
          <a:lstStyle/>
          <a:p>
            <a:pPr algn="ctr"/>
            <a:r>
              <a:rPr lang="en-US" b="1" dirty="0">
                <a:solidFill>
                  <a:srgbClr val="00B050"/>
                </a:solidFill>
              </a:rPr>
              <a:t>Manage Contracts</a:t>
            </a:r>
          </a:p>
        </p:txBody>
      </p:sp>
      <p:sp>
        <p:nvSpPr>
          <p:cNvPr id="3" name="Content Placeholder 2"/>
          <p:cNvSpPr>
            <a:spLocks noGrp="1"/>
          </p:cNvSpPr>
          <p:nvPr>
            <p:ph idx="1"/>
          </p:nvPr>
        </p:nvSpPr>
        <p:spPr/>
        <p:txBody>
          <a:bodyPr/>
          <a:lstStyle/>
          <a:p>
            <a:pPr marL="0" indent="0">
              <a:buNone/>
            </a:pPr>
            <a:r>
              <a:rPr lang="en-US" dirty="0"/>
              <a:t>2 CFR Part 200.318(b) Non-Federal entities must maintain oversight to ensure that contractors perform in accordance with the terms, conditions, and specifications of their contracts or purchase orders</a:t>
            </a:r>
          </a:p>
          <a:p>
            <a:endParaRPr lang="en-US" dirty="0"/>
          </a:p>
        </p:txBody>
      </p:sp>
    </p:spTree>
    <p:extLst>
      <p:ext uri="{BB962C8B-B14F-4D97-AF65-F5344CB8AC3E}">
        <p14:creationId xmlns:p14="http://schemas.microsoft.com/office/powerpoint/2010/main" val="45420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defRPr/>
            </a:pPr>
            <a:r>
              <a:rPr lang="en-US" sz="4400" b="1" dirty="0">
                <a:solidFill>
                  <a:schemeClr val="accent5">
                    <a:lumMod val="75000"/>
                  </a:schemeClr>
                </a:solidFill>
              </a:rPr>
              <a:t>What is the difference in contract types?</a:t>
            </a:r>
          </a:p>
        </p:txBody>
      </p:sp>
      <p:sp>
        <p:nvSpPr>
          <p:cNvPr id="74755" name="Content Placeholder 2"/>
          <p:cNvSpPr>
            <a:spLocks noGrp="1"/>
          </p:cNvSpPr>
          <p:nvPr>
            <p:ph idx="1"/>
          </p:nvPr>
        </p:nvSpPr>
        <p:spPr/>
        <p:txBody>
          <a:bodyPr/>
          <a:lstStyle/>
          <a:p>
            <a:pPr>
              <a:spcAft>
                <a:spcPts val="1200"/>
              </a:spcAft>
            </a:pPr>
            <a:r>
              <a:rPr lang="en-US" altLang="en-US" sz="2800" b="1" dirty="0"/>
              <a:t>Fixed Price </a:t>
            </a:r>
            <a:r>
              <a:rPr lang="en-US" altLang="en-US" sz="2800" dirty="0"/>
              <a:t>contract:</a:t>
            </a:r>
          </a:p>
          <a:p>
            <a:pPr lvl="1">
              <a:spcAft>
                <a:spcPts val="1200"/>
              </a:spcAft>
            </a:pPr>
            <a:r>
              <a:rPr lang="en-US" altLang="en-US" sz="2400" dirty="0"/>
              <a:t>Provides a stated price that is fixed</a:t>
            </a:r>
          </a:p>
          <a:p>
            <a:pPr lvl="1">
              <a:spcAft>
                <a:spcPts val="1200"/>
              </a:spcAft>
            </a:pPr>
            <a:r>
              <a:rPr lang="en-US" altLang="en-US" sz="2400" dirty="0"/>
              <a:t>Provides the maximum incentive for the contractor to control costs and perform effectively </a:t>
            </a:r>
          </a:p>
          <a:p>
            <a:pPr lvl="1">
              <a:spcAft>
                <a:spcPts val="1200"/>
              </a:spcAft>
            </a:pPr>
            <a:r>
              <a:rPr lang="en-US" altLang="en-US" sz="2400" dirty="0"/>
              <a:t>Imposes the </a:t>
            </a:r>
            <a:r>
              <a:rPr lang="en-US" altLang="en-US" sz="2400" b="1" dirty="0"/>
              <a:t>least administrative burden </a:t>
            </a:r>
            <a:r>
              <a:rPr lang="en-US" altLang="en-US" sz="2400" dirty="0"/>
              <a:t>on the contracting parties</a:t>
            </a:r>
          </a:p>
          <a:p>
            <a:pPr lvl="1">
              <a:spcAft>
                <a:spcPts val="1200"/>
              </a:spcAft>
            </a:pPr>
            <a:r>
              <a:rPr lang="en-US" altLang="en-US" sz="2400" dirty="0"/>
              <a:t>May contain an economic price adjustment tied to an appropriate index</a:t>
            </a:r>
          </a:p>
          <a:p>
            <a:endParaRPr lang="en-US" altLang="en-US" dirty="0"/>
          </a:p>
        </p:txBody>
      </p:sp>
    </p:spTree>
    <p:extLst>
      <p:ext uri="{BB962C8B-B14F-4D97-AF65-F5344CB8AC3E}">
        <p14:creationId xmlns:p14="http://schemas.microsoft.com/office/powerpoint/2010/main" val="2969897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defRPr/>
            </a:pPr>
            <a:r>
              <a:rPr lang="en-US" sz="4000" b="1" dirty="0">
                <a:solidFill>
                  <a:schemeClr val="accent5">
                    <a:lumMod val="75000"/>
                  </a:schemeClr>
                </a:solidFill>
              </a:rPr>
              <a:t>The difference in contract types?</a:t>
            </a:r>
          </a:p>
        </p:txBody>
      </p:sp>
      <p:sp>
        <p:nvSpPr>
          <p:cNvPr id="75779" name="Content Placeholder 2"/>
          <p:cNvSpPr>
            <a:spLocks noGrp="1"/>
          </p:cNvSpPr>
          <p:nvPr>
            <p:ph idx="1"/>
          </p:nvPr>
        </p:nvSpPr>
        <p:spPr/>
        <p:txBody>
          <a:bodyPr>
            <a:normAutofit lnSpcReduction="10000"/>
          </a:bodyPr>
          <a:lstStyle/>
          <a:p>
            <a:pPr>
              <a:spcAft>
                <a:spcPts val="1200"/>
              </a:spcAft>
            </a:pPr>
            <a:r>
              <a:rPr lang="en-US" altLang="en-US" sz="2800" b="1" dirty="0"/>
              <a:t>Fixed price </a:t>
            </a:r>
            <a:r>
              <a:rPr lang="en-US" altLang="en-US" sz="2800" dirty="0"/>
              <a:t>contract</a:t>
            </a:r>
            <a:r>
              <a:rPr lang="en-US" altLang="en-US" dirty="0"/>
              <a:t>:</a:t>
            </a:r>
          </a:p>
          <a:p>
            <a:pPr lvl="1">
              <a:spcAft>
                <a:spcPts val="1200"/>
              </a:spcAft>
            </a:pPr>
            <a:r>
              <a:rPr lang="en-US" altLang="en-US" sz="2400" dirty="0"/>
              <a:t>Price is fixed for the contract duration</a:t>
            </a:r>
          </a:p>
          <a:p>
            <a:pPr lvl="1">
              <a:spcAft>
                <a:spcPts val="1200"/>
              </a:spcAft>
            </a:pPr>
            <a:r>
              <a:rPr lang="en-US" altLang="en-US" sz="2400" dirty="0"/>
              <a:t>Price adjustments authorization and procedures, if any must be included in the solicitation, </a:t>
            </a:r>
          </a:p>
          <a:p>
            <a:pPr lvl="2">
              <a:spcAft>
                <a:spcPts val="1200"/>
              </a:spcAft>
            </a:pPr>
            <a:r>
              <a:rPr lang="en-US" altLang="en-US" sz="2200" dirty="0"/>
              <a:t>must be tied to a standard index such as the Consumer-Price index, and </a:t>
            </a:r>
          </a:p>
          <a:p>
            <a:pPr lvl="2">
              <a:spcAft>
                <a:spcPts val="1200"/>
              </a:spcAft>
            </a:pPr>
            <a:r>
              <a:rPr lang="en-US" altLang="en-US" sz="2200" dirty="0"/>
              <a:t>the frequency of adjustment included</a:t>
            </a:r>
          </a:p>
          <a:p>
            <a:pPr lvl="1">
              <a:spcAft>
                <a:spcPts val="1200"/>
              </a:spcAft>
            </a:pPr>
            <a:r>
              <a:rPr lang="en-US" altLang="en-US" sz="2400" dirty="0"/>
              <a:t>Contract duration may be less than one year depending on market conditions.</a:t>
            </a:r>
          </a:p>
          <a:p>
            <a:endParaRPr lang="en-US" altLang="en-US" dirty="0"/>
          </a:p>
        </p:txBody>
      </p:sp>
    </p:spTree>
    <p:extLst>
      <p:ext uri="{BB962C8B-B14F-4D97-AF65-F5344CB8AC3E}">
        <p14:creationId xmlns:p14="http://schemas.microsoft.com/office/powerpoint/2010/main" val="1391143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defRPr/>
            </a:pPr>
            <a:r>
              <a:rPr lang="en-US" sz="4000" b="1" dirty="0">
                <a:solidFill>
                  <a:schemeClr val="accent5">
                    <a:lumMod val="75000"/>
                  </a:schemeClr>
                </a:solidFill>
              </a:rPr>
              <a:t>The difference in contract types?</a:t>
            </a:r>
          </a:p>
        </p:txBody>
      </p:sp>
      <p:sp>
        <p:nvSpPr>
          <p:cNvPr id="75779" name="Content Placeholder 2"/>
          <p:cNvSpPr>
            <a:spLocks noGrp="1"/>
          </p:cNvSpPr>
          <p:nvPr>
            <p:ph idx="1"/>
          </p:nvPr>
        </p:nvSpPr>
        <p:spPr/>
        <p:txBody>
          <a:bodyPr>
            <a:normAutofit lnSpcReduction="10000"/>
          </a:bodyPr>
          <a:lstStyle/>
          <a:p>
            <a:pPr>
              <a:spcAft>
                <a:spcPts val="1200"/>
              </a:spcAft>
            </a:pPr>
            <a:r>
              <a:rPr lang="en-US" altLang="en-US" sz="2800" b="1" dirty="0"/>
              <a:t>Cost Reimbursable </a:t>
            </a:r>
            <a:r>
              <a:rPr lang="en-US" altLang="en-US" sz="2800" dirty="0"/>
              <a:t>contract</a:t>
            </a:r>
            <a:r>
              <a:rPr lang="en-US" altLang="en-US" dirty="0"/>
              <a:t>:</a:t>
            </a:r>
          </a:p>
          <a:p>
            <a:pPr lvl="1">
              <a:spcAft>
                <a:spcPts val="1200"/>
              </a:spcAft>
            </a:pPr>
            <a:r>
              <a:rPr lang="en-US" altLang="en-US" sz="2400" dirty="0"/>
              <a:t>Provides for payment of allowable costs incurred in performing the contract</a:t>
            </a:r>
          </a:p>
          <a:p>
            <a:pPr lvl="1">
              <a:spcAft>
                <a:spcPts val="1200"/>
              </a:spcAft>
            </a:pPr>
            <a:r>
              <a:rPr lang="en-US" altLang="en-US" sz="2400" dirty="0"/>
              <a:t>Use when there are uncertainties involved in the contract performance affecting price estimates</a:t>
            </a:r>
          </a:p>
          <a:p>
            <a:pPr lvl="1">
              <a:spcAft>
                <a:spcPts val="1200"/>
              </a:spcAft>
            </a:pPr>
            <a:r>
              <a:rPr lang="en-US" altLang="en-US" sz="2400" dirty="0"/>
              <a:t>Frequently occur in the School Nutrition Programs as cost plus fixed fee contract</a:t>
            </a:r>
          </a:p>
          <a:p>
            <a:pPr lvl="2">
              <a:spcAft>
                <a:spcPts val="1200"/>
              </a:spcAft>
            </a:pPr>
            <a:r>
              <a:rPr lang="en-US" altLang="en-US" sz="2200" dirty="0"/>
              <a:t>provides for the reimbursement of allowable costs </a:t>
            </a:r>
            <a:r>
              <a:rPr lang="en-US" altLang="en-US" sz="2200" u="sng" dirty="0"/>
              <a:t>plus</a:t>
            </a:r>
            <a:r>
              <a:rPr lang="en-US" altLang="en-US" sz="2200" dirty="0"/>
              <a:t> the payment of a fixed fee to the contractor</a:t>
            </a:r>
          </a:p>
          <a:p>
            <a:endParaRPr lang="en-US" altLang="en-US" dirty="0"/>
          </a:p>
        </p:txBody>
      </p:sp>
    </p:spTree>
    <p:extLst>
      <p:ext uri="{BB962C8B-B14F-4D97-AF65-F5344CB8AC3E}">
        <p14:creationId xmlns:p14="http://schemas.microsoft.com/office/powerpoint/2010/main" val="814441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5">
                    <a:lumMod val="75000"/>
                  </a:schemeClr>
                </a:solidFill>
              </a:rPr>
              <a:t>The Principles of Good Procurement</a:t>
            </a:r>
          </a:p>
        </p:txBody>
      </p:sp>
      <p:graphicFrame>
        <p:nvGraphicFramePr>
          <p:cNvPr id="7" name="Content Placeholder 6" descr="Principles of Good Procurement Flow Chart" title="Principles of Good Procurement Flow Chart"/>
          <p:cNvGraphicFramePr>
            <a:graphicFrameLocks noGrp="1"/>
          </p:cNvGraphicFramePr>
          <p:nvPr>
            <p:ph idx="1"/>
            <p:extLst>
              <p:ext uri="{D42A27DB-BD31-4B8C-83A1-F6EECF244321}">
                <p14:modId xmlns:p14="http://schemas.microsoft.com/office/powerpoint/2010/main" val="2048497867"/>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575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day\AppData\Local\Microsoft\Windows\Temporary Internet Files\Content.IE5\21BNM7EJ\MC900056597[1].wmf" title="Rising 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762000" cy="11235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n-US" dirty="0"/>
              <a:t>Procurement procedures may never unreasonably restrict or eliminate competition, thereby giving an advantage to one vendor/supplier over another.</a:t>
            </a:r>
          </a:p>
          <a:p>
            <a:pPr marL="0" indent="0">
              <a:buNone/>
            </a:pPr>
            <a:endParaRPr lang="en-US" dirty="0"/>
          </a:p>
          <a:p>
            <a:pPr marL="0" indent="0">
              <a:buNone/>
            </a:pPr>
            <a:r>
              <a:rPr lang="en-US" dirty="0"/>
              <a:t>Examples of restrictive competition are:</a:t>
            </a:r>
          </a:p>
          <a:p>
            <a:pPr>
              <a:buFont typeface="Wingdings" panose="05000000000000000000" pitchFamily="2" charset="2"/>
              <a:buChar char="§"/>
            </a:pPr>
            <a:r>
              <a:rPr lang="en-US" dirty="0"/>
              <a:t>Placing unfair requirements on vendors/suppliers in order for them to qualify to do business.</a:t>
            </a:r>
          </a:p>
          <a:p>
            <a:pPr>
              <a:buFont typeface="Wingdings" panose="05000000000000000000" pitchFamily="2" charset="2"/>
              <a:buChar char="§"/>
            </a:pPr>
            <a:r>
              <a:rPr lang="en-US" dirty="0"/>
              <a:t>Requiring a specific brand name product instead of allowing vendors/suppliers the opportunity to offer a comparable product.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pPr algn="ctr"/>
            <a:r>
              <a:rPr lang="en-US" u="sng" dirty="0">
                <a:solidFill>
                  <a:srgbClr val="268A4E"/>
                </a:solidFill>
              </a:rPr>
              <a:t>Free &amp; Open Competition</a:t>
            </a:r>
          </a:p>
        </p:txBody>
      </p:sp>
    </p:spTree>
    <p:extLst>
      <p:ext uri="{BB962C8B-B14F-4D97-AF65-F5344CB8AC3E}">
        <p14:creationId xmlns:p14="http://schemas.microsoft.com/office/powerpoint/2010/main" val="321711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day\AppData\Local\Microsoft\Windows\Temporary Internet Files\Content.IE5\WRB4L3E0\MP900409268[1].jpg" title="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pPr marL="0" indent="0">
              <a:buNone/>
            </a:pPr>
            <a:r>
              <a:rPr lang="en-US" dirty="0"/>
              <a:t>The procurement process cannot be both effective and self-serving.  Reasonable consideration must be given to all comparable products and suppliers despite the SFA’s preference for a particular product or supplier.</a:t>
            </a:r>
          </a:p>
          <a:p>
            <a:pPr marL="0" indent="0">
              <a:buNone/>
            </a:pPr>
            <a:endParaRPr lang="en-US" dirty="0"/>
          </a:p>
          <a:p>
            <a:pPr marL="0" indent="0">
              <a:buNone/>
            </a:pPr>
            <a:r>
              <a:rPr lang="en-US" dirty="0"/>
              <a:t>SFAs must ensure that ethical safeguards are maintained at all levels of the organization and in all aspects of the procurement process.  No one in the SFA shall participate in the procurement process and/or awarding of a contract if a conflict of interest, real or perceived, is involved.  </a:t>
            </a:r>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pPr algn="ctr"/>
            <a:r>
              <a:rPr lang="en-US" u="sng" dirty="0">
                <a:solidFill>
                  <a:schemeClr val="accent2">
                    <a:lumMod val="75000"/>
                  </a:schemeClr>
                </a:solidFill>
              </a:rPr>
              <a:t>Fairness &amp; Integrity</a:t>
            </a:r>
          </a:p>
        </p:txBody>
      </p:sp>
    </p:spTree>
    <p:extLst>
      <p:ext uri="{BB962C8B-B14F-4D97-AF65-F5344CB8AC3E}">
        <p14:creationId xmlns:p14="http://schemas.microsoft.com/office/powerpoint/2010/main" val="60870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4900" b="1" dirty="0">
                <a:solidFill>
                  <a:schemeClr val="accent5">
                    <a:lumMod val="75000"/>
                  </a:schemeClr>
                </a:solidFill>
              </a:rPr>
              <a:t>What is the Super Circular?</a:t>
            </a:r>
          </a:p>
        </p:txBody>
      </p:sp>
      <p:sp>
        <p:nvSpPr>
          <p:cNvPr id="3" name="Content Placeholder 2"/>
          <p:cNvSpPr>
            <a:spLocks noGrp="1"/>
          </p:cNvSpPr>
          <p:nvPr>
            <p:ph idx="1"/>
          </p:nvPr>
        </p:nvSpPr>
        <p:spPr>
          <a:xfrm>
            <a:off x="457200" y="1828800"/>
            <a:ext cx="8229600" cy="4525963"/>
          </a:xfrm>
        </p:spPr>
        <p:txBody>
          <a:bodyPr>
            <a:normAutofit/>
          </a:bodyPr>
          <a:lstStyle/>
          <a:p>
            <a:pPr>
              <a:buFont typeface="Wingdings" panose="05000000000000000000" pitchFamily="2" charset="2"/>
              <a:buChar char="§"/>
            </a:pPr>
            <a:r>
              <a:rPr lang="en-US" dirty="0"/>
              <a:t>The Office of Management and Budget (OMB) promised a 21</a:t>
            </a:r>
            <a:r>
              <a:rPr lang="en-US" baseline="30000" dirty="0"/>
              <a:t>st</a:t>
            </a:r>
            <a:r>
              <a:rPr lang="en-US" dirty="0"/>
              <a:t> century government that was more efficient, effective and transparent.  Thus, the super circular was created.</a:t>
            </a:r>
          </a:p>
          <a:p>
            <a:pPr marL="0" indent="0">
              <a:buNone/>
            </a:pPr>
            <a:endParaRPr lang="en-US" dirty="0"/>
          </a:p>
          <a:p>
            <a:pPr>
              <a:buFont typeface="Wingdings" panose="05000000000000000000" pitchFamily="2" charset="2"/>
              <a:buChar char="§"/>
            </a:pPr>
            <a:r>
              <a:rPr lang="en-US" dirty="0"/>
              <a:t>Streamlined OMB circulars on administrative requirements, audit requirements and cost principles.</a:t>
            </a:r>
          </a:p>
          <a:p>
            <a:pPr>
              <a:buFont typeface="Wingdings" panose="05000000000000000000" pitchFamily="2" charset="2"/>
              <a:buChar char="§"/>
            </a:pPr>
            <a:endParaRPr lang="en-US" dirty="0"/>
          </a:p>
          <a:p>
            <a:pPr>
              <a:buFont typeface="Wingdings" panose="05000000000000000000" pitchFamily="2" charset="2"/>
              <a:buChar char="§"/>
            </a:pPr>
            <a:r>
              <a:rPr lang="en-US" sz="2800" i="1" dirty="0">
                <a:solidFill>
                  <a:schemeClr val="accent1"/>
                </a:solidFill>
              </a:rPr>
              <a:t>http:// www.whitehouse.gov/omb/circulars_ default/.</a:t>
            </a: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6922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990000"/>
                </a:solidFill>
              </a:rPr>
              <a:t>Fairness &amp; Integrity:</a:t>
            </a:r>
            <a:br>
              <a:rPr lang="en-US" dirty="0">
                <a:solidFill>
                  <a:srgbClr val="990000"/>
                </a:solidFill>
              </a:rPr>
            </a:br>
            <a:r>
              <a:rPr lang="en-US" u="sng" dirty="0">
                <a:solidFill>
                  <a:srgbClr val="990000"/>
                </a:solidFill>
              </a:rPr>
              <a:t>Good Practices to Follow</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dirty="0"/>
              <a:t>Using the procurement process enables you to obtain quality products or services at the lowest prices.</a:t>
            </a:r>
          </a:p>
          <a:p>
            <a:pPr>
              <a:buFont typeface="Wingdings" panose="05000000000000000000" pitchFamily="2" charset="2"/>
              <a:buChar char="§"/>
            </a:pPr>
            <a:r>
              <a:rPr lang="en-US" dirty="0"/>
              <a:t>Develop solicitations that are clear and non-restrictive.</a:t>
            </a:r>
          </a:p>
          <a:p>
            <a:pPr>
              <a:buFont typeface="Wingdings" panose="05000000000000000000" pitchFamily="2" charset="2"/>
              <a:buChar char="§"/>
            </a:pPr>
            <a:r>
              <a:rPr lang="en-US" dirty="0"/>
              <a:t>Publicizing solicitations appropriately to the widest possible audience fosters free and open competition.</a:t>
            </a:r>
          </a:p>
          <a:p>
            <a:pPr>
              <a:buFont typeface="Wingdings" panose="05000000000000000000" pitchFamily="2" charset="2"/>
              <a:buChar char="§"/>
            </a:pPr>
            <a:r>
              <a:rPr lang="en-US" dirty="0"/>
              <a:t>Write clear evaluation criteria that is not unduly restrictive.</a:t>
            </a:r>
          </a:p>
          <a:p>
            <a:pPr>
              <a:buFont typeface="Wingdings" panose="05000000000000000000" pitchFamily="2" charset="2"/>
              <a:buChar char="§"/>
            </a:pPr>
            <a:r>
              <a:rPr lang="en-US" dirty="0"/>
              <a:t>Allow adequate time for vendors/suppliers to respond to your solicitation, ensure transparency in opening and evaluating bids, and make certain the entire process is documented.</a:t>
            </a:r>
          </a:p>
          <a:p>
            <a:pPr>
              <a:buFont typeface="Wingdings" panose="05000000000000000000" pitchFamily="2" charset="2"/>
              <a:buChar char="§"/>
            </a:pPr>
            <a:r>
              <a:rPr lang="en-US" dirty="0"/>
              <a:t>Procure the goods or services within the terms of the awarded contract.</a:t>
            </a:r>
          </a:p>
        </p:txBody>
      </p:sp>
    </p:spTree>
    <p:extLst>
      <p:ext uri="{BB962C8B-B14F-4D97-AF65-F5344CB8AC3E}">
        <p14:creationId xmlns:p14="http://schemas.microsoft.com/office/powerpoint/2010/main" val="2342096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chemeClr val="accent4">
                    <a:lumMod val="75000"/>
                  </a:schemeClr>
                </a:solidFill>
              </a:rPr>
              <a:t>Responsive &amp; Responsible</a:t>
            </a:r>
          </a:p>
        </p:txBody>
      </p:sp>
      <p:sp>
        <p:nvSpPr>
          <p:cNvPr id="3" name="Content Placeholder 2"/>
          <p:cNvSpPr>
            <a:spLocks noGrp="1"/>
          </p:cNvSpPr>
          <p:nvPr>
            <p:ph idx="1"/>
          </p:nvPr>
        </p:nvSpPr>
        <p:spPr/>
        <p:txBody>
          <a:bodyPr>
            <a:normAutofit/>
          </a:bodyPr>
          <a:lstStyle/>
          <a:p>
            <a:pPr marL="0" indent="0">
              <a:buNone/>
            </a:pPr>
            <a:r>
              <a:rPr lang="en-US" dirty="0"/>
              <a:t>SFAs must award contracts only to vendors who are:</a:t>
            </a:r>
          </a:p>
          <a:p>
            <a:pPr marL="0" indent="0">
              <a:buNone/>
            </a:pPr>
            <a:r>
              <a:rPr lang="en-US" u="sng" dirty="0"/>
              <a:t>responsive</a:t>
            </a:r>
            <a:r>
              <a:rPr lang="en-US" dirty="0"/>
              <a:t> – those vendors who respond to a procurement solicitation and submit a bid for goods or services that meet the SFA’s requirements</a:t>
            </a:r>
          </a:p>
          <a:p>
            <a:pPr marL="0" indent="0">
              <a:buNone/>
            </a:pPr>
            <a:r>
              <a:rPr lang="en-US" u="sng" dirty="0"/>
              <a:t>responsible</a:t>
            </a:r>
            <a:r>
              <a:rPr lang="en-US" dirty="0"/>
              <a:t> – vendors who are capable of successfully performing the terms and conditions of the contract.</a:t>
            </a:r>
          </a:p>
        </p:txBody>
      </p:sp>
    </p:spTree>
    <p:extLst>
      <p:ext uri="{BB962C8B-B14F-4D97-AF65-F5344CB8AC3E}">
        <p14:creationId xmlns:p14="http://schemas.microsoft.com/office/powerpoint/2010/main" val="236783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ow" title="Wind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343" y="4953000"/>
            <a:ext cx="2362200" cy="1524000"/>
          </a:xfrm>
          <a:prstGeom prst="rect">
            <a:avLst/>
          </a:prstGeom>
        </p:spPr>
      </p:pic>
      <p:sp>
        <p:nvSpPr>
          <p:cNvPr id="3" name="Content Placeholder 2"/>
          <p:cNvSpPr>
            <a:spLocks noGrp="1"/>
          </p:cNvSpPr>
          <p:nvPr>
            <p:ph idx="1"/>
          </p:nvPr>
        </p:nvSpPr>
        <p:spPr/>
        <p:txBody>
          <a:bodyPr>
            <a:normAutofit/>
          </a:bodyPr>
          <a:lstStyle/>
          <a:p>
            <a:pPr marL="0" indent="0">
              <a:buNone/>
            </a:pPr>
            <a:r>
              <a:rPr lang="en-US" dirty="0"/>
              <a:t>Transparency in the procurement process ensures accountability and cost effectiveness, which is especially important when using federal funds for programs like the child nutrition programs.</a:t>
            </a:r>
          </a:p>
          <a:p>
            <a:pPr marL="0" indent="0">
              <a:buNone/>
            </a:pPr>
            <a:r>
              <a:rPr lang="en-US" dirty="0"/>
              <a:t>Everything the SFA does must be clear, upfront and out in the open. </a:t>
            </a:r>
          </a:p>
          <a:p>
            <a:pPr marL="0" indent="0">
              <a:buNone/>
            </a:pPr>
            <a:endParaRPr lang="en-US" b="1" dirty="0">
              <a:solidFill>
                <a:schemeClr val="accent1">
                  <a:lumMod val="75000"/>
                </a:schemeClr>
              </a:solidFill>
            </a:endParaRPr>
          </a:p>
          <a:p>
            <a:pPr marL="0" indent="0">
              <a:buNone/>
            </a:pPr>
            <a:endParaRPr lang="en-US" b="1" dirty="0">
              <a:solidFill>
                <a:schemeClr val="accent1">
                  <a:lumMod val="75000"/>
                </a:schemeClr>
              </a:solidFill>
            </a:endParaRPr>
          </a:p>
          <a:p>
            <a:pPr marL="0" indent="0">
              <a:buNone/>
            </a:pPr>
            <a:endParaRPr lang="en-US" dirty="0"/>
          </a:p>
        </p:txBody>
      </p:sp>
      <p:sp>
        <p:nvSpPr>
          <p:cNvPr id="2" name="Title 1"/>
          <p:cNvSpPr>
            <a:spLocks noGrp="1"/>
          </p:cNvSpPr>
          <p:nvPr>
            <p:ph type="title"/>
          </p:nvPr>
        </p:nvSpPr>
        <p:spPr/>
        <p:txBody>
          <a:bodyPr/>
          <a:lstStyle/>
          <a:p>
            <a:pPr algn="ctr"/>
            <a:r>
              <a:rPr lang="en-US" u="sng" dirty="0">
                <a:solidFill>
                  <a:schemeClr val="accent1">
                    <a:lumMod val="75000"/>
                  </a:schemeClr>
                </a:solidFill>
              </a:rPr>
              <a:t>Transparent</a:t>
            </a:r>
          </a:p>
        </p:txBody>
      </p:sp>
    </p:spTree>
    <p:extLst>
      <p:ext uri="{BB962C8B-B14F-4D97-AF65-F5344CB8AC3E}">
        <p14:creationId xmlns:p14="http://schemas.microsoft.com/office/powerpoint/2010/main" val="3942596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5">
                    <a:lumMod val="75000"/>
                  </a:schemeClr>
                </a:solidFill>
              </a:rPr>
              <a:t>Recapping - Do’s and Don’ts</a:t>
            </a:r>
          </a:p>
        </p:txBody>
      </p:sp>
      <p:sp>
        <p:nvSpPr>
          <p:cNvPr id="4" name="Text Placeholder 3"/>
          <p:cNvSpPr>
            <a:spLocks noGrp="1"/>
          </p:cNvSpPr>
          <p:nvPr>
            <p:ph type="body" idx="1"/>
          </p:nvPr>
        </p:nvSpPr>
        <p:spPr/>
        <p:txBody>
          <a:bodyPr/>
          <a:lstStyle/>
          <a:p>
            <a:pPr algn="ctr"/>
            <a:r>
              <a:rPr lang="en-US" dirty="0"/>
              <a:t>Do</a:t>
            </a:r>
          </a:p>
        </p:txBody>
      </p:sp>
      <p:sp>
        <p:nvSpPr>
          <p:cNvPr id="6" name="Text Placeholder 5"/>
          <p:cNvSpPr>
            <a:spLocks noGrp="1"/>
          </p:cNvSpPr>
          <p:nvPr>
            <p:ph type="body" sz="half" idx="3"/>
          </p:nvPr>
        </p:nvSpPr>
        <p:spPr/>
        <p:txBody>
          <a:bodyPr/>
          <a:lstStyle/>
          <a:p>
            <a:pPr algn="ctr"/>
            <a:r>
              <a:rPr lang="en-US" dirty="0"/>
              <a:t>Don’t</a:t>
            </a:r>
          </a:p>
        </p:txBody>
      </p:sp>
      <p:sp>
        <p:nvSpPr>
          <p:cNvPr id="5" name="Content Placeholder 4"/>
          <p:cNvSpPr>
            <a:spLocks noGrp="1"/>
          </p:cNvSpPr>
          <p:nvPr>
            <p:ph sz="quarter" idx="2"/>
          </p:nvPr>
        </p:nvSpPr>
        <p:spPr/>
        <p:txBody>
          <a:bodyPr>
            <a:normAutofit fontScale="92500" lnSpcReduction="20000"/>
          </a:bodyPr>
          <a:lstStyle/>
          <a:p>
            <a:pPr>
              <a:buFont typeface="Wingdings" panose="05000000000000000000" pitchFamily="2" charset="2"/>
              <a:buChar char="§"/>
            </a:pPr>
            <a:r>
              <a:rPr lang="en-US" dirty="0"/>
              <a:t>Ensure purchases are necessary</a:t>
            </a:r>
          </a:p>
          <a:p>
            <a:pPr>
              <a:buFont typeface="Wingdings" panose="05000000000000000000" pitchFamily="2" charset="2"/>
              <a:buChar char="§"/>
            </a:pPr>
            <a:r>
              <a:rPr lang="en-US" dirty="0"/>
              <a:t>Document the process from beginning to end</a:t>
            </a:r>
          </a:p>
          <a:p>
            <a:pPr>
              <a:buFont typeface="Wingdings" panose="05000000000000000000" pitchFamily="2" charset="2"/>
              <a:buChar char="§"/>
            </a:pPr>
            <a:r>
              <a:rPr lang="en-US" dirty="0"/>
              <a:t>Write clear and concise solicitations and evaluation criteria</a:t>
            </a:r>
          </a:p>
          <a:p>
            <a:pPr>
              <a:buFont typeface="Wingdings" panose="05000000000000000000" pitchFamily="2" charset="2"/>
              <a:buChar char="§"/>
            </a:pPr>
            <a:r>
              <a:rPr lang="en-US" dirty="0"/>
              <a:t>Publicize the solicitation and seek as many respondents as possible</a:t>
            </a:r>
          </a:p>
          <a:p>
            <a:pPr>
              <a:buFont typeface="Wingdings" panose="05000000000000000000" pitchFamily="2" charset="2"/>
              <a:buChar char="§"/>
            </a:pPr>
            <a:r>
              <a:rPr lang="en-US" dirty="0"/>
              <a:t>Ensure transparency and avoid conflicts of interest</a:t>
            </a:r>
          </a:p>
          <a:p>
            <a:pPr>
              <a:buFont typeface="Wingdings" panose="05000000000000000000" pitchFamily="2" charset="2"/>
              <a:buChar char="§"/>
            </a:pPr>
            <a:r>
              <a:rPr lang="en-US" dirty="0"/>
              <a:t>Follow all applicable procurement regulations and requirements</a:t>
            </a:r>
          </a:p>
        </p:txBody>
      </p:sp>
      <p:sp>
        <p:nvSpPr>
          <p:cNvPr id="7" name="Content Placeholder 6"/>
          <p:cNvSpPr>
            <a:spLocks noGrp="1"/>
          </p:cNvSpPr>
          <p:nvPr>
            <p:ph sz="quarter" idx="4"/>
          </p:nvPr>
        </p:nvSpPr>
        <p:spPr/>
        <p:txBody>
          <a:bodyPr>
            <a:normAutofit fontScale="92500" lnSpcReduction="20000"/>
          </a:bodyPr>
          <a:lstStyle/>
          <a:p>
            <a:pPr>
              <a:buFont typeface="Wingdings" panose="05000000000000000000" pitchFamily="2" charset="2"/>
              <a:buChar char="§"/>
            </a:pPr>
            <a:r>
              <a:rPr lang="en-US" dirty="0"/>
              <a:t>Split purchases to avoid the procurement process</a:t>
            </a:r>
          </a:p>
          <a:p>
            <a:pPr>
              <a:buFont typeface="Wingdings" panose="05000000000000000000" pitchFamily="2" charset="2"/>
              <a:buChar char="§"/>
            </a:pPr>
            <a:r>
              <a:rPr lang="en-US" dirty="0"/>
              <a:t>Set unreasonable requirements</a:t>
            </a:r>
          </a:p>
          <a:p>
            <a:pPr>
              <a:buFont typeface="Wingdings" panose="05000000000000000000" pitchFamily="2" charset="2"/>
              <a:buChar char="§"/>
            </a:pPr>
            <a:r>
              <a:rPr lang="en-US" dirty="0"/>
              <a:t>Obtain a quote from only one vendor</a:t>
            </a:r>
          </a:p>
          <a:p>
            <a:pPr>
              <a:buFont typeface="Wingdings" panose="05000000000000000000" pitchFamily="2" charset="2"/>
              <a:buChar char="§"/>
            </a:pPr>
            <a:r>
              <a:rPr lang="en-US" dirty="0"/>
              <a:t>Award a contract without advertising or based on one or two evaluation criteria</a:t>
            </a:r>
          </a:p>
          <a:p>
            <a:pPr>
              <a:buFont typeface="Wingdings" panose="05000000000000000000" pitchFamily="2" charset="2"/>
              <a:buChar char="§"/>
            </a:pPr>
            <a:r>
              <a:rPr lang="en-US" dirty="0"/>
              <a:t>Allow contract changes after a bid has been awarded, which could have altered the outcome if other vendors had been given the opportunity to modify their bid</a:t>
            </a:r>
          </a:p>
        </p:txBody>
      </p:sp>
    </p:spTree>
    <p:extLst>
      <p:ext uri="{BB962C8B-B14F-4D97-AF65-F5344CB8AC3E}">
        <p14:creationId xmlns:p14="http://schemas.microsoft.com/office/powerpoint/2010/main" val="1779659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day\AppData\Local\Microsoft\Windows\Temporary Internet Files\Content.IE5\Y23V98X6\MC900232101[1].wmf" title="Child E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532" y="4898065"/>
            <a:ext cx="1359233" cy="177221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76400"/>
            <a:ext cx="8229600" cy="4389120"/>
          </a:xfrm>
        </p:spPr>
        <p:txBody>
          <a:bodyPr/>
          <a:lstStyle/>
          <a:p>
            <a:r>
              <a:rPr lang="en-US" dirty="0" smtClean="0"/>
              <a:t>Please contact us if you have any questions.  </a:t>
            </a:r>
            <a:br>
              <a:rPr lang="en-US" dirty="0" smtClean="0"/>
            </a:br>
            <a:endParaRPr lang="en-US" dirty="0" smtClean="0"/>
          </a:p>
          <a:p>
            <a:r>
              <a:rPr lang="en-US" dirty="0" smtClean="0"/>
              <a:t>Child Nutrition Program Administration </a:t>
            </a:r>
          </a:p>
          <a:p>
            <a:r>
              <a:rPr lang="en-US" dirty="0" smtClean="0"/>
              <a:t>NYS Education Dept.</a:t>
            </a:r>
          </a:p>
          <a:p>
            <a:r>
              <a:rPr lang="en-US" dirty="0" smtClean="0"/>
              <a:t>89 Washington Ave, Room 375-EBA</a:t>
            </a:r>
          </a:p>
          <a:p>
            <a:r>
              <a:rPr lang="en-US" dirty="0" smtClean="0"/>
              <a:t>Albany, NY  12234</a:t>
            </a:r>
            <a:br>
              <a:rPr lang="en-US" dirty="0" smtClean="0"/>
            </a:br>
            <a:r>
              <a:rPr lang="en-US" dirty="0" smtClean="0"/>
              <a:t>Phone:  518-473-8781</a:t>
            </a:r>
            <a:br>
              <a:rPr lang="en-US" dirty="0" smtClean="0"/>
            </a:br>
            <a:r>
              <a:rPr lang="en-US" dirty="0" smtClean="0"/>
              <a:t>http://portal.nysed.gov/portal/page/pref/CNKC</a:t>
            </a:r>
            <a:endParaRPr lang="en-US" dirty="0"/>
          </a:p>
        </p:txBody>
      </p:sp>
      <p:sp>
        <p:nvSpPr>
          <p:cNvPr id="7" name="Title 6"/>
          <p:cNvSpPr>
            <a:spLocks noGrp="1"/>
          </p:cNvSpPr>
          <p:nvPr>
            <p:ph type="title"/>
          </p:nvPr>
        </p:nvSpPr>
        <p:spPr>
          <a:xfrm>
            <a:off x="543962" y="457200"/>
            <a:ext cx="8382000" cy="1143000"/>
          </a:xfrm>
        </p:spPr>
        <p:txBody>
          <a:bodyPr>
            <a:normAutofit/>
          </a:bodyPr>
          <a:lstStyle/>
          <a:p>
            <a:r>
              <a:rPr lang="en-US" sz="3600" b="1" dirty="0">
                <a:solidFill>
                  <a:schemeClr val="accent5">
                    <a:lumMod val="75000"/>
                  </a:schemeClr>
                </a:solidFill>
              </a:rPr>
              <a:t>Please contact us if you have any questions.</a:t>
            </a:r>
            <a:endParaRPr lang="en-US" sz="3600" dirty="0"/>
          </a:p>
        </p:txBody>
      </p:sp>
    </p:spTree>
    <p:extLst>
      <p:ext uri="{BB962C8B-B14F-4D97-AF65-F5344CB8AC3E}">
        <p14:creationId xmlns:p14="http://schemas.microsoft.com/office/powerpoint/2010/main" val="32849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s.gograph.com/thumbs/CSP/CSP197/k1975823.jpg" title="Question Mark Gu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490" y="3810000"/>
            <a:ext cx="2438400" cy="25588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Micro purchases</a:t>
            </a:r>
          </a:p>
          <a:p>
            <a:r>
              <a:rPr lang="en-US" dirty="0"/>
              <a:t>Written procurement procedures</a:t>
            </a:r>
          </a:p>
          <a:p>
            <a:pPr lvl="1"/>
            <a:r>
              <a:rPr lang="en-US" dirty="0"/>
              <a:t>NYS General Municipal Law – requires advertising for purchases over $20,000</a:t>
            </a:r>
          </a:p>
          <a:p>
            <a:r>
              <a:rPr lang="en-US" dirty="0"/>
              <a:t>Written conflict-of-interest policies</a:t>
            </a:r>
          </a:p>
          <a:p>
            <a:r>
              <a:rPr lang="en-US" dirty="0"/>
              <a:t>Contract Award &amp; Maintenance</a:t>
            </a:r>
          </a:p>
          <a:p>
            <a:r>
              <a:rPr lang="en-US" dirty="0"/>
              <a:t>Procurement Record Retention</a:t>
            </a:r>
          </a:p>
          <a:p>
            <a:r>
              <a:rPr lang="en-US" dirty="0"/>
              <a:t>State Review</a:t>
            </a:r>
          </a:p>
          <a:p>
            <a:endParaRPr lang="en-US" dirty="0"/>
          </a:p>
        </p:txBody>
      </p:sp>
      <p:sp>
        <p:nvSpPr>
          <p:cNvPr id="2" name="Title 1"/>
          <p:cNvSpPr>
            <a:spLocks noGrp="1"/>
          </p:cNvSpPr>
          <p:nvPr>
            <p:ph type="title"/>
          </p:nvPr>
        </p:nvSpPr>
        <p:spPr/>
        <p:txBody>
          <a:bodyPr>
            <a:normAutofit/>
          </a:bodyPr>
          <a:lstStyle/>
          <a:p>
            <a:pPr algn="ctr"/>
            <a:r>
              <a:rPr lang="en-US" sz="4900" b="1" dirty="0">
                <a:solidFill>
                  <a:schemeClr val="accent5">
                    <a:lumMod val="75000"/>
                  </a:schemeClr>
                </a:solidFill>
              </a:rPr>
              <a:t>How does this affect SFAs?</a:t>
            </a:r>
          </a:p>
        </p:txBody>
      </p:sp>
    </p:spTree>
    <p:extLst>
      <p:ext uri="{BB962C8B-B14F-4D97-AF65-F5344CB8AC3E}">
        <p14:creationId xmlns:p14="http://schemas.microsoft.com/office/powerpoint/2010/main" val="390325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083" y="1447800"/>
            <a:ext cx="8229600" cy="1143000"/>
          </a:xfrm>
        </p:spPr>
        <p:txBody>
          <a:bodyPr>
            <a:normAutofit fontScale="90000"/>
          </a:bodyPr>
          <a:lstStyle/>
          <a:p>
            <a:r>
              <a:rPr lang="en-US" sz="6000" b="1" dirty="0">
                <a:ln w="1905"/>
                <a:solidFill>
                  <a:schemeClr val="accent5">
                    <a:lumMod val="75000"/>
                  </a:schemeClr>
                </a:solidFill>
                <a:effectLst>
                  <a:innerShdw blurRad="69850" dist="43180" dir="5400000">
                    <a:srgbClr val="000000">
                      <a:alpha val="65000"/>
                    </a:srgbClr>
                  </a:innerShdw>
                </a:effectLst>
              </a:rPr>
              <a:t>The Procurement Bear Claw</a:t>
            </a:r>
            <a:r>
              <a:rPr lang="en-US" b="1" dirty="0">
                <a:ln w="1905"/>
                <a:solidFill>
                  <a:schemeClr val="accent5">
                    <a:lumMod val="75000"/>
                  </a:schemeClr>
                </a:solidFill>
                <a:effectLst>
                  <a:innerShdw blurRad="69850" dist="43180" dir="5400000">
                    <a:srgbClr val="000000">
                      <a:alpha val="65000"/>
                    </a:srgbClr>
                  </a:innerShdw>
                </a:effectLst>
              </a:rPr>
              <a:t/>
            </a:r>
            <a:br>
              <a:rPr lang="en-US" b="1" dirty="0">
                <a:ln w="1905"/>
                <a:solidFill>
                  <a:schemeClr val="accent5">
                    <a:lumMod val="75000"/>
                  </a:schemeClr>
                </a:solidFill>
                <a:effectLst>
                  <a:innerShdw blurRad="69850" dist="43180" dir="5400000">
                    <a:srgbClr val="000000">
                      <a:alpha val="65000"/>
                    </a:srgbClr>
                  </a:innerShdw>
                </a:effectLst>
              </a:rPr>
            </a:br>
            <a:endParaRPr lang="en-US" dirty="0"/>
          </a:p>
        </p:txBody>
      </p:sp>
      <p:pic>
        <p:nvPicPr>
          <p:cNvPr id="8" name="Content Placeholder 7" descr="Bear Procurement Claw" title="Bear Procurement Cla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4688" y="1935163"/>
            <a:ext cx="4094624" cy="4389437"/>
          </a:xfrm>
        </p:spPr>
      </p:pic>
    </p:spTree>
    <p:extLst>
      <p:ext uri="{BB962C8B-B14F-4D97-AF65-F5344CB8AC3E}">
        <p14:creationId xmlns:p14="http://schemas.microsoft.com/office/powerpoint/2010/main" val="248768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b="1" dirty="0">
                <a:solidFill>
                  <a:schemeClr val="accent4">
                    <a:lumMod val="75000"/>
                  </a:schemeClr>
                </a:solidFill>
              </a:rPr>
              <a:t>Procurement Standards</a:t>
            </a:r>
          </a:p>
        </p:txBody>
      </p:sp>
      <p:sp>
        <p:nvSpPr>
          <p:cNvPr id="3" name="Content Placeholder 2"/>
          <p:cNvSpPr>
            <a:spLocks noGrp="1"/>
          </p:cNvSpPr>
          <p:nvPr>
            <p:ph idx="1"/>
          </p:nvPr>
        </p:nvSpPr>
        <p:spPr/>
        <p:txBody>
          <a:bodyPr/>
          <a:lstStyle/>
          <a:p>
            <a:pPr marL="0" indent="0">
              <a:buNone/>
            </a:pPr>
            <a:r>
              <a:rPr lang="en-US" dirty="0"/>
              <a:t>There are five general standards:</a:t>
            </a:r>
          </a:p>
          <a:p>
            <a:pPr marL="514350" indent="-514350">
              <a:buClrTx/>
              <a:buFont typeface="+mj-lt"/>
              <a:buAutoNum type="arabicPeriod"/>
            </a:pPr>
            <a:r>
              <a:rPr lang="en-US" dirty="0"/>
              <a:t>Documented Policies</a:t>
            </a:r>
          </a:p>
          <a:p>
            <a:pPr marL="514350" indent="-514350">
              <a:buClrTx/>
              <a:buFont typeface="+mj-lt"/>
              <a:buAutoNum type="arabicPeriod"/>
            </a:pPr>
            <a:r>
              <a:rPr lang="en-US" dirty="0"/>
              <a:t> Necessary</a:t>
            </a:r>
          </a:p>
          <a:p>
            <a:pPr marL="514350" indent="-514350">
              <a:buClrTx/>
              <a:buFont typeface="+mj-lt"/>
              <a:buAutoNum type="arabicPeriod"/>
            </a:pPr>
            <a:r>
              <a:rPr lang="en-US" dirty="0"/>
              <a:t>Full &amp; Open Competition</a:t>
            </a:r>
          </a:p>
          <a:p>
            <a:pPr marL="514350" indent="-514350">
              <a:buClrTx/>
              <a:buFont typeface="+mj-lt"/>
              <a:buAutoNum type="arabicPeriod"/>
            </a:pPr>
            <a:r>
              <a:rPr lang="en-US" dirty="0"/>
              <a:t>Conflict of Interest</a:t>
            </a:r>
          </a:p>
          <a:p>
            <a:pPr marL="514350" indent="-514350">
              <a:buClrTx/>
              <a:buFont typeface="+mj-lt"/>
              <a:buAutoNum type="arabicPeriod"/>
            </a:pPr>
            <a:r>
              <a:rPr lang="en-US" dirty="0"/>
              <a:t>Documentation of cost/price analysis and vendor selection</a:t>
            </a:r>
          </a:p>
          <a:p>
            <a:endParaRPr lang="en-US" dirty="0"/>
          </a:p>
        </p:txBody>
      </p:sp>
    </p:spTree>
    <p:extLst>
      <p:ext uri="{BB962C8B-B14F-4D97-AF65-F5344CB8AC3E}">
        <p14:creationId xmlns:p14="http://schemas.microsoft.com/office/powerpoint/2010/main" val="289318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b="1" dirty="0">
                <a:solidFill>
                  <a:schemeClr val="accent4">
                    <a:lumMod val="75000"/>
                  </a:schemeClr>
                </a:solidFill>
              </a:rPr>
              <a:t>Five Methods of Procurement</a:t>
            </a:r>
          </a:p>
        </p:txBody>
      </p:sp>
      <p:sp>
        <p:nvSpPr>
          <p:cNvPr id="3" name="Content Placeholder 2"/>
          <p:cNvSpPr>
            <a:spLocks noGrp="1"/>
          </p:cNvSpPr>
          <p:nvPr>
            <p:ph sz="half" idx="1"/>
          </p:nvPr>
        </p:nvSpPr>
        <p:spPr/>
        <p:txBody>
          <a:bodyPr>
            <a:normAutofit/>
          </a:bodyPr>
          <a:lstStyle/>
          <a:p>
            <a:pPr marL="514350" indent="-514350">
              <a:buClrTx/>
              <a:buAutoNum type="arabicPeriod"/>
            </a:pPr>
            <a:r>
              <a:rPr lang="en-US" sz="3200" dirty="0"/>
              <a:t>Micro purchases</a:t>
            </a:r>
          </a:p>
          <a:p>
            <a:pPr marL="514350" indent="-514350">
              <a:buClrTx/>
              <a:buAutoNum type="arabicPeriod"/>
            </a:pPr>
            <a:r>
              <a:rPr lang="en-US" sz="3200" dirty="0"/>
              <a:t>Small purchases</a:t>
            </a:r>
          </a:p>
          <a:p>
            <a:pPr marL="514350" indent="-514350">
              <a:buClrTx/>
              <a:buAutoNum type="arabicPeriod"/>
            </a:pPr>
            <a:r>
              <a:rPr lang="en-US" sz="3200" dirty="0"/>
              <a:t>Sealed bids</a:t>
            </a:r>
          </a:p>
          <a:p>
            <a:pPr marL="514350" indent="-514350">
              <a:buClrTx/>
              <a:buAutoNum type="arabicPeriod"/>
            </a:pPr>
            <a:r>
              <a:rPr lang="en-US" sz="3200" dirty="0"/>
              <a:t>Competitive proposals</a:t>
            </a:r>
          </a:p>
          <a:p>
            <a:pPr marL="514350" indent="-514350">
              <a:buClrTx/>
              <a:buAutoNum type="arabicPeriod"/>
            </a:pPr>
            <a:r>
              <a:rPr lang="en-US" sz="3200" dirty="0"/>
              <a:t>Sole source</a:t>
            </a:r>
          </a:p>
          <a:p>
            <a:pPr marL="514350" indent="-514350">
              <a:buClrTx/>
              <a:buAutoNum type="arabicPeriod"/>
            </a:pPr>
            <a:endParaRPr lang="en-US" dirty="0"/>
          </a:p>
        </p:txBody>
      </p:sp>
    </p:spTree>
    <p:extLst>
      <p:ext uri="{BB962C8B-B14F-4D97-AF65-F5344CB8AC3E}">
        <p14:creationId xmlns:p14="http://schemas.microsoft.com/office/powerpoint/2010/main" val="85652571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5533</TotalTime>
  <Words>6927</Words>
  <Application>Microsoft Office PowerPoint</Application>
  <PresentationFormat>On-screen Show (4:3)</PresentationFormat>
  <Paragraphs>654</Paragraphs>
  <Slides>54</Slides>
  <Notes>53</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1_Office Theme</vt:lpstr>
      <vt:lpstr>Flow</vt:lpstr>
      <vt:lpstr>Ready, Set, Procure!: Procurement Regulations in Child Nutrition  </vt:lpstr>
      <vt:lpstr>What is procurement?</vt:lpstr>
      <vt:lpstr>Preparing for Procurement</vt:lpstr>
      <vt:lpstr>Procurement Regulations for SFAs – Passing the Torch</vt:lpstr>
      <vt:lpstr>What is the Super Circular?</vt:lpstr>
      <vt:lpstr>How does this affect SFAs?</vt:lpstr>
      <vt:lpstr>The Procurement Bear Claw </vt:lpstr>
      <vt:lpstr>Procurement Standards</vt:lpstr>
      <vt:lpstr>Five Methods of Procurement</vt:lpstr>
      <vt:lpstr>Procurement Method –  Micro Purchases</vt:lpstr>
      <vt:lpstr>Procurement Method –   Small Purchases</vt:lpstr>
      <vt:lpstr>Procurement Method –  Sealed Bids</vt:lpstr>
      <vt:lpstr>Procurement Method –  Competitive Proposals</vt:lpstr>
      <vt:lpstr>Procurement Method –  Sole Source</vt:lpstr>
      <vt:lpstr>Simplified Acquisition Threshold (§200.88)</vt:lpstr>
      <vt:lpstr>“3 Quotes and a Buy”</vt:lpstr>
      <vt:lpstr>Other Specification Requirements</vt:lpstr>
      <vt:lpstr>What to do when only one or two bids are received (informal purchase) </vt:lpstr>
      <vt:lpstr>Competition Killers</vt:lpstr>
      <vt:lpstr>Unnecessary or Duplicative Items  </vt:lpstr>
      <vt:lpstr>Procurement Methods</vt:lpstr>
      <vt:lpstr>Formal Procurement Process</vt:lpstr>
      <vt:lpstr>Price/Cost Analysis</vt:lpstr>
      <vt:lpstr>What is Competitive Sealed Bidding      (i.e. IFB)?</vt:lpstr>
      <vt:lpstr>When is an IFB used?  Competitive Sealed Bidding (i.e. IFB)</vt:lpstr>
      <vt:lpstr>What are some components of  Competitive Sealed Bidding (i.e. IFB)?</vt:lpstr>
      <vt:lpstr>What are some components of  Competitive Sealed Bidding (i.e. IFB)?</vt:lpstr>
      <vt:lpstr>What is awarded? Competitive Sealed Bidding (i.e. IFB)</vt:lpstr>
      <vt:lpstr>What is Competitive Proposal (i.e. RFP)?</vt:lpstr>
      <vt:lpstr>What are Some Components of Competitive Proposal (i.e. RFP)?</vt:lpstr>
      <vt:lpstr>Additional Provisions when a Cost-Reimbursable  Contract is to be Awarded (7 CFR Part 210.21(f))</vt:lpstr>
      <vt:lpstr>Cooperative or Group Purchasing</vt:lpstr>
      <vt:lpstr>Terms and Conditions &amp; Provisions</vt:lpstr>
      <vt:lpstr>Terms and Conditions &amp; Provisions</vt:lpstr>
      <vt:lpstr>Terms and Conditions &amp; Provisions</vt:lpstr>
      <vt:lpstr>Terms and Conditions &amp; Provisions</vt:lpstr>
      <vt:lpstr> Certification of Debarment and Suspension</vt:lpstr>
      <vt:lpstr>Receive and Evaluate Responses </vt:lpstr>
      <vt:lpstr>Receive and Evaluate Responses </vt:lpstr>
      <vt:lpstr>Receive and Evaluate Responses </vt:lpstr>
      <vt:lpstr>Receive and Evaluate Responses</vt:lpstr>
      <vt:lpstr>Award and Execute the Contract</vt:lpstr>
      <vt:lpstr>Manage Contracts</vt:lpstr>
      <vt:lpstr>What is the difference in contract types?</vt:lpstr>
      <vt:lpstr>The difference in contract types?</vt:lpstr>
      <vt:lpstr>The difference in contract types?</vt:lpstr>
      <vt:lpstr>The Principles of Good Procurement</vt:lpstr>
      <vt:lpstr>Free &amp; Open Competition</vt:lpstr>
      <vt:lpstr>Fairness &amp; Integrity</vt:lpstr>
      <vt:lpstr>Fairness &amp; Integrity: Good Practices to Follow</vt:lpstr>
      <vt:lpstr>Responsive &amp; Responsible</vt:lpstr>
      <vt:lpstr>Transparent</vt:lpstr>
      <vt:lpstr>Recapping - Do’s and Don’ts</vt:lpstr>
      <vt:lpstr>Please contact us if you have any questions.</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Day</dc:creator>
  <cp:lastModifiedBy>Administrator</cp:lastModifiedBy>
  <cp:revision>242</cp:revision>
  <cp:lastPrinted>2015-09-02T13:04:47Z</cp:lastPrinted>
  <dcterms:created xsi:type="dcterms:W3CDTF">2014-10-20T12:04:12Z</dcterms:created>
  <dcterms:modified xsi:type="dcterms:W3CDTF">2018-09-24T12:26:41Z</dcterms:modified>
</cp:coreProperties>
</file>