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6" r:id="rId6"/>
  </p:sldMasterIdLst>
  <p:notesMasterIdLst>
    <p:notesMasterId r:id="rId23"/>
  </p:notesMasterIdLst>
  <p:sldIdLst>
    <p:sldId id="1514" r:id="rId7"/>
    <p:sldId id="1556" r:id="rId8"/>
    <p:sldId id="1564" r:id="rId9"/>
    <p:sldId id="1538" r:id="rId10"/>
    <p:sldId id="1512" r:id="rId11"/>
    <p:sldId id="1563" r:id="rId12"/>
    <p:sldId id="1540" r:id="rId13"/>
    <p:sldId id="1539" r:id="rId14"/>
    <p:sldId id="1541" r:id="rId15"/>
    <p:sldId id="1559" r:id="rId16"/>
    <p:sldId id="1550" r:id="rId17"/>
    <p:sldId id="1551" r:id="rId18"/>
    <p:sldId id="1549" r:id="rId19"/>
    <p:sldId id="1552" r:id="rId20"/>
    <p:sldId id="1562" r:id="rId21"/>
    <p:sldId id="15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E99"/>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61673" autoAdjust="0"/>
  </p:normalViewPr>
  <p:slideViewPr>
    <p:cSldViewPr snapToGrid="0">
      <p:cViewPr varScale="1">
        <p:scale>
          <a:sx n="77" d="100"/>
          <a:sy n="77" d="100"/>
        </p:scale>
        <p:origin x="3595" y="58"/>
      </p:cViewPr>
      <p:guideLst/>
    </p:cSldViewPr>
  </p:slideViewPr>
  <p:notesTextViewPr>
    <p:cViewPr>
      <p:scale>
        <a:sx n="1" d="1"/>
        <a:sy n="1" d="1"/>
      </p:scale>
      <p:origin x="0" y="0"/>
    </p:cViewPr>
  </p:notesTextViewPr>
  <p:notesViewPr>
    <p:cSldViewPr snapToGrid="0">
      <p:cViewPr varScale="1">
        <p:scale>
          <a:sx n="54" d="100"/>
          <a:sy n="54" d="100"/>
        </p:scale>
        <p:origin x="5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9BB37-E5E7-4D51-9D9E-B2260579234C}"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3E20E-4959-4837-8BB8-2957CBB4B3F8}" type="slidenum">
              <a:rPr lang="en-US" smtClean="0"/>
              <a:t>‹#›</a:t>
            </a:fld>
            <a:endParaRPr lang="en-US"/>
          </a:p>
        </p:txBody>
      </p:sp>
    </p:spTree>
    <p:extLst>
      <p:ext uri="{BB962C8B-B14F-4D97-AF65-F5344CB8AC3E}">
        <p14:creationId xmlns:p14="http://schemas.microsoft.com/office/powerpoint/2010/main" val="126287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CN snip it will contribute 1 credit hour towards Professional Standards. </a:t>
            </a:r>
          </a:p>
          <a:p>
            <a:endParaRPr lang="en-US" dirty="0"/>
          </a:p>
          <a:p>
            <a:r>
              <a:rPr lang="en-US" dirty="0"/>
              <a:t>This training is for program operators who serve students that are enrolled in Preschool, Pre-K, or Nursery school ages 3-5 years old. </a:t>
            </a:r>
          </a:p>
        </p:txBody>
      </p:sp>
      <p:sp>
        <p:nvSpPr>
          <p:cNvPr id="4" name="Slide Number Placeholder 3"/>
          <p:cNvSpPr>
            <a:spLocks noGrp="1"/>
          </p:cNvSpPr>
          <p:nvPr>
            <p:ph type="sldNum" sz="quarter" idx="5"/>
          </p:nvPr>
        </p:nvSpPr>
        <p:spPr/>
        <p:txBody>
          <a:bodyPr/>
          <a:lstStyle/>
          <a:p>
            <a:fld id="{66D3E20E-4959-4837-8BB8-2957CBB4B3F8}" type="slidenum">
              <a:rPr lang="en-US" smtClean="0"/>
              <a:t>1</a:t>
            </a:fld>
            <a:endParaRPr lang="en-US"/>
          </a:p>
        </p:txBody>
      </p:sp>
    </p:spTree>
    <p:extLst>
      <p:ext uri="{BB962C8B-B14F-4D97-AF65-F5344CB8AC3E}">
        <p14:creationId xmlns:p14="http://schemas.microsoft.com/office/powerpoint/2010/main" val="81223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D6827-38F1-498A-B27C-42E6FAA5E0D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8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24439" rtl="0" eaLnBrk="1" fontAlgn="auto" latinLnBrk="0" hangingPunct="1">
              <a:lnSpc>
                <a:spcPct val="100000"/>
              </a:lnSpc>
              <a:spcBef>
                <a:spcPct val="0"/>
              </a:spcBef>
              <a:spcAft>
                <a:spcPts val="0"/>
              </a:spcAft>
              <a:buClrTx/>
              <a:buSzTx/>
              <a:buFontTx/>
              <a:buNone/>
              <a:tabLst/>
              <a:defRPr/>
            </a:pPr>
            <a:r>
              <a:rPr lang="en-US" dirty="0"/>
              <a:t>Free potable</a:t>
            </a:r>
            <a:r>
              <a:rPr lang="en-US" baseline="0" dirty="0"/>
              <a:t> water must be available to students during breakfast and lunch meal service.  </a:t>
            </a:r>
            <a:r>
              <a:rPr lang="en-US" dirty="0"/>
              <a:t>While drinking water must be made available to children during mealtimes, it does not have to be served alongside the meal.  Water is </a:t>
            </a:r>
            <a:r>
              <a:rPr lang="en-US" b="1" u="sng" dirty="0"/>
              <a:t>not</a:t>
            </a:r>
            <a:r>
              <a:rPr lang="en-US" dirty="0"/>
              <a:t> part of the reimbursable meal and </a:t>
            </a:r>
            <a:r>
              <a:rPr lang="en-US" b="1" u="sng" dirty="0"/>
              <a:t>may not </a:t>
            </a:r>
            <a:r>
              <a:rPr lang="en-US" dirty="0"/>
              <a:t>be served instead of milk.</a:t>
            </a:r>
            <a:r>
              <a:rPr lang="en-US" baseline="0" dirty="0"/>
              <a:t> </a:t>
            </a:r>
            <a:r>
              <a:rPr lang="en-US" u="none" dirty="0"/>
              <a:t>Water is not in competition with milk and is not considered a beverage </a:t>
            </a:r>
            <a:r>
              <a:rPr lang="en-US" dirty="0"/>
              <a:t>choice.</a:t>
            </a:r>
          </a:p>
          <a:p>
            <a:pPr marL="0" marR="0" lvl="0" indent="0" algn="l" defTabSz="924439" rtl="0" eaLnBrk="1" fontAlgn="auto" latinLnBrk="0" hangingPunct="1">
              <a:lnSpc>
                <a:spcPct val="100000"/>
              </a:lnSpc>
              <a:spcBef>
                <a:spcPct val="0"/>
              </a:spcBef>
              <a:spcAft>
                <a:spcPts val="0"/>
              </a:spcAft>
              <a:buClrTx/>
              <a:buSzTx/>
              <a:buFontTx/>
              <a:buNone/>
              <a:tabLst/>
              <a:defRPr/>
            </a:pPr>
            <a:endParaRPr lang="en-US" dirty="0"/>
          </a:p>
          <a:p>
            <a:pPr defTabSz="924439">
              <a:spcBef>
                <a:spcPct val="0"/>
              </a:spcBef>
              <a:defRPr/>
            </a:pPr>
            <a:r>
              <a:rPr lang="en-US" dirty="0"/>
              <a:t>The SFA </a:t>
            </a:r>
            <a:r>
              <a:rPr lang="en-US" u="none" dirty="0"/>
              <a:t>cannot charge for water and </a:t>
            </a:r>
            <a:r>
              <a:rPr lang="en-US" dirty="0"/>
              <a:t>is </a:t>
            </a:r>
            <a:r>
              <a:rPr lang="en-US" u="none" dirty="0"/>
              <a:t>not required to serve bottled </a:t>
            </a:r>
            <a:r>
              <a:rPr lang="en-US" dirty="0"/>
              <a:t>water.  </a:t>
            </a:r>
            <a:r>
              <a:rPr lang="en-US" u="none" dirty="0"/>
              <a:t>Potable tap water </a:t>
            </a:r>
            <a:r>
              <a:rPr lang="en-US" dirty="0"/>
              <a:t>is adequate to fulfill this requirement.</a:t>
            </a:r>
          </a:p>
          <a:p>
            <a:pPr>
              <a:spcBef>
                <a:spcPct val="0"/>
              </a:spcBef>
            </a:pPr>
            <a:endParaRPr lang="en-US" dirty="0"/>
          </a:p>
          <a:p>
            <a:pPr>
              <a:spcBef>
                <a:spcPct val="0"/>
              </a:spcBef>
            </a:pPr>
            <a:r>
              <a:rPr lang="en-US" dirty="0"/>
              <a:t>A </a:t>
            </a:r>
            <a:r>
              <a:rPr lang="en-US" u="none" dirty="0"/>
              <a:t>drinking fountain in or near the dining area is acceptable to meet requirements,</a:t>
            </a:r>
            <a:r>
              <a:rPr lang="en-US" dirty="0"/>
              <a:t> if students have free access to the fountain.  If the room where students dine does not have access to a water fountain, the school can provide pitchers or dispensers of water for students to access.</a:t>
            </a:r>
          </a:p>
          <a:p>
            <a:pPr>
              <a:spcBef>
                <a:spcPct val="0"/>
              </a:spcBef>
            </a:pPr>
            <a:endParaRPr lang="en-US" dirty="0"/>
          </a:p>
          <a:p>
            <a:pPr>
              <a:spcBef>
                <a:spcPct val="0"/>
              </a:spcBef>
            </a:pPr>
            <a:endParaRPr lang="en-US" dirty="0"/>
          </a:p>
        </p:txBody>
      </p:sp>
      <p:sp>
        <p:nvSpPr>
          <p:cNvPr id="388100"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81CC-C3DE-488B-A990-E8E89EC1092D}" type="datetime7">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regulations require that SFAs maintain daily production records for meals for preschoolers and grades K-12. Production records must show how the offered meals contribute to the required food components and food quantities for each meal served to each age/grade group every day. </a:t>
            </a:r>
          </a:p>
          <a:p>
            <a:endParaRPr lang="en-US" dirty="0"/>
          </a:p>
          <a:p>
            <a:r>
              <a:rPr lang="en-US" dirty="0"/>
              <a:t>Here is a sample production record template that you can find on our website: www.cn.nysed.gov. You may choose to use this one or create your own as long as it contains all the same information.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45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192088"/>
            <a:ext cx="5486400" cy="3086100"/>
          </a:xfrm>
        </p:spPr>
      </p:sp>
      <p:sp>
        <p:nvSpPr>
          <p:cNvPr id="3" name="Notes Placeholder 2"/>
          <p:cNvSpPr>
            <a:spLocks noGrp="1"/>
          </p:cNvSpPr>
          <p:nvPr>
            <p:ph type="body" idx="1"/>
          </p:nvPr>
        </p:nvSpPr>
        <p:spPr>
          <a:xfrm>
            <a:off x="685800" y="3394710"/>
            <a:ext cx="5486400" cy="5484114"/>
          </a:xfrm>
        </p:spPr>
        <p:txBody>
          <a:bodyPr/>
          <a:lstStyle/>
          <a:p>
            <a:pPr>
              <a:spcBef>
                <a:spcPct val="0"/>
              </a:spcBef>
              <a:defRPr/>
            </a:pPr>
            <a:r>
              <a:rPr lang="en-US" sz="1200" b="0" u="none" dirty="0"/>
              <a:t>Counting Pre-K meals for the monthly claim for reimbursement can be complex.  Some schools have their </a:t>
            </a:r>
            <a:r>
              <a:rPr lang="en-US" dirty="0"/>
              <a:t>preschool</a:t>
            </a:r>
            <a:r>
              <a:rPr lang="en-US" sz="1200" b="0" u="none" dirty="0"/>
              <a:t> students come through the service line,  some serve the meal in a classroom, some serve students by Kiosk Service line, or some do the Family Style method. Any of these circumstances, the meals must be counted at the point of service</a:t>
            </a:r>
            <a:r>
              <a:rPr lang="en-US" dirty="0"/>
              <a:t> and </a:t>
            </a:r>
            <a:r>
              <a:rPr lang="en-US" sz="1200" dirty="0"/>
              <a:t>designate where and when the Point of Service is.</a:t>
            </a:r>
          </a:p>
          <a:p>
            <a:pPr marL="0" indent="0">
              <a:spcBef>
                <a:spcPct val="0"/>
              </a:spcBef>
              <a:buFont typeface="Wingdings" panose="05000000000000000000" pitchFamily="2" charset="2"/>
              <a:buNone/>
            </a:pPr>
            <a:endParaRPr lang="en-US" sz="1200" b="0" u="none" dirty="0"/>
          </a:p>
          <a:p>
            <a:pPr marL="0" indent="0">
              <a:spcBef>
                <a:spcPct val="0"/>
              </a:spcBef>
              <a:buFont typeface="Wingdings" panose="05000000000000000000" pitchFamily="2" charset="2"/>
              <a:buNone/>
            </a:pPr>
            <a:r>
              <a:rPr lang="en-US" sz="1200" b="0" u="none" dirty="0"/>
              <a:t>The Point of Service is defined as where </a:t>
            </a:r>
            <a:r>
              <a:rPr lang="en-US" sz="1200" dirty="0"/>
              <a:t>and when a child receives a reimbursable meal and is usually at the end of the line where meal counts are recorded by category, however, it will depend on the service model being used.  </a:t>
            </a:r>
            <a:endParaRPr lang="en-US" dirty="0"/>
          </a:p>
          <a:p>
            <a:pPr marL="0" indent="0">
              <a:spcBef>
                <a:spcPct val="0"/>
              </a:spcBef>
              <a:buFont typeface="Wingdings" panose="05000000000000000000" pitchFamily="2" charset="2"/>
              <a:buNone/>
            </a:pPr>
            <a:endParaRPr lang="en-US" sz="1200" dirty="0"/>
          </a:p>
          <a:p>
            <a:pPr marL="0" indent="0">
              <a:spcBef>
                <a:spcPct val="0"/>
              </a:spcBef>
              <a:buFont typeface="Wingdings" panose="05000000000000000000" pitchFamily="2" charset="2"/>
              <a:buNone/>
            </a:pPr>
            <a:r>
              <a:rPr lang="en-US" sz="1200" dirty="0"/>
              <a:t>Each Point of service  must ensure that accountability occurs when the child receives the meal and </a:t>
            </a:r>
            <a:r>
              <a:rPr lang="en-US" dirty="0"/>
              <a:t>p</a:t>
            </a:r>
            <a:r>
              <a:rPr lang="en-US" sz="1200" dirty="0"/>
              <a:t>roduce accurate counts of reimbursable meals by category. The point of service must p</a:t>
            </a:r>
            <a:r>
              <a:rPr lang="en-US" dirty="0"/>
              <a:t>revent overt identification of free and reduced-price students, and </a:t>
            </a:r>
            <a:r>
              <a:rPr lang="en-US" dirty="0">
                <a:cs typeface="Times New Roman" panose="02020603050405020304" pitchFamily="18" charset="0"/>
              </a:rPr>
              <a:t>e</a:t>
            </a:r>
            <a:r>
              <a:rPr lang="en-US" sz="1200" dirty="0">
                <a:cs typeface="Times New Roman" panose="02020603050405020304" pitchFamily="18" charset="0"/>
              </a:rPr>
              <a:t>nsure all students are treated in a uniform manner regardless of their category.</a:t>
            </a:r>
          </a:p>
          <a:p>
            <a:pPr marL="0" indent="0">
              <a:spcBef>
                <a:spcPct val="0"/>
              </a:spcBef>
              <a:buFont typeface="Wingdings" panose="05000000000000000000" pitchFamily="2" charset="2"/>
              <a:buNone/>
            </a:pPr>
            <a:endParaRPr lang="en-US" dirty="0">
              <a:cs typeface="Times New Roman" panose="02020603050405020304" pitchFamily="18" charset="0"/>
            </a:endParaRPr>
          </a:p>
          <a:p>
            <a:pPr marL="0" indent="0">
              <a:spcBef>
                <a:spcPct val="0"/>
              </a:spcBef>
              <a:buFont typeface="Wingdings" panose="05000000000000000000" pitchFamily="2" charset="2"/>
              <a:buNone/>
            </a:pPr>
            <a:r>
              <a:rPr lang="en-US" sz="1200" dirty="0">
                <a:cs typeface="Times New Roman" panose="02020603050405020304" pitchFamily="18" charset="0"/>
              </a:rPr>
              <a:t>Overt Identification is defined as any action that may result in a student  being recognized as potentially eligible for or certified for free and reduced-price meals.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225" y="301625"/>
            <a:ext cx="5486400" cy="3086100"/>
          </a:xfrm>
        </p:spPr>
      </p:sp>
      <p:sp>
        <p:nvSpPr>
          <p:cNvPr id="3" name="Notes Placeholder 2"/>
          <p:cNvSpPr>
            <a:spLocks noGrp="1"/>
          </p:cNvSpPr>
          <p:nvPr>
            <p:ph type="body" idx="1"/>
          </p:nvPr>
        </p:nvSpPr>
        <p:spPr/>
        <p:txBody>
          <a:bodyPr/>
          <a:lstStyle/>
          <a:p>
            <a:pPr marL="0" indent="0">
              <a:spcBef>
                <a:spcPct val="0"/>
              </a:spcBef>
              <a:buFont typeface="Wingdings" panose="05000000000000000000" pitchFamily="2" charset="2"/>
              <a:buNone/>
            </a:pPr>
            <a:r>
              <a:rPr lang="en-US" sz="1200" dirty="0"/>
              <a:t>The service line method is where students come through a line and select food items and has a staff member present to account for the meals.  </a:t>
            </a:r>
          </a:p>
          <a:p>
            <a:pPr marL="0" indent="0">
              <a:spcBef>
                <a:spcPct val="0"/>
              </a:spcBef>
              <a:buFont typeface="Wingdings" panose="05000000000000000000" pitchFamily="2" charset="2"/>
              <a:buNone/>
            </a:pPr>
            <a:endParaRPr lang="en-US" sz="1200" dirty="0"/>
          </a:p>
          <a:p>
            <a:pPr marL="0" indent="0">
              <a:spcBef>
                <a:spcPct val="0"/>
              </a:spcBef>
              <a:buFont typeface="Wingdings" panose="05000000000000000000" pitchFamily="2" charset="2"/>
              <a:buNone/>
            </a:pPr>
            <a:r>
              <a:rPr lang="en-US" sz="1200" dirty="0"/>
              <a:t>Students come through the line and select all required components in at least the minimum quantities to comprise a reimbursable meal. </a:t>
            </a:r>
          </a:p>
          <a:p>
            <a:pPr marL="0" indent="0">
              <a:spcBef>
                <a:spcPct val="0"/>
              </a:spcBef>
              <a:buFont typeface="Wingdings" panose="05000000000000000000" pitchFamily="2" charset="2"/>
              <a:buNone/>
            </a:pPr>
            <a:endParaRPr lang="en-US" sz="1200" dirty="0"/>
          </a:p>
          <a:p>
            <a:pPr marL="0" indent="0">
              <a:spcBef>
                <a:spcPct val="0"/>
              </a:spcBef>
              <a:buFont typeface="Wingdings" panose="05000000000000000000" pitchFamily="2" charset="2"/>
              <a:buNone/>
            </a:pPr>
            <a:r>
              <a:rPr lang="en-US" sz="1200" dirty="0"/>
              <a:t>The staff at the point of service will count each meal once they validate the student selected all the required components. </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15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Wingdings" panose="05000000000000000000" pitchFamily="2" charset="2"/>
              <a:buNone/>
            </a:pPr>
            <a:r>
              <a:rPr lang="en-US" sz="1200" dirty="0"/>
              <a:t>When meals are served in the classroom, preschool meals are delivered or picked up from the cafeteria and sent to classrooms by school staff. </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r>
              <a:rPr lang="en-US" sz="1200" dirty="0"/>
              <a:t>Meals may not be counted and recorded when the meals are picked up or delivered from the cafeteria.  </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r>
              <a:rPr lang="en-US" sz="1200" dirty="0"/>
              <a:t>Meals must be counted at the point of service in the classrooms.  The staff member will mark a roster or use a similar method to track the meals that the students select.</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r>
              <a:rPr lang="en-US" sz="1200" dirty="0"/>
              <a:t>After meal service, the food service staff will </a:t>
            </a:r>
            <a:r>
              <a:rPr lang="en-US" dirty="0"/>
              <a:t>collect</a:t>
            </a:r>
            <a:r>
              <a:rPr lang="en-US" sz="1200" dirty="0"/>
              <a:t> all classroom counts and consolidate it along with the other cafeteria counts for each service.  </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r>
              <a:rPr lang="en-US" sz="1200" dirty="0"/>
              <a:t>Attendance counts are not allowed because the meal may not be counted until the students receives the meal.  </a:t>
            </a:r>
          </a:p>
          <a:p>
            <a:pPr marL="0" indent="0">
              <a:spcBef>
                <a:spcPct val="0"/>
              </a:spcBef>
              <a:buFont typeface="Wingdings" panose="05000000000000000000" pitchFamily="2" charset="2"/>
              <a:buNone/>
            </a:pPr>
            <a:endParaRPr lang="en-US" dirty="0"/>
          </a:p>
          <a:p>
            <a:pPr marL="0" indent="0">
              <a:spcBef>
                <a:spcPct val="0"/>
              </a:spcBef>
              <a:buFont typeface="Wingdings" panose="05000000000000000000" pitchFamily="2" charset="2"/>
              <a:buNone/>
            </a:pPr>
            <a:endParaRPr lang="en-US" sz="1200" dirty="0"/>
          </a:p>
          <a:p>
            <a:pPr marL="0" indent="0">
              <a:spcBef>
                <a:spcPct val="0"/>
              </a:spcBef>
              <a:buFont typeface="Wingdings" panose="05000000000000000000" pitchFamily="2" charset="2"/>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83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and Go lines are typically a kiosk that is outside the cafeteria to help with students flowing through the lines faster. </a:t>
            </a:r>
          </a:p>
          <a:p>
            <a:endParaRPr lang="en-US" dirty="0"/>
          </a:p>
          <a:p>
            <a:r>
              <a:rPr lang="en-US" dirty="0"/>
              <a:t>Grab and Go meals must offer all the components in the minimum portion amounts. As the students go through the line and receive the grab and go meal, staff must be present to validate the student is taking the full meal and then record it. </a:t>
            </a:r>
          </a:p>
          <a:p>
            <a:endParaRPr lang="en-US" dirty="0"/>
          </a:p>
          <a:p>
            <a:r>
              <a:rPr lang="en-US" dirty="0"/>
              <a:t>Unstaffed service lines or counting grab and go meals prior to meal service is not allowed.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3E20E-4959-4837-8BB8-2957CBB4B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15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 you have any questions, please reach out to the training team or your CN rep. </a:t>
            </a:r>
          </a:p>
          <a:p>
            <a:pPr>
              <a:defRPr/>
            </a:pPr>
            <a:endParaRPr lang="en-US" dirty="0"/>
          </a:p>
          <a:p>
            <a:pPr>
              <a:defRPr/>
            </a:pPr>
            <a:r>
              <a:rPr lang="en-US" dirty="0"/>
              <a:t>Thank you!</a:t>
            </a:r>
          </a:p>
          <a:p>
            <a:pPr>
              <a:defRPr/>
            </a:pPr>
            <a:endParaRPr lang="en-US" dirty="0"/>
          </a:p>
          <a:p>
            <a:r>
              <a:rPr lang="en-US" dirty="0">
                <a:solidFill>
                  <a:srgbClr val="FFFFFF"/>
                </a:solidFill>
              </a:rPr>
              <a:t>You may always contact the Training Team with additional questions  at:</a:t>
            </a:r>
            <a:endParaRPr lang="en-US" dirty="0">
              <a:solidFill>
                <a:srgbClr val="FFFFFF"/>
              </a:solidFill>
              <a:cs typeface="Calibri"/>
            </a:endParaRPr>
          </a:p>
          <a:p>
            <a:r>
              <a:rPr lang="en-US" dirty="0">
                <a:solidFill>
                  <a:srgbClr val="FFFFFF"/>
                </a:solidFill>
              </a:rPr>
              <a:t> </a:t>
            </a:r>
            <a:r>
              <a:rPr lang="en-US" i="1" dirty="0">
                <a:solidFill>
                  <a:srgbClr val="FFFFFF"/>
                </a:solidFill>
              </a:rPr>
              <a:t>cntraining@nysed.gov</a:t>
            </a:r>
            <a:endParaRPr lang="en-US" i="1" dirty="0">
              <a:solidFill>
                <a:srgbClr val="FFFFFF"/>
              </a:solidFill>
              <a:cs typeface="Calibri"/>
            </a:endParaRPr>
          </a:p>
          <a:p>
            <a:endParaRPr lang="en-US" dirty="0">
              <a:solidFill>
                <a:srgbClr val="FFFFFF"/>
              </a:solidFill>
              <a:cs typeface="Calibri"/>
            </a:endParaRPr>
          </a:p>
          <a:p>
            <a:r>
              <a:rPr lang="en-US" b="1" dirty="0">
                <a:solidFill>
                  <a:srgbClr val="FFFFFF"/>
                </a:solidFill>
              </a:rPr>
              <a:t>Or </a:t>
            </a:r>
            <a:r>
              <a:rPr lang="en-US" dirty="0">
                <a:solidFill>
                  <a:srgbClr val="FFFFFF"/>
                </a:solidFill>
              </a:rPr>
              <a:t> contact your CN Representative for questions specific to your SFA</a:t>
            </a:r>
            <a:endParaRPr lang="en-US" dirty="0">
              <a:solidFill>
                <a:srgbClr val="FFFFFF"/>
              </a:solidFill>
              <a:cs typeface="Calibri"/>
            </a:endParaRPr>
          </a:p>
          <a:p>
            <a:pPr defTabSz="931637">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9A7EA-F59D-48DC-8363-BDB0C9786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89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schools serve meals to preschool students in the same service area, at the same time as the K-5 students. </a:t>
            </a:r>
          </a:p>
          <a:p>
            <a:endParaRPr lang="en-US" dirty="0"/>
          </a:p>
          <a:p>
            <a:r>
              <a:rPr lang="en-US" dirty="0"/>
              <a:t>Preschool students who are co-mingled with K-5 students may choose to follow the K-5 meal pattern. When Preschool students are not co-mingled with K-5 students, schools must follow the preschool meal pattern.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01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preschool meal pattern chart that must be followed unless the preschool students are co-mingled with K-5. </a:t>
            </a:r>
          </a:p>
          <a:p>
            <a:endParaRPr lang="en-US" dirty="0"/>
          </a:p>
          <a:p>
            <a:r>
              <a:rPr lang="en-US" dirty="0"/>
              <a:t>Note that there are </a:t>
            </a:r>
            <a:r>
              <a:rPr lang="en-US" b="1" u="sng" dirty="0"/>
              <a:t>no</a:t>
            </a:r>
            <a:r>
              <a:rPr lang="en-US" dirty="0"/>
              <a:t> dietary specifications for the Preschool meal pattern.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3E20E-4959-4837-8BB8-2957CBB4B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77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vs Serve is not allowable in Preschool Meal Pattern </a:t>
            </a:r>
          </a:p>
          <a:p>
            <a:endParaRPr lang="en-US" dirty="0"/>
          </a:p>
          <a:p>
            <a:r>
              <a:rPr lang="en-US" dirty="0"/>
              <a:t>All meal components must be served in minimum quantities at each meal</a:t>
            </a:r>
          </a:p>
          <a:p>
            <a:r>
              <a:rPr lang="en-US" dirty="0"/>
              <a:t>All 3 components must be served in minimum quantities at breakfast</a:t>
            </a:r>
          </a:p>
          <a:p>
            <a:r>
              <a:rPr lang="en-US" dirty="0"/>
              <a:t>All 5 components must be served in minimum quantities at lunch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24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grains must be whole grain or enriched. Creditable grains include whole grains, enriched grains, bran, and germ. At least one serving per day (at either breakfast or lunch) must be Whole Grain Rich. For more information on whole grains, go to </a:t>
            </a:r>
            <a:r>
              <a:rPr lang="en-US" dirty="0">
                <a:hlinkClick r:id="rId3"/>
              </a:rPr>
              <a:t>www.cn.nysed.gov</a:t>
            </a:r>
            <a:r>
              <a:rPr lang="en-US" dirty="0"/>
              <a:t>, whole grains, and there will be a whole grain resource. </a:t>
            </a:r>
          </a:p>
          <a:p>
            <a:endParaRPr lang="en-US" dirty="0"/>
          </a:p>
          <a:p>
            <a:r>
              <a:rPr lang="en-US" dirty="0"/>
              <a:t>Cereals cannot contain more than 6 grams of sugar per dry ounce. This includes:</a:t>
            </a:r>
          </a:p>
          <a:p>
            <a:r>
              <a:rPr lang="en-US" dirty="0"/>
              <a:t>Ready to eat, instant, and regular hot cereals. </a:t>
            </a:r>
          </a:p>
          <a:p>
            <a:endParaRPr lang="en-US" dirty="0"/>
          </a:p>
          <a:p>
            <a:r>
              <a:rPr lang="en-US" dirty="0"/>
              <a:t>A list of low sugar cereals can be found in the Crediting Foods in CACFP guide on page 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Grain Based Desserts are not creditable in the preschool meal pattern. However, there is an exception: Sweet crackers (Graham Crackers, Animal Crackers) ARE allowed in the Pre-School meal pattern.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08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on the previous slide, grain-based desserts are not allowable in the Preschool meal pattern.  This slide specifies what items are considered grain-based desserts that are not allowable and items that are exceptions or not categorized as grain-based desserts.</a:t>
            </a:r>
          </a:p>
          <a:p>
            <a:endParaRPr lang="en-US" dirty="0"/>
          </a:p>
          <a:p>
            <a:r>
              <a:rPr lang="en-US" dirty="0"/>
              <a:t>The following items are considered grain-based desserts and are not allowable:</a:t>
            </a:r>
          </a:p>
          <a:p>
            <a:endParaRPr lang="en-US" dirty="0"/>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Brownies</a:t>
            </a:r>
          </a:p>
          <a:p>
            <a:pPr marL="342900" indent="-34290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a:t>
            </a:r>
            <a:r>
              <a:rPr lang="en-US" b="0" i="0" dirty="0">
                <a:solidFill>
                  <a:srgbClr val="000000"/>
                </a:solidFill>
                <a:effectLst/>
                <a:latin typeface="Calibri" panose="020F0502020204030204" pitchFamily="34" charset="0"/>
                <a:cs typeface="Calibri" panose="020F0502020204030204" pitchFamily="34" charset="0"/>
              </a:rPr>
              <a:t>ookies</a:t>
            </a:r>
          </a:p>
          <a:p>
            <a:pPr marL="342900" indent="-342900">
              <a:buFont typeface="Arial" panose="020B0604020202020204" pitchFamily="34" charset="0"/>
              <a:buChar char="•"/>
            </a:pPr>
            <a:r>
              <a:rPr lang="en-US" dirty="0">
                <a:solidFill>
                  <a:srgbClr val="000000"/>
                </a:solidFill>
                <a:latin typeface="Open Sans" panose="020B0606030504020204" pitchFamily="34" charset="0"/>
              </a:rPr>
              <a:t>S</a:t>
            </a:r>
            <a:r>
              <a:rPr lang="en-US" b="0" i="0" dirty="0">
                <a:solidFill>
                  <a:srgbClr val="000000"/>
                </a:solidFill>
                <a:effectLst/>
                <a:latin typeface="Open Sans" panose="020B0606030504020204" pitchFamily="34" charset="0"/>
              </a:rPr>
              <a:t>weet pie crusts</a:t>
            </a: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Doughnuts</a:t>
            </a:r>
          </a:p>
          <a:p>
            <a:pPr marL="342900" indent="-342900">
              <a:buFont typeface="Arial" panose="020B0604020202020204" pitchFamily="34" charset="0"/>
              <a:buChar char="•"/>
            </a:pPr>
            <a:r>
              <a:rPr lang="en-US" dirty="0">
                <a:solidFill>
                  <a:srgbClr val="000000"/>
                </a:solidFill>
                <a:latin typeface="Open Sans" panose="020B0606030504020204" pitchFamily="34" charset="0"/>
              </a:rPr>
              <a:t>C</a:t>
            </a:r>
            <a:r>
              <a:rPr lang="en-US" b="0" i="0" dirty="0">
                <a:solidFill>
                  <a:srgbClr val="000000"/>
                </a:solidFill>
                <a:effectLst/>
                <a:latin typeface="Open Sans" panose="020B0606030504020204" pitchFamily="34" charset="0"/>
              </a:rPr>
              <a:t>ereal bars</a:t>
            </a:r>
          </a:p>
          <a:p>
            <a:pPr marL="342900" indent="-342900">
              <a:buFont typeface="Arial" panose="020B0604020202020204" pitchFamily="34" charset="0"/>
              <a:buChar char="•"/>
            </a:pPr>
            <a:r>
              <a:rPr lang="en-US" dirty="0">
                <a:solidFill>
                  <a:srgbClr val="000000"/>
                </a:solidFill>
                <a:latin typeface="Open Sans" panose="020B0606030504020204" pitchFamily="34" charset="0"/>
              </a:rPr>
              <a:t>G</a:t>
            </a:r>
            <a:r>
              <a:rPr lang="en-US" b="0" i="0" dirty="0">
                <a:solidFill>
                  <a:srgbClr val="000000"/>
                </a:solidFill>
                <a:effectLst/>
                <a:latin typeface="Open Sans" panose="020B0606030504020204" pitchFamily="34" charset="0"/>
              </a:rPr>
              <a:t>ranola bars and breakfast bars </a:t>
            </a:r>
          </a:p>
          <a:p>
            <a:pPr marL="342900" indent="-342900">
              <a:buFont typeface="Arial" panose="020B0604020202020204" pitchFamily="34" charset="0"/>
              <a:buChar char="•"/>
            </a:pPr>
            <a:r>
              <a:rPr lang="en-US" dirty="0">
                <a:solidFill>
                  <a:srgbClr val="000000"/>
                </a:solidFill>
                <a:latin typeface="Open Sans" panose="020B0606030504020204" pitchFamily="34" charset="0"/>
              </a:rPr>
              <a:t>S</a:t>
            </a:r>
            <a:r>
              <a:rPr lang="en-US" b="0" i="0" dirty="0">
                <a:solidFill>
                  <a:srgbClr val="000000"/>
                </a:solidFill>
                <a:effectLst/>
                <a:latin typeface="Open Sans" panose="020B0606030504020204" pitchFamily="34" charset="0"/>
              </a:rPr>
              <a:t>weet rolls, pastries, toaster pastries, and sweet scones (example:  blueberry, raisin, and orange cranberry) </a:t>
            </a: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Cakes</a:t>
            </a:r>
            <a:endParaRPr lang="en-US" dirty="0">
              <a:solidFill>
                <a:srgbClr val="000000"/>
              </a:solidFill>
              <a:latin typeface="Open Sans" panose="020B0606030504020204" pitchFamily="34" charset="0"/>
            </a:endParaRP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Rice pudding and sweet bread pudding</a:t>
            </a:r>
            <a:endParaRPr lang="en-US" dirty="0"/>
          </a:p>
          <a:p>
            <a:endParaRPr lang="en-US" dirty="0"/>
          </a:p>
          <a:p>
            <a:endParaRPr lang="en-US" dirty="0"/>
          </a:p>
          <a:p>
            <a:r>
              <a:rPr lang="en-US" dirty="0"/>
              <a:t>Sweet Crackers, such as animal crackers and graham crackers are exceptions and are allowed.  The following are not categorized as grain based desserts, therefore, are allowable:</a:t>
            </a:r>
          </a:p>
          <a:p>
            <a:endParaRPr lang="en-US" dirty="0"/>
          </a:p>
          <a:p>
            <a:pPr marL="342900" indent="-342900">
              <a:buFont typeface="Arial" panose="020B0604020202020204" pitchFamily="34" charset="0"/>
              <a:buChar char="•"/>
            </a:pPr>
            <a:r>
              <a:rPr lang="en-US" dirty="0">
                <a:solidFill>
                  <a:srgbClr val="000000"/>
                </a:solidFill>
              </a:rPr>
              <a:t>Muffins and quick breads (example:  banana bread, zucchini bread)</a:t>
            </a:r>
          </a:p>
          <a:p>
            <a:pPr marL="342900" indent="-342900">
              <a:buFont typeface="Arial" panose="020B0604020202020204" pitchFamily="34" charset="0"/>
              <a:buChar char="•"/>
            </a:pPr>
            <a:r>
              <a:rPr lang="en-US" dirty="0">
                <a:solidFill>
                  <a:srgbClr val="000000"/>
                </a:solidFill>
              </a:rPr>
              <a:t>Cornbread</a:t>
            </a:r>
          </a:p>
          <a:p>
            <a:pPr marL="342900" indent="-342900">
              <a:buFont typeface="Arial" panose="020B0604020202020204" pitchFamily="34" charset="0"/>
              <a:buChar char="•"/>
            </a:pPr>
            <a:r>
              <a:rPr lang="en-US" dirty="0">
                <a:solidFill>
                  <a:srgbClr val="000000"/>
                </a:solidFill>
              </a:rPr>
              <a:t>Pancakes</a:t>
            </a:r>
          </a:p>
          <a:p>
            <a:pPr marL="342900" indent="-342900">
              <a:buFont typeface="Arial" panose="020B0604020202020204" pitchFamily="34" charset="0"/>
              <a:buChar char="•"/>
            </a:pPr>
            <a:r>
              <a:rPr lang="en-US" dirty="0">
                <a:solidFill>
                  <a:srgbClr val="000000"/>
                </a:solidFill>
              </a:rPr>
              <a:t>Waffles</a:t>
            </a:r>
          </a:p>
          <a:p>
            <a:pPr marL="342900" indent="-342900">
              <a:buFont typeface="Arial" panose="020B0604020202020204" pitchFamily="34" charset="0"/>
              <a:buChar char="•"/>
            </a:pPr>
            <a:r>
              <a:rPr lang="en-US" dirty="0">
                <a:solidFill>
                  <a:srgbClr val="000000"/>
                </a:solidFill>
              </a:rPr>
              <a:t>French toast</a:t>
            </a:r>
          </a:p>
          <a:p>
            <a:pPr marL="342900" indent="-342900">
              <a:buFont typeface="Arial" panose="020B0604020202020204" pitchFamily="34" charset="0"/>
              <a:buChar char="•"/>
            </a:pPr>
            <a:r>
              <a:rPr lang="en-US" dirty="0">
                <a:solidFill>
                  <a:srgbClr val="000000"/>
                </a:solidFill>
              </a:rPr>
              <a:t>Savory scones (example:  cheese and herb)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3E20E-4959-4837-8BB8-2957CBB4B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72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Breakfast,   Vegetables and fruit are one component. Schools may serve vegetables, fruits, or both. Fruit juices may be offered but must be 100% full strength. </a:t>
            </a:r>
          </a:p>
          <a:p>
            <a:endParaRPr lang="en-US" dirty="0"/>
          </a:p>
          <a:p>
            <a:r>
              <a:rPr lang="en-US" dirty="0"/>
              <a:t>For Lunch, Vegetables and fruits are two separate components. The menu planner would have to offer both fruit and vegetables.   </a:t>
            </a:r>
            <a:r>
              <a:rPr lang="en-US" b="1" u="sng" dirty="0"/>
              <a:t>Note:  </a:t>
            </a:r>
            <a:r>
              <a:rPr lang="en-US" dirty="0"/>
              <a:t>There are no vegetable subgroup requirements in the preschool meal pattern.</a:t>
            </a:r>
          </a:p>
          <a:p>
            <a:endParaRPr lang="en-US" dirty="0"/>
          </a:p>
          <a:p>
            <a:r>
              <a:rPr lang="en-US" dirty="0"/>
              <a:t>Juice may count toward the entire vegetable component or fruit component at only one meal or snack per day.</a:t>
            </a:r>
          </a:p>
          <a:p>
            <a:endParaRPr lang="en-US" dirty="0"/>
          </a:p>
          <a:p>
            <a:r>
              <a:rPr lang="en-US" dirty="0"/>
              <a:t>Yogurt covered raisins are not creditable.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68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meat/meat alternates component is optional for breakfast. Menu planners may substitute meat/meat alternates for the entire grain component up to three times per week (regardless of the number of days in the week).</a:t>
            </a:r>
          </a:p>
          <a:p>
            <a:endParaRPr lang="en-US" dirty="0"/>
          </a:p>
          <a:p>
            <a:r>
              <a:rPr lang="en-US" dirty="0"/>
              <a:t>For lunch  you must offer a meat/meat alternate. </a:t>
            </a:r>
          </a:p>
          <a:p>
            <a:endParaRPr lang="en-US" dirty="0"/>
          </a:p>
          <a:p>
            <a:r>
              <a:rPr lang="en-US" dirty="0"/>
              <a:t>Yogurt cannot contain more than 23 grams of sugar per 6 ounces</a:t>
            </a:r>
          </a:p>
          <a:p>
            <a:endParaRPr lang="en-US" dirty="0"/>
          </a:p>
          <a:p>
            <a:r>
              <a:rPr lang="en-US" dirty="0"/>
              <a:t>Frozen, Drinkable yogurt products and Yogurt covered nuts are not creditable.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03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Flavored Milk is not allowed for preschool students. Schools may serve one allowable milk to all preschoolers. A variety of milk is not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Allowable milk types are unflavored Fat-Free and Low-Fat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menu planner must offer at minimum 6 fl. </a:t>
            </a:r>
            <a:r>
              <a:rPr lang="en-US" dirty="0"/>
              <a:t>oz. for breakfast and lunch. </a:t>
            </a:r>
            <a:r>
              <a:rPr lang="en-US" sz="1200"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6CC0-914F-4A6F-B8FE-1137B7ABBBE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6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483C-3573-4A90-AE51-A4121037E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0F74F-D9AD-4AE6-988B-91086749B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18A964-A6F7-4A82-8BA3-03F404897A2C}"/>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3423985B-D8FF-4121-8966-1D126FF89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9BDF-5EB7-40C9-B9B1-89288CE742BD}"/>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40217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B450-9198-4167-8C27-53ACC1F3F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B4B392-B803-4D15-9468-D86098D09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178C2-8BA5-47FD-A733-B2AA620D42F7}"/>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66E6BEEF-59AD-4D51-BE95-D881CD9D3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798D4-35BB-4B87-9734-02EF5995DEF4}"/>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211763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6E38D-7CFC-434D-A5B7-DF8751FCF3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73FEB-1B8B-4B73-8084-56E5C7F8C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60805-6007-4D15-8EAD-5021B116D90F}"/>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9B7E61AB-BFCE-4458-8408-E699382B4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A2A5D-C272-4684-9C13-F886B029061E}"/>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292964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Tree>
    <p:extLst>
      <p:ext uri="{BB962C8B-B14F-4D97-AF65-F5344CB8AC3E}">
        <p14:creationId xmlns:p14="http://schemas.microsoft.com/office/powerpoint/2010/main" val="14585893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a:t>Click to Edit Title</a:t>
            </a:r>
            <a:endParaRPr lang="ru-RU"/>
          </a:p>
        </p:txBody>
      </p:sp>
    </p:spTree>
    <p:extLst>
      <p:ext uri="{BB962C8B-B14F-4D97-AF65-F5344CB8AC3E}">
        <p14:creationId xmlns:p14="http://schemas.microsoft.com/office/powerpoint/2010/main" val="46335193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a:t>Click to Edit Title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a:t>Click icon to add picture</a:t>
            </a:r>
            <a:endParaRPr lang="ru-RU"/>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67110023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76321427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a:t>Click to edit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41474245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56262714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079375427"/>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52161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9BB0-7E52-4261-B6F6-FBC0CCB95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42BD2-5299-4E44-88E7-7BD2552127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AECEC-C49B-4A03-8576-D01FBFC9DC53}"/>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0BEE7DD4-0F52-4AD4-A764-E1C86E6B7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54FA4-BD02-48DF-8609-47AC3AD2B55F}"/>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39808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619965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10101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2257547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a:t>Competitor 2</a:t>
            </a:r>
          </a:p>
          <a:p>
            <a:r>
              <a:rPr lang="en-US"/>
              <a:t>Logo</a:t>
            </a:r>
            <a:endParaRPr lang="ru-RU"/>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1</a:t>
            </a:r>
            <a:endParaRPr lang="en-US"/>
          </a:p>
          <a:p>
            <a:r>
              <a:rPr lang="en-US"/>
              <a:t>Logo</a:t>
            </a:r>
            <a:endParaRPr lang="ru-RU"/>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3</a:t>
            </a:r>
            <a:endParaRPr lang="en-US"/>
          </a:p>
          <a:p>
            <a:r>
              <a:rPr lang="en-US"/>
              <a:t>Logo</a:t>
            </a:r>
            <a:endParaRPr lang="ru-RU"/>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4</a:t>
            </a:r>
            <a:endParaRPr lang="en-US"/>
          </a:p>
          <a:p>
            <a:r>
              <a:rPr lang="en-US"/>
              <a:t>Logo</a:t>
            </a:r>
            <a:r>
              <a:rPr lang="ru-RU"/>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5</a:t>
            </a:r>
            <a:endParaRPr lang="en-US"/>
          </a:p>
          <a:p>
            <a:r>
              <a:rPr lang="en-US"/>
              <a:t>Logo</a:t>
            </a:r>
            <a:endParaRPr lang="ru-RU"/>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6</a:t>
            </a:r>
            <a:endParaRPr lang="en-US"/>
          </a:p>
          <a:p>
            <a:r>
              <a:rPr lang="en-US"/>
              <a:t>Logo</a:t>
            </a:r>
            <a:endParaRPr lang="ru-RU"/>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a:t>Click icon to add picture</a:t>
            </a:r>
            <a:endParaRPr lang="ru-RU"/>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Tree>
    <p:extLst>
      <p:ext uri="{BB962C8B-B14F-4D97-AF65-F5344CB8AC3E}">
        <p14:creationId xmlns:p14="http://schemas.microsoft.com/office/powerpoint/2010/main" val="36469085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a:t>Edit Master text styles</a:t>
            </a:r>
          </a:p>
          <a:p>
            <a:pPr lvl="1"/>
            <a:r>
              <a:rPr lang="en-US"/>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a:t>Edit Master text styles</a:t>
            </a:r>
          </a:p>
          <a:p>
            <a:pPr lvl="1"/>
            <a:r>
              <a:rPr lang="en-US"/>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91408463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366594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89073252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a:t>Title Here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a:t>Click icon to add table</a:t>
            </a:r>
            <a:endParaRPr lang="ru-RU"/>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52653387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8673955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9735886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6AAC-6E7F-4942-8382-743937345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83689-1EC5-42C1-BCEF-5B49DBB19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49961F-C1BF-4773-8DD5-9B2C290919BD}"/>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AE398430-650C-469D-AE43-2A461CA7A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80887-8571-4629-B0EC-9ABB501D4D36}"/>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2973167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a:t>Click icon to add chart</a:t>
            </a:r>
            <a:endParaRPr lang="ru-RU"/>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282001919"/>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811214714"/>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a:t>Click icon to add picture</a:t>
            </a:r>
            <a:endParaRPr lang="ru-RU"/>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Email:</a:t>
            </a:r>
            <a:endParaRPr lang="ru-RU"/>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err="1"/>
              <a:t>victoria@fabrikam.com</a:t>
            </a:r>
            <a:endParaRPr lang="ru-RU"/>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Phone:</a:t>
            </a:r>
            <a:endParaRPr lang="ru-RU"/>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a:t>404-555-0115</a:t>
            </a:r>
            <a:endParaRPr lang="ru-RU"/>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Website:</a:t>
            </a:r>
            <a:endParaRPr lang="ru-RU"/>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www.fabrikam.com</a:t>
            </a:r>
            <a:endParaRPr lang="ru-RU"/>
          </a:p>
        </p:txBody>
      </p:sp>
    </p:spTree>
    <p:extLst>
      <p:ext uri="{BB962C8B-B14F-4D97-AF65-F5344CB8AC3E}">
        <p14:creationId xmlns:p14="http://schemas.microsoft.com/office/powerpoint/2010/main" val="189333653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730742369"/>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411864404"/>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a:t>Title Here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7137346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Tree>
    <p:extLst>
      <p:ext uri="{BB962C8B-B14F-4D97-AF65-F5344CB8AC3E}">
        <p14:creationId xmlns:p14="http://schemas.microsoft.com/office/powerpoint/2010/main" val="415042708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a:t>Click to Edit Title</a:t>
            </a:r>
            <a:endParaRPr lang="ru-RU"/>
          </a:p>
        </p:txBody>
      </p:sp>
    </p:spTree>
    <p:extLst>
      <p:ext uri="{BB962C8B-B14F-4D97-AF65-F5344CB8AC3E}">
        <p14:creationId xmlns:p14="http://schemas.microsoft.com/office/powerpoint/2010/main" val="1844505906"/>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Tree>
    <p:extLst>
      <p:ext uri="{BB962C8B-B14F-4D97-AF65-F5344CB8AC3E}">
        <p14:creationId xmlns:p14="http://schemas.microsoft.com/office/powerpoint/2010/main" val="129166416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78323652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B827-99CD-44EF-8394-392CA8A2F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7DC86-AD42-4829-9C7E-A6CF493CE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952D62-CF58-466C-BA83-52159A572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B305B7-7FE2-435A-B825-7F281FDEF599}"/>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6" name="Footer Placeholder 5">
            <a:extLst>
              <a:ext uri="{FF2B5EF4-FFF2-40B4-BE49-F238E27FC236}">
                <a16:creationId xmlns:a16="http://schemas.microsoft.com/office/drawing/2014/main" id="{AE13B1C1-A8DA-4C24-8ED4-C53624656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37B7A-2DA0-4A86-9F13-655D46DCF2AA}"/>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3287206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a:t>Edit Master text styles</a:t>
            </a:r>
          </a:p>
          <a:p>
            <a:pPr lvl="1"/>
            <a:r>
              <a:rPr lang="en-US"/>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69308233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a:t>Click to edit Master title style</a:t>
            </a:r>
            <a:endParaRPr lang="ru-RU"/>
          </a:p>
        </p:txBody>
      </p:sp>
    </p:spTree>
    <p:extLst>
      <p:ext uri="{BB962C8B-B14F-4D97-AF65-F5344CB8AC3E}">
        <p14:creationId xmlns:p14="http://schemas.microsoft.com/office/powerpoint/2010/main" val="598984567"/>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Tree>
    <p:extLst>
      <p:ext uri="{BB962C8B-B14F-4D97-AF65-F5344CB8AC3E}">
        <p14:creationId xmlns:p14="http://schemas.microsoft.com/office/powerpoint/2010/main" val="2979865170"/>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a:t>Edit Master text styles</a:t>
            </a:r>
          </a:p>
        </p:txBody>
      </p:sp>
    </p:spTree>
    <p:extLst>
      <p:ext uri="{BB962C8B-B14F-4D97-AF65-F5344CB8AC3E}">
        <p14:creationId xmlns:p14="http://schemas.microsoft.com/office/powerpoint/2010/main" val="353410740"/>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a:t>Click to edit Master title style</a:t>
            </a:r>
            <a:endParaRPr lang="ru-RU"/>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a:t>Edit Master text styles</a:t>
            </a:r>
          </a:p>
        </p:txBody>
      </p:sp>
    </p:spTree>
    <p:extLst>
      <p:ext uri="{BB962C8B-B14F-4D97-AF65-F5344CB8AC3E}">
        <p14:creationId xmlns:p14="http://schemas.microsoft.com/office/powerpoint/2010/main" val="2173331075"/>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Tree>
    <p:extLst>
      <p:ext uri="{BB962C8B-B14F-4D97-AF65-F5344CB8AC3E}">
        <p14:creationId xmlns:p14="http://schemas.microsoft.com/office/powerpoint/2010/main" val="136316763"/>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B8543C1-D869-4D2B-9B0C-4544FFBB1938}"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541126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Tree>
    <p:extLst>
      <p:ext uri="{BB962C8B-B14F-4D97-AF65-F5344CB8AC3E}">
        <p14:creationId xmlns:p14="http://schemas.microsoft.com/office/powerpoint/2010/main" val="302983084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a:t>Click to Edit Title</a:t>
            </a:r>
            <a:endParaRPr lang="ru-RU"/>
          </a:p>
        </p:txBody>
      </p:sp>
    </p:spTree>
    <p:extLst>
      <p:ext uri="{BB962C8B-B14F-4D97-AF65-F5344CB8AC3E}">
        <p14:creationId xmlns:p14="http://schemas.microsoft.com/office/powerpoint/2010/main" val="981715328"/>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a:t>Click to Edit Title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47F38A85-8C1D-4997-BA1A-5B97A79C1A73}"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a:t>Click icon to add picture</a:t>
            </a:r>
            <a:endParaRPr lang="ru-RU"/>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204954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2782-15A2-4C81-9B7A-B19040E90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744A8-C699-4071-99E8-34287F07D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3812C-534A-45B2-8320-037467729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D9AEA4-CE50-4A5E-9BCF-C5D357D98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6202F-DB52-455A-817F-4819909B04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A048C-FB8E-4918-B016-424F096FFC58}"/>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8" name="Footer Placeholder 7">
            <a:extLst>
              <a:ext uri="{FF2B5EF4-FFF2-40B4-BE49-F238E27FC236}">
                <a16:creationId xmlns:a16="http://schemas.microsoft.com/office/drawing/2014/main" id="{DBDC5DAD-A385-4BE5-A0BA-6E6C177ABE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8A5966-853F-4C70-AE6D-F17EF317E029}"/>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1636608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076C88BD-4C2B-4B68-9F80-1AFCDD51FA4B}"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68144960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a:t>Click to edit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9866C76D-7FE8-4A8D-9A3E-A59C20D87091}" type="datetime1">
              <a:rPr lang="en-US" smtClean="0"/>
              <a:t>4/13/2023</a:t>
            </a:fld>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67222886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0E8CD0F9-4177-481B-8BC1-A228AD3F3506}" type="datetime1">
              <a:rPr lang="en-US" smtClean="0"/>
              <a:t>4/13/2023</a:t>
            </a:fld>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7510799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333DCF3C-590B-4C36-B994-D2C5904AD659}" type="datetime1">
              <a:rPr lang="en-US" smtClean="0"/>
              <a:t>4/13/2023</a:t>
            </a:fld>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267612630"/>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31949890-42A3-4A54-B8DE-04F3C58A8F37}"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858826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9AD418D3-8396-4B48-8161-A289C7DA5DF4}"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38530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C8429879-F661-4E4C-B856-1519D89E647F}" type="datetime1">
              <a:rPr lang="en-US" smtClean="0"/>
              <a:t>4/13/2023</a:t>
            </a:fld>
            <a:endParaRPr lang="ru-RU"/>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a:t>Billion</a:t>
            </a:r>
            <a:endParaRPr lang="ru-RU"/>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989271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4969C27-DC44-46C8-B08C-3492CFF4A0FA}"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62482193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994D86E6-44FA-46C1-AA38-4840B70602F6}"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a:t>Competitor 2</a:t>
            </a:r>
          </a:p>
          <a:p>
            <a:r>
              <a:rPr lang="en-US"/>
              <a:t>Logo</a:t>
            </a:r>
            <a:endParaRPr lang="ru-RU"/>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1</a:t>
            </a:r>
            <a:endParaRPr lang="en-US"/>
          </a:p>
          <a:p>
            <a:r>
              <a:rPr lang="en-US"/>
              <a:t>Logo</a:t>
            </a:r>
            <a:endParaRPr lang="ru-RU"/>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3</a:t>
            </a:r>
            <a:endParaRPr lang="en-US"/>
          </a:p>
          <a:p>
            <a:r>
              <a:rPr lang="en-US"/>
              <a:t>Logo</a:t>
            </a:r>
            <a:endParaRPr lang="ru-RU"/>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4</a:t>
            </a:r>
            <a:endParaRPr lang="en-US"/>
          </a:p>
          <a:p>
            <a:r>
              <a:rPr lang="en-US"/>
              <a:t>Logo</a:t>
            </a:r>
            <a:r>
              <a:rPr lang="ru-RU"/>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5</a:t>
            </a:r>
            <a:endParaRPr lang="en-US"/>
          </a:p>
          <a:p>
            <a:r>
              <a:rPr lang="en-US"/>
              <a:t>Logo</a:t>
            </a:r>
            <a:endParaRPr lang="ru-RU"/>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a:t>Competitor </a:t>
            </a:r>
            <a:r>
              <a:rPr lang="ru-RU"/>
              <a:t>6</a:t>
            </a:r>
            <a:endParaRPr lang="en-US"/>
          </a:p>
          <a:p>
            <a:r>
              <a:rPr lang="en-US"/>
              <a:t>Logo</a:t>
            </a:r>
            <a:endParaRPr lang="ru-RU"/>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a:t>Click icon to add picture</a:t>
            </a:r>
            <a:endParaRPr lang="ru-RU"/>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Tree>
    <p:extLst>
      <p:ext uri="{BB962C8B-B14F-4D97-AF65-F5344CB8AC3E}">
        <p14:creationId xmlns:p14="http://schemas.microsoft.com/office/powerpoint/2010/main" val="352186575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80F93A65-C2D5-427F-8F2E-7E79C4AA008F}"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a:t>Edit Master text styles</a:t>
            </a:r>
          </a:p>
          <a:p>
            <a:pPr lvl="1"/>
            <a:r>
              <a:rPr lang="en-US"/>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a:t>Edit Master text styles</a:t>
            </a:r>
          </a:p>
          <a:p>
            <a:pPr lvl="1"/>
            <a:r>
              <a:rPr lang="en-US"/>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5901896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355C-9953-44DA-96C5-421C62ABD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0027C-6917-4424-8CFE-B61A646FE71F}"/>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4" name="Footer Placeholder 3">
            <a:extLst>
              <a:ext uri="{FF2B5EF4-FFF2-40B4-BE49-F238E27FC236}">
                <a16:creationId xmlns:a16="http://schemas.microsoft.com/office/drawing/2014/main" id="{794ECC4E-1F16-42EC-A5E3-3165724F7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259E2B-8675-4E73-8BC5-48D565420432}"/>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3045183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B8F2DC5B-4ABA-4EE0-B260-0D40964FB2B9}"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01269281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67373A91-DCAE-4274-9224-6327FEBB93D9}"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20XX</a:t>
            </a:r>
            <a:endParaRPr lang="ru-RU"/>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0897040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a:t>Title Here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415640C9-C090-41C6-A746-09F656A5FAAD}"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a:t>Click icon to add table</a:t>
            </a:r>
            <a:endParaRPr lang="ru-RU"/>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222737992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a:t>Click icon to add picture</a:t>
            </a: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6BEE8A9E-2031-4A03-8D28-612E9880E919}"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79294121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2C73C449-1899-451F-AFC2-56C516997418}"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61454682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818B279B-71CD-4BC6-BF23-297A1BCC3317}"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a:t>Click icon to add chart</a:t>
            </a:r>
            <a:endParaRPr lang="ru-RU"/>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Category Description</a:t>
            </a:r>
            <a:endParaRPr lang="ru-RU"/>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130882535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20A78612-F88F-4A82-8ED5-EC85FF477818}"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279809530"/>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a:t>Click icon to add picture</a:t>
            </a:r>
            <a:endParaRPr lang="ru-RU"/>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Email:</a:t>
            </a:r>
            <a:endParaRPr lang="ru-RU"/>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err="1"/>
              <a:t>victoria@fabrikam.com</a:t>
            </a:r>
            <a:endParaRPr lang="ru-RU"/>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Phone:</a:t>
            </a:r>
            <a:endParaRPr lang="ru-RU"/>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a:t>404-555-0115</a:t>
            </a:r>
            <a:endParaRPr lang="ru-RU"/>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a:t>Website:</a:t>
            </a:r>
            <a:endParaRPr lang="ru-RU"/>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www.fabrikam.com</a:t>
            </a:r>
            <a:endParaRPr lang="ru-RU"/>
          </a:p>
        </p:txBody>
      </p:sp>
    </p:spTree>
    <p:extLst>
      <p:ext uri="{BB962C8B-B14F-4D97-AF65-F5344CB8AC3E}">
        <p14:creationId xmlns:p14="http://schemas.microsoft.com/office/powerpoint/2010/main" val="342814592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B3CAD564-E4F6-421E-B302-A80F16B0A47C}"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49368912"/>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a:t>Click icon to add picture</a:t>
            </a:r>
            <a:endParaRPr lang="ru-RU"/>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51838FF0-1042-4C41-A7B2-37039217BE97}"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47511825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646B6-B41A-45FF-B042-DE5DC137FDF9}"/>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3" name="Footer Placeholder 2">
            <a:extLst>
              <a:ext uri="{FF2B5EF4-FFF2-40B4-BE49-F238E27FC236}">
                <a16:creationId xmlns:a16="http://schemas.microsoft.com/office/drawing/2014/main" id="{85EF8048-37D7-4BB2-944C-A35C3B1FD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54998-D4C2-4FEF-B2C9-ED5113B8E952}"/>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41014431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a:t>Title Here</a:t>
            </a:r>
            <a:endParaRPr lang="ru-RU"/>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3A4E7D04-4E83-4467-AA86-F441D9662D6C}" type="datetime1">
              <a:rPr lang="en-US" smtClean="0"/>
              <a:t>4/13/2023</a:t>
            </a:fld>
            <a:endParaRPr lang="ru-RU"/>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a:t>Click icon to add picture</a:t>
            </a:r>
            <a:endParaRPr lang="ru-RU"/>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a:t>Click icon to add picture</a:t>
            </a:r>
            <a:endParaRPr lang="ru-RU"/>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a:p>
        </p:txBody>
      </p:sp>
    </p:spTree>
    <p:extLst>
      <p:ext uri="{BB962C8B-B14F-4D97-AF65-F5344CB8AC3E}">
        <p14:creationId xmlns:p14="http://schemas.microsoft.com/office/powerpoint/2010/main" val="343808743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Tree>
    <p:extLst>
      <p:ext uri="{BB962C8B-B14F-4D97-AF65-F5344CB8AC3E}">
        <p14:creationId xmlns:p14="http://schemas.microsoft.com/office/powerpoint/2010/main" val="141452404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a:t>Click to Edit Title</a:t>
            </a:r>
            <a:endParaRPr lang="ru-RU"/>
          </a:p>
        </p:txBody>
      </p:sp>
    </p:spTree>
    <p:extLst>
      <p:ext uri="{BB962C8B-B14F-4D97-AF65-F5344CB8AC3E}">
        <p14:creationId xmlns:p14="http://schemas.microsoft.com/office/powerpoint/2010/main" val="170190258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AB35EE41-E7EA-4C75-B201-E83E755D5834}"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Tree>
    <p:extLst>
      <p:ext uri="{BB962C8B-B14F-4D97-AF65-F5344CB8AC3E}">
        <p14:creationId xmlns:p14="http://schemas.microsoft.com/office/powerpoint/2010/main" val="171072228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161F340A-8581-4C22-A397-50342A0DE4BF}"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3473449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F6F8FE04-D16E-4D73-90E0-D7382F521FB8}" type="datetime1">
              <a:rPr lang="en-US" smtClean="0"/>
              <a:t>4/13/2023</a:t>
            </a:fld>
            <a:endParaRPr lang="ru-RU"/>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a:t>Edit Master text styles</a:t>
            </a:r>
          </a:p>
          <a:p>
            <a:pPr lvl="1"/>
            <a:r>
              <a:rPr lang="en-US"/>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69300577"/>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0F351D2D-2311-43D5-B929-36BFB82BFA2E}"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a:t>Click to edit Master title style</a:t>
            </a:r>
            <a:endParaRPr lang="ru-RU"/>
          </a:p>
        </p:txBody>
      </p:sp>
    </p:spTree>
    <p:extLst>
      <p:ext uri="{BB962C8B-B14F-4D97-AF65-F5344CB8AC3E}">
        <p14:creationId xmlns:p14="http://schemas.microsoft.com/office/powerpoint/2010/main" val="3040409617"/>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4A3B9AD2-4BCE-40F7-8B0F-7E9F649B1091}"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Tree>
    <p:extLst>
      <p:ext uri="{BB962C8B-B14F-4D97-AF65-F5344CB8AC3E}">
        <p14:creationId xmlns:p14="http://schemas.microsoft.com/office/powerpoint/2010/main" val="80805596"/>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a:t>Title Here</a:t>
            </a:r>
            <a:endParaRPr lang="ru-RU"/>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364BEE7C-8D8A-4314-BBBE-4B805C58A85D}"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a:t>Edit Master text styles</a:t>
            </a:r>
          </a:p>
        </p:txBody>
      </p:sp>
    </p:spTree>
    <p:extLst>
      <p:ext uri="{BB962C8B-B14F-4D97-AF65-F5344CB8AC3E}">
        <p14:creationId xmlns:p14="http://schemas.microsoft.com/office/powerpoint/2010/main" val="468901126"/>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9CCF7BA-FD19-4EBF-9AED-1DC078EA6572}" type="datetime1">
              <a:rPr lang="en-US" smtClean="0"/>
              <a:t>4/13/2023</a:t>
            </a:fld>
            <a:endParaRPr lang="ru-RU"/>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endParaRPr lang="ru-RU"/>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a:t>Click to edit Master title style</a:t>
            </a:r>
            <a:endParaRPr lang="ru-RU"/>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a:t>Edit Master text styles</a:t>
            </a:r>
          </a:p>
        </p:txBody>
      </p:sp>
    </p:spTree>
    <p:extLst>
      <p:ext uri="{BB962C8B-B14F-4D97-AF65-F5344CB8AC3E}">
        <p14:creationId xmlns:p14="http://schemas.microsoft.com/office/powerpoint/2010/main" val="484189529"/>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B43B-73AF-48A7-BF19-9F6094BCB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27CEE-EB15-4F96-932F-351ECB596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9991C-244D-4B0B-8CE7-0AFF54684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A3A01-6E05-4B3E-801B-8C13C05EDB4A}"/>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6" name="Footer Placeholder 5">
            <a:extLst>
              <a:ext uri="{FF2B5EF4-FFF2-40B4-BE49-F238E27FC236}">
                <a16:creationId xmlns:a16="http://schemas.microsoft.com/office/drawing/2014/main" id="{D04F687F-4740-42F0-9F08-AC04FB7F4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22350-08DF-4280-8E94-A50253EC6E3C}"/>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35590112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Master text</a:t>
            </a:r>
            <a:br>
              <a:rPr lang="en-US"/>
            </a:br>
            <a:r>
              <a:rPr lang="en-US"/>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a:t>1</a:t>
            </a:r>
            <a:endParaRPr lang="ru-RU"/>
          </a:p>
        </p:txBody>
      </p:sp>
    </p:spTree>
    <p:extLst>
      <p:ext uri="{BB962C8B-B14F-4D97-AF65-F5344CB8AC3E}">
        <p14:creationId xmlns:p14="http://schemas.microsoft.com/office/powerpoint/2010/main" val="68713836"/>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2316-6983-44B4-9A20-A498EDABB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ED2B5F-7201-4499-9817-4A6D41879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4CBD07-AFB1-4EB8-BBAC-026ECA17C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C3B95-C147-4BD7-940A-432A6AC90E71}"/>
              </a:ext>
            </a:extLst>
          </p:cNvPr>
          <p:cNvSpPr>
            <a:spLocks noGrp="1"/>
          </p:cNvSpPr>
          <p:nvPr>
            <p:ph type="dt" sz="half" idx="10"/>
          </p:nvPr>
        </p:nvSpPr>
        <p:spPr/>
        <p:txBody>
          <a:bodyPr/>
          <a:lstStyle/>
          <a:p>
            <a:fld id="{4E2BC4D3-29A1-461F-97ED-42144F27A52E}" type="datetimeFigureOut">
              <a:rPr lang="en-US" smtClean="0"/>
              <a:t>4/13/2023</a:t>
            </a:fld>
            <a:endParaRPr lang="en-US"/>
          </a:p>
        </p:txBody>
      </p:sp>
      <p:sp>
        <p:nvSpPr>
          <p:cNvPr id="6" name="Footer Placeholder 5">
            <a:extLst>
              <a:ext uri="{FF2B5EF4-FFF2-40B4-BE49-F238E27FC236}">
                <a16:creationId xmlns:a16="http://schemas.microsoft.com/office/drawing/2014/main" id="{F27B82F7-DDBA-4F52-960E-44A9892AE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95328-42A6-4DF3-9851-325F54BF1DE1}"/>
              </a:ext>
            </a:extLst>
          </p:cNvPr>
          <p:cNvSpPr>
            <a:spLocks noGrp="1"/>
          </p:cNvSpPr>
          <p:nvPr>
            <p:ph type="sldNum" sz="quarter" idx="12"/>
          </p:nvPr>
        </p:nvSpPr>
        <p:spPr/>
        <p:txBody>
          <a:bodyPr/>
          <a:lstStyle/>
          <a:p>
            <a:fld id="{6D052D53-8A75-45D0-BCA4-18C338C679C3}" type="slidenum">
              <a:rPr lang="en-US" smtClean="0"/>
              <a:t>‹#›</a:t>
            </a:fld>
            <a:endParaRPr lang="en-US"/>
          </a:p>
        </p:txBody>
      </p:sp>
    </p:spTree>
    <p:extLst>
      <p:ext uri="{BB962C8B-B14F-4D97-AF65-F5344CB8AC3E}">
        <p14:creationId xmlns:p14="http://schemas.microsoft.com/office/powerpoint/2010/main" val="10093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30722-7C89-4C0B-82B6-11FB4B464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14ECA-27AA-4479-A781-E6655188E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F2A52-DEEE-4EAF-9A46-C76FB15E4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BC4D3-29A1-461F-97ED-42144F27A52E}" type="datetimeFigureOut">
              <a:rPr lang="en-US" smtClean="0"/>
              <a:t>4/13/2023</a:t>
            </a:fld>
            <a:endParaRPr lang="en-US"/>
          </a:p>
        </p:txBody>
      </p:sp>
      <p:sp>
        <p:nvSpPr>
          <p:cNvPr id="5" name="Footer Placeholder 4">
            <a:extLst>
              <a:ext uri="{FF2B5EF4-FFF2-40B4-BE49-F238E27FC236}">
                <a16:creationId xmlns:a16="http://schemas.microsoft.com/office/drawing/2014/main" id="{4AD3868F-6846-4F44-A4DA-7287FB479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6DE45-5378-42F7-8746-5B7FDF97F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52D53-8A75-45D0-BCA4-18C338C679C3}" type="slidenum">
              <a:rPr lang="en-US" smtClean="0"/>
              <a:t>‹#›</a:t>
            </a:fld>
            <a:endParaRPr lang="en-US"/>
          </a:p>
        </p:txBody>
      </p:sp>
    </p:spTree>
    <p:extLst>
      <p:ext uri="{BB962C8B-B14F-4D97-AF65-F5344CB8AC3E}">
        <p14:creationId xmlns:p14="http://schemas.microsoft.com/office/powerpoint/2010/main" val="125596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endParaRPr lang="ru-RU"/>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endParaRPr lang="ru-RU"/>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3111452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4CD29EC0-FCD2-4D46-BF7A-C27B16A527FB}" type="datetime1">
              <a:rPr lang="en-US" smtClean="0"/>
              <a:t>4/13/2023</a:t>
            </a:fld>
            <a:endParaRPr lang="ru-RU"/>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endParaRPr lang="ru-RU"/>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2565312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cntraining@nysed.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s://fns-prod.azureedge.us/sites/default/files/resource-files/ServingSchoolMealstoPreschooler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hyperlink" Target="http://commons.wikimedia.org/wiki/File:United_States_children_eating_at_day_car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hyperlink" Target="https://www.health.ny.gov/publications/137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hyperlink" Target="https://www.millennialstar.org/tag/parenting-hel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hyperlink" Target="http://enfamilia.aeped.es/vida-sana/raquitis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A32141-F76F-4042-BABF-78E900141893}"/>
              </a:ext>
            </a:extLst>
          </p:cNvPr>
          <p:cNvSpPr>
            <a:spLocks noGrp="1"/>
          </p:cNvSpPr>
          <p:nvPr>
            <p:ph type="ctrTitle"/>
          </p:nvPr>
        </p:nvSpPr>
        <p:spPr>
          <a:xfrm>
            <a:off x="8022021" y="3231931"/>
            <a:ext cx="3852041" cy="1834056"/>
          </a:xfrm>
        </p:spPr>
        <p:txBody>
          <a:bodyPr>
            <a:normAutofit/>
          </a:bodyPr>
          <a:lstStyle/>
          <a:p>
            <a:r>
              <a:rPr lang="en-US" sz="4000"/>
              <a:t>Preschool Meal Pattern Training</a:t>
            </a:r>
            <a:endParaRPr lang="en-US" sz="4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6" descr="NYSED Logo">
            <a:extLst>
              <a:ext uri="{FF2B5EF4-FFF2-40B4-BE49-F238E27FC236}">
                <a16:creationId xmlns:a16="http://schemas.microsoft.com/office/drawing/2014/main" id="{DA5ED057-8DC9-4E59-9801-4ACF5CC11524}"/>
              </a:ext>
            </a:extLst>
          </p:cNvPr>
          <p:cNvPicPr>
            <a:picLocks noChangeAspect="1"/>
          </p:cNvPicPr>
          <p:nvPr/>
        </p:nvPicPr>
        <p:blipFill>
          <a:blip r:embed="rId4"/>
          <a:stretch>
            <a:fillRect/>
          </a:stretch>
        </p:blipFill>
        <p:spPr>
          <a:xfrm>
            <a:off x="155715" y="6222112"/>
            <a:ext cx="2665141" cy="536351"/>
          </a:xfrm>
          <a:prstGeom prst="rect">
            <a:avLst/>
          </a:prstGeom>
        </p:spPr>
      </p:pic>
      <p:sp>
        <p:nvSpPr>
          <p:cNvPr id="6" name="Subtitle 5">
            <a:extLst>
              <a:ext uri="{FF2B5EF4-FFF2-40B4-BE49-F238E27FC236}">
                <a16:creationId xmlns:a16="http://schemas.microsoft.com/office/drawing/2014/main" id="{B09D0CFE-BB1E-4F80-B430-DBA93802F294}"/>
              </a:ext>
            </a:extLst>
          </p:cNvPr>
          <p:cNvSpPr>
            <a:spLocks noGrp="1"/>
          </p:cNvSpPr>
          <p:nvPr>
            <p:ph type="subTitle" idx="1"/>
          </p:nvPr>
        </p:nvSpPr>
        <p:spPr>
          <a:xfrm>
            <a:off x="5268310" y="5241460"/>
            <a:ext cx="9144000" cy="778845"/>
          </a:xfrm>
        </p:spPr>
        <p:txBody>
          <a:bodyPr>
            <a:normAutofit fontScale="70000" lnSpcReduction="20000"/>
          </a:bodyPr>
          <a:lstStyle/>
          <a:p>
            <a:r>
              <a:rPr lang="en-US" sz="3600">
                <a:solidFill>
                  <a:srgbClr val="FF0000"/>
                </a:solidFill>
              </a:rPr>
              <a:t>1 credit hour </a:t>
            </a:r>
          </a:p>
          <a:p>
            <a:r>
              <a:rPr lang="en-US" sz="3600">
                <a:solidFill>
                  <a:srgbClr val="FF0000"/>
                </a:solidFill>
              </a:rPr>
              <a:t>Professional Standard Training</a:t>
            </a:r>
            <a:endParaRPr lang="en-US" sz="1200" dirty="0">
              <a:solidFill>
                <a:srgbClr val="FF0000"/>
              </a:solidFill>
            </a:endParaRPr>
          </a:p>
        </p:txBody>
      </p:sp>
    </p:spTree>
    <p:extLst>
      <p:ext uri="{BB962C8B-B14F-4D97-AF65-F5344CB8AC3E}">
        <p14:creationId xmlns:p14="http://schemas.microsoft.com/office/powerpoint/2010/main" val="167417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5069940" y="365124"/>
            <a:ext cx="6172200" cy="1828800"/>
          </a:xfrm>
        </p:spPr>
        <p:txBody>
          <a:bodyPr vert="horz" lIns="91440" tIns="45720" rIns="91440" bIns="45720" rtlCol="0" anchor="ctr">
            <a:normAutofit/>
          </a:bodyPr>
          <a:lstStyle/>
          <a:p>
            <a:pPr>
              <a:defRPr/>
            </a:pPr>
            <a:br>
              <a:rPr lang="en-US" sz="4400" dirty="0"/>
            </a:br>
            <a:r>
              <a:rPr lang="en-US" sz="4400" dirty="0"/>
              <a:t>Water Availability</a:t>
            </a:r>
          </a:p>
        </p:txBody>
      </p:sp>
      <p:pic>
        <p:nvPicPr>
          <p:cNvPr id="8194" name="Picture 2" descr="Related image">
            <a:extLst>
              <a:ext uri="{FF2B5EF4-FFF2-40B4-BE49-F238E27FC236}">
                <a16:creationId xmlns:a16="http://schemas.microsoft.com/office/drawing/2014/main" id="{A8DE8CFE-8E04-405D-BA3C-174D9E788C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00" r="840"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638979" name="Rectangle 3"/>
          <p:cNvSpPr>
            <a:spLocks noGrp="1" noChangeArrowheads="1"/>
          </p:cNvSpPr>
          <p:nvPr>
            <p:ph idx="1"/>
          </p:nvPr>
        </p:nvSpPr>
        <p:spPr>
          <a:xfrm>
            <a:off x="5069940" y="2322576"/>
            <a:ext cx="6172200" cy="3858768"/>
          </a:xfrm>
        </p:spPr>
        <p:txBody>
          <a:bodyPr vert="horz" lIns="91440" tIns="45720" rIns="91440" bIns="45720" rtlCol="0">
            <a:normAutofit/>
          </a:bodyPr>
          <a:lstStyle/>
          <a:p>
            <a:pPr marL="274320">
              <a:buClr>
                <a:schemeClr val="tx1"/>
              </a:buClr>
              <a:buFont typeface="Arial" panose="020B0604020202020204" pitchFamily="34" charset="0"/>
              <a:buChar char="•"/>
              <a:defRPr/>
            </a:pPr>
            <a:r>
              <a:rPr lang="en-US" dirty="0"/>
              <a:t>Free potable water must be available and easily accessible to students during breakfast and lunch</a:t>
            </a:r>
          </a:p>
          <a:p>
            <a:pPr marL="548958" lvl="1">
              <a:buClr>
                <a:schemeClr val="tx1"/>
              </a:buClr>
              <a:buFont typeface="Arial" panose="020B0604020202020204" pitchFamily="34" charset="0"/>
              <a:buChar char="•"/>
              <a:defRPr/>
            </a:pPr>
            <a:endParaRPr lang="en-US" sz="2000" dirty="0"/>
          </a:p>
          <a:p>
            <a:pPr marL="274320">
              <a:buClr>
                <a:schemeClr val="tx1"/>
              </a:buClr>
              <a:buFont typeface="Arial" panose="020B0604020202020204" pitchFamily="34" charset="0"/>
              <a:buChar char="•"/>
              <a:defRPr/>
            </a:pPr>
            <a:r>
              <a:rPr lang="en-US" dirty="0"/>
              <a:t>Water is in addition to milk – it is not in competition with milk, no beverage can compete with milk.</a:t>
            </a:r>
          </a:p>
          <a:p>
            <a:pPr marL="274320">
              <a:buClr>
                <a:schemeClr val="tx1"/>
              </a:buClr>
              <a:buFont typeface="Arial" panose="020B0604020202020204" pitchFamily="34" charset="0"/>
              <a:buChar char="•"/>
              <a:defRPr/>
            </a:pPr>
            <a:endParaRPr lang="en-US" dirty="0"/>
          </a:p>
          <a:p>
            <a:pPr marL="274320">
              <a:buClr>
                <a:schemeClr val="tx1"/>
              </a:buClr>
              <a:buFont typeface="Arial" panose="020B0604020202020204" pitchFamily="34" charset="0"/>
              <a:buChar char="•"/>
              <a:defRPr/>
            </a:pPr>
            <a:r>
              <a:rPr lang="en-US" dirty="0"/>
              <a:t>A drinking fountain that students have free access to can fulfill this requirement.  If the area where students dine does not have access to a water fountain, the school can provide pitchers or water dispensers.</a:t>
            </a:r>
          </a:p>
        </p:txBody>
      </p:sp>
    </p:spTree>
    <p:extLst>
      <p:ext uri="{BB962C8B-B14F-4D97-AF65-F5344CB8AC3E}">
        <p14:creationId xmlns:p14="http://schemas.microsoft.com/office/powerpoint/2010/main" val="12616154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A05B7F-6A0C-487C-BEEA-3F82B8AEBD1B}"/>
              </a:ext>
            </a:extLst>
          </p:cNvPr>
          <p:cNvSpPr txBox="1"/>
          <p:nvPr/>
        </p:nvSpPr>
        <p:spPr>
          <a:xfrm>
            <a:off x="7025929" y="5048394"/>
            <a:ext cx="4550229" cy="230832"/>
          </a:xfrm>
          <a:prstGeom prst="rect">
            <a:avLst/>
          </a:prstGeom>
          <a:noFill/>
        </p:spPr>
        <p:txBody>
          <a:bodyPr wrap="square" rtlCol="0">
            <a:spAutoFit/>
          </a:bodyPr>
          <a:lstStyle/>
          <a:p>
            <a:r>
              <a:rPr lang="en-US" sz="900" dirty="0"/>
              <a:t>This Ph</a:t>
            </a:r>
          </a:p>
        </p:txBody>
      </p:sp>
      <p:pic>
        <p:nvPicPr>
          <p:cNvPr id="14" name="Content Placeholder 13" descr="Table&#10;&#10;Description automatically generated">
            <a:extLst>
              <a:ext uri="{FF2B5EF4-FFF2-40B4-BE49-F238E27FC236}">
                <a16:creationId xmlns:a16="http://schemas.microsoft.com/office/drawing/2014/main" id="{6E9D6A60-BF00-4703-AEDB-584C32F7B952}"/>
              </a:ext>
            </a:extLst>
          </p:cNvPr>
          <p:cNvPicPr>
            <a:picLocks noGrp="1" noChangeAspect="1"/>
          </p:cNvPicPr>
          <p:nvPr>
            <p:ph sz="quarter" idx="32"/>
          </p:nvPr>
        </p:nvPicPr>
        <p:blipFill>
          <a:blip r:embed="rId3">
            <a:extLst>
              <a:ext uri="{28A0092B-C50C-407E-A947-70E740481C1C}">
                <a14:useLocalDpi xmlns:a14="http://schemas.microsoft.com/office/drawing/2010/main" val="0"/>
              </a:ext>
            </a:extLst>
          </a:blip>
          <a:stretch>
            <a:fillRect/>
          </a:stretch>
        </p:blipFill>
        <p:spPr>
          <a:xfrm>
            <a:off x="3968164" y="0"/>
            <a:ext cx="8223835" cy="6943350"/>
          </a:xfrm>
        </p:spPr>
      </p:pic>
      <p:sp>
        <p:nvSpPr>
          <p:cNvPr id="17" name="Title 1">
            <a:extLst>
              <a:ext uri="{FF2B5EF4-FFF2-40B4-BE49-F238E27FC236}">
                <a16:creationId xmlns:a16="http://schemas.microsoft.com/office/drawing/2014/main" id="{DCBE9673-E84F-4B97-9549-E9EF8148B63C}"/>
              </a:ext>
            </a:extLst>
          </p:cNvPr>
          <p:cNvSpPr>
            <a:spLocks noGrp="1"/>
          </p:cNvSpPr>
          <p:nvPr>
            <p:ph type="title"/>
          </p:nvPr>
        </p:nvSpPr>
        <p:spPr>
          <a:xfrm>
            <a:off x="0" y="0"/>
            <a:ext cx="3911857" cy="4616605"/>
          </a:xfrm>
          <a:solidFill>
            <a:srgbClr val="4D4D4D"/>
          </a:solidFill>
        </p:spPr>
        <p:txBody>
          <a:bodyPr>
            <a:normAutofit/>
          </a:bodyPr>
          <a:lstStyle/>
          <a:p>
            <a:pPr algn="ctr"/>
            <a:r>
              <a:rPr kumimoji="0" lang="en-US" b="0" i="0" u="none" strike="noStrike" kern="1200" cap="none" spc="0" normalizeH="0" baseline="0" noProof="0" dirty="0">
                <a:ln>
                  <a:noFill/>
                </a:ln>
                <a:solidFill>
                  <a:srgbClr val="FFFFFF"/>
                </a:solidFill>
                <a:effectLst/>
                <a:uLnTx/>
                <a:uFillTx/>
                <a:latin typeface="Calibri Light" panose="020F0302020204030204"/>
                <a:ea typeface="+mj-ea"/>
                <a:cs typeface="+mj-cs"/>
              </a:rPr>
              <a:t>Preschool Meal Pattern Production Records</a:t>
            </a:r>
            <a:endParaRPr lang="en-US" dirty="0">
              <a:solidFill>
                <a:srgbClr val="FFFFFF"/>
              </a:solidFill>
              <a:latin typeface="+mn-lt"/>
            </a:endParaRPr>
          </a:p>
        </p:txBody>
      </p:sp>
      <p:sp>
        <p:nvSpPr>
          <p:cNvPr id="15" name="Rectangle 14">
            <a:extLst>
              <a:ext uri="{FF2B5EF4-FFF2-40B4-BE49-F238E27FC236}">
                <a16:creationId xmlns:a16="http://schemas.microsoft.com/office/drawing/2014/main" id="{0791C05C-8872-4445-8F50-97959275ADF2}"/>
              </a:ext>
              <a:ext uri="{C183D7F6-B498-43B3-948B-1728B52AA6E4}">
                <adec:decorative xmlns:adec="http://schemas.microsoft.com/office/drawing/2017/decorative" val="1"/>
              </a:ext>
            </a:extLst>
          </p:cNvPr>
          <p:cNvSpPr/>
          <p:nvPr/>
        </p:nvSpPr>
        <p:spPr>
          <a:xfrm>
            <a:off x="-1" y="4594303"/>
            <a:ext cx="3911858" cy="200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6942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A05B7F-6A0C-487C-BEEA-3F82B8AEBD1B}"/>
              </a:ext>
            </a:extLst>
          </p:cNvPr>
          <p:cNvSpPr txBox="1"/>
          <p:nvPr/>
        </p:nvSpPr>
        <p:spPr>
          <a:xfrm>
            <a:off x="7025929" y="5048394"/>
            <a:ext cx="4550229" cy="230832"/>
          </a:xfrm>
          <a:prstGeom prst="rect">
            <a:avLst/>
          </a:prstGeom>
          <a:noFill/>
        </p:spPr>
        <p:txBody>
          <a:bodyPr wrap="square" rtlCol="0">
            <a:spAutoFit/>
          </a:bodyPr>
          <a:lstStyle/>
          <a:p>
            <a:r>
              <a:rPr lang="en-US" sz="900" dirty="0"/>
              <a:t>This Ph</a:t>
            </a:r>
          </a:p>
        </p:txBody>
      </p:sp>
      <p:sp>
        <p:nvSpPr>
          <p:cNvPr id="17" name="Title 1">
            <a:extLst>
              <a:ext uri="{FF2B5EF4-FFF2-40B4-BE49-F238E27FC236}">
                <a16:creationId xmlns:a16="http://schemas.microsoft.com/office/drawing/2014/main" id="{DCBE9673-E84F-4B97-9549-E9EF8148B63C}"/>
              </a:ext>
            </a:extLst>
          </p:cNvPr>
          <p:cNvSpPr>
            <a:spLocks noGrp="1"/>
          </p:cNvSpPr>
          <p:nvPr>
            <p:ph type="title"/>
          </p:nvPr>
        </p:nvSpPr>
        <p:spPr>
          <a:xfrm>
            <a:off x="0" y="0"/>
            <a:ext cx="3911857" cy="4616605"/>
          </a:xfrm>
          <a:solidFill>
            <a:srgbClr val="4D4D4D"/>
          </a:solidFill>
        </p:spPr>
        <p:txBody>
          <a:bodyPr>
            <a:normAutofit/>
          </a:bodyPr>
          <a:lstStyle/>
          <a:p>
            <a:pPr algn="ctr"/>
            <a:r>
              <a:rPr kumimoji="0" lang="en-US" sz="3800" b="0" i="0" u="none" strike="noStrike" kern="1200" cap="none" spc="0" normalizeH="0" baseline="0" noProof="0" dirty="0">
                <a:ln>
                  <a:noFill/>
                </a:ln>
                <a:solidFill>
                  <a:srgbClr val="FFFFFF"/>
                </a:solidFill>
                <a:effectLst/>
                <a:uLnTx/>
                <a:uFillTx/>
                <a:latin typeface="Calibri Light" panose="020F0302020204030204"/>
                <a:ea typeface="+mj-ea"/>
                <a:cs typeface="+mj-cs"/>
              </a:rPr>
              <a:t>Preschool Meal Pattern </a:t>
            </a:r>
            <a:br>
              <a:rPr kumimoji="0" lang="en-US" sz="38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3800" b="0" i="0" u="none" strike="noStrike" kern="1200" cap="none" spc="0" normalizeH="0" baseline="0" noProof="0" dirty="0">
                <a:ln>
                  <a:noFill/>
                </a:ln>
                <a:solidFill>
                  <a:srgbClr val="FFFFFF"/>
                </a:solidFill>
                <a:effectLst/>
                <a:uLnTx/>
                <a:uFillTx/>
                <a:latin typeface="Calibri Light" panose="020F0302020204030204"/>
                <a:ea typeface="+mj-ea"/>
                <a:cs typeface="+mj-cs"/>
              </a:rPr>
              <a:t>Counting and Claiming</a:t>
            </a:r>
            <a:endParaRPr lang="en-US" dirty="0">
              <a:solidFill>
                <a:srgbClr val="FFFFFF"/>
              </a:solidFill>
              <a:latin typeface="+mn-lt"/>
            </a:endParaRPr>
          </a:p>
        </p:txBody>
      </p:sp>
      <p:sp>
        <p:nvSpPr>
          <p:cNvPr id="15" name="Rectangle 14">
            <a:extLst>
              <a:ext uri="{FF2B5EF4-FFF2-40B4-BE49-F238E27FC236}">
                <a16:creationId xmlns:a16="http://schemas.microsoft.com/office/drawing/2014/main" id="{0791C05C-8872-4445-8F50-97959275ADF2}"/>
              </a:ext>
              <a:ext uri="{C183D7F6-B498-43B3-948B-1728B52AA6E4}">
                <adec:decorative xmlns:adec="http://schemas.microsoft.com/office/drawing/2017/decorative" val="1"/>
              </a:ext>
            </a:extLst>
          </p:cNvPr>
          <p:cNvSpPr/>
          <p:nvPr/>
        </p:nvSpPr>
        <p:spPr>
          <a:xfrm>
            <a:off x="-1" y="4594303"/>
            <a:ext cx="3911858" cy="200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29255001-BF7F-43E7-A74E-8F8799439FD8}"/>
              </a:ext>
            </a:extLst>
          </p:cNvPr>
          <p:cNvSpPr txBox="1">
            <a:spLocks/>
          </p:cNvSpPr>
          <p:nvPr/>
        </p:nvSpPr>
        <p:spPr>
          <a:xfrm>
            <a:off x="3911857" y="0"/>
            <a:ext cx="8278619" cy="6858000"/>
          </a:xfrm>
          <a:prstGeom prst="rect">
            <a:avLst/>
          </a:prstGeom>
          <a:solidFill>
            <a:schemeClr val="accent2">
              <a:lumMod val="85000"/>
            </a:schemeClr>
          </a:solidFill>
        </p:spPr>
        <p:txBody>
          <a:bodyPr vert="horz" lIns="3600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buClr>
                <a:prstClr val="black">
                  <a:lumMod val="85000"/>
                  <a:lumOff val="15000"/>
                </a:prstClr>
              </a:buClr>
              <a:buFont typeface="Arial" panose="020B0604020202020204" pitchFamily="34" charset="0"/>
              <a:buChar char="•"/>
              <a:defRPr/>
            </a:pPr>
            <a:r>
              <a:rPr lang="en-US" sz="2600" dirty="0">
                <a:solidFill>
                  <a:srgbClr val="000000"/>
                </a:solidFill>
                <a:latin typeface="Calibri Light" panose="020F0302020204030204" pitchFamily="34" charset="0"/>
                <a:cs typeface="Calibri Light" panose="020F0302020204030204" pitchFamily="34" charset="0"/>
              </a:rPr>
              <a:t>Students must be observed receiving a reimbursable meal</a:t>
            </a:r>
          </a:p>
          <a:p>
            <a:pPr marL="457200" indent="-457200">
              <a:buClr>
                <a:prstClr val="black">
                  <a:lumMod val="85000"/>
                  <a:lumOff val="15000"/>
                </a:prstClr>
              </a:buClr>
              <a:buFont typeface="Arial" panose="020B0604020202020204" pitchFamily="34" charset="0"/>
              <a:buChar char="•"/>
              <a:defRPr/>
            </a:pPr>
            <a:r>
              <a:rPr lang="en-US" sz="2600" dirty="0">
                <a:solidFill>
                  <a:srgbClr val="000000"/>
                </a:solidFill>
                <a:latin typeface="Calibri Light" panose="020F0302020204030204" pitchFamily="34" charset="0"/>
                <a:cs typeface="Calibri Light" panose="020F0302020204030204" pitchFamily="34" charset="0"/>
              </a:rPr>
              <a:t>Point of Service systems must:  </a:t>
            </a:r>
          </a:p>
          <a:p>
            <a:pPr>
              <a:buClr>
                <a:prstClr val="black">
                  <a:lumMod val="85000"/>
                  <a:lumOff val="15000"/>
                </a:prstClr>
              </a:buClr>
              <a:defRPr/>
            </a:pPr>
            <a:endParaRPr lang="en-US" sz="2600" dirty="0">
              <a:solidFill>
                <a:srgbClr val="000000"/>
              </a:solidFill>
              <a:latin typeface="Calibri Light" panose="020F0302020204030204" pitchFamily="34" charset="0"/>
              <a:cs typeface="Calibri Light" panose="020F0302020204030204" pitchFamily="34" charset="0"/>
            </a:endParaRPr>
          </a:p>
          <a:p>
            <a:pPr marL="914400" lvl="1" indent="-457200" defTabSz="685800">
              <a:spcBef>
                <a:spcPts val="375"/>
              </a:spcBef>
              <a:buClr>
                <a:prstClr val="black">
                  <a:lumMod val="85000"/>
                  <a:lumOff val="15000"/>
                </a:prstClr>
              </a:buClr>
              <a:buSzPct val="90000"/>
              <a:buFont typeface="Wingdings" panose="05000000000000000000" pitchFamily="2" charset="2"/>
              <a:buChar char="q"/>
              <a:defRPr/>
            </a:pPr>
            <a:r>
              <a:rPr lang="en-US" sz="2600" b="0" dirty="0">
                <a:solidFill>
                  <a:srgbClr val="000000"/>
                </a:solidFill>
                <a:latin typeface="Calibri Light" panose="020F0302020204030204" pitchFamily="34" charset="0"/>
                <a:cs typeface="Calibri Light" panose="020F0302020204030204" pitchFamily="34" charset="0"/>
              </a:rPr>
              <a:t>Produce an accurate count of reimbursable meals</a:t>
            </a:r>
          </a:p>
          <a:p>
            <a:pPr marL="914400" lvl="1" indent="-457200" defTabSz="685800">
              <a:spcBef>
                <a:spcPts val="375"/>
              </a:spcBef>
              <a:buClr>
                <a:prstClr val="black">
                  <a:lumMod val="85000"/>
                  <a:lumOff val="15000"/>
                </a:prstClr>
              </a:buClr>
              <a:buSzPct val="90000"/>
              <a:buFont typeface="Wingdings" panose="05000000000000000000" pitchFamily="2" charset="2"/>
              <a:buChar char="q"/>
              <a:defRPr/>
            </a:pPr>
            <a:r>
              <a:rPr lang="en-US" sz="2600" b="0" dirty="0">
                <a:solidFill>
                  <a:srgbClr val="000000"/>
                </a:solidFill>
                <a:latin typeface="Calibri Light" panose="020F0302020204030204" pitchFamily="34" charset="0"/>
                <a:cs typeface="Calibri Light" panose="020F0302020204030204" pitchFamily="34" charset="0"/>
              </a:rPr>
              <a:t>Prevent overt identification</a:t>
            </a:r>
          </a:p>
          <a:p>
            <a:pPr marL="914400" lvl="1" indent="-457200" defTabSz="685800">
              <a:spcBef>
                <a:spcPts val="375"/>
              </a:spcBef>
              <a:buClr>
                <a:prstClr val="black">
                  <a:lumMod val="85000"/>
                  <a:lumOff val="15000"/>
                </a:prstClr>
              </a:buClr>
              <a:buSzPct val="90000"/>
              <a:buFont typeface="Wingdings" panose="05000000000000000000" pitchFamily="2" charset="2"/>
              <a:buChar char="q"/>
              <a:defRPr/>
            </a:pPr>
            <a:r>
              <a:rPr lang="en-US" sz="2600" b="0" dirty="0">
                <a:solidFill>
                  <a:srgbClr val="000000"/>
                </a:solidFill>
                <a:latin typeface="Calibri Light" panose="020F0302020204030204" pitchFamily="34" charset="0"/>
                <a:cs typeface="Calibri Light" panose="020F0302020204030204" pitchFamily="34" charset="0"/>
              </a:rPr>
              <a:t>Serve all students in a uniform manner</a:t>
            </a:r>
          </a:p>
        </p:txBody>
      </p:sp>
      <p:sp>
        <p:nvSpPr>
          <p:cNvPr id="12" name="Rectangle 11">
            <a:extLst>
              <a:ext uri="{FF2B5EF4-FFF2-40B4-BE49-F238E27FC236}">
                <a16:creationId xmlns:a16="http://schemas.microsoft.com/office/drawing/2014/main" id="{FCADE352-7BB0-4F5D-8AF2-01EB77FC7995}"/>
              </a:ext>
              <a:ext uri="{C183D7F6-B498-43B3-948B-1728B52AA6E4}">
                <adec:decorative xmlns:adec="http://schemas.microsoft.com/office/drawing/2017/decorative" val="1"/>
              </a:ext>
            </a:extLst>
          </p:cNvPr>
          <p:cNvSpPr/>
          <p:nvPr/>
        </p:nvSpPr>
        <p:spPr>
          <a:xfrm rot="5400000">
            <a:off x="372456" y="3318599"/>
            <a:ext cx="6858002" cy="2208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3934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216103" y="156118"/>
            <a:ext cx="5529943" cy="1968190"/>
          </a:xfrm>
        </p:spPr>
        <p:txBody>
          <a:bodyPr vert="horz" lIns="91440" tIns="45720" rIns="91440" bIns="45720" rtlCol="0" anchor="ctr">
            <a:normAutofit fontScale="90000"/>
          </a:bodyPr>
          <a:lstStyle/>
          <a:p>
            <a:r>
              <a:rPr lang="en-US" sz="4400" dirty="0"/>
              <a:t>Preschool Meal Pattern</a:t>
            </a:r>
            <a:br>
              <a:rPr lang="en-US" sz="4400" dirty="0"/>
            </a:br>
            <a:r>
              <a:rPr lang="en-US" sz="4400" dirty="0"/>
              <a:t>Counting and Claiming</a:t>
            </a:r>
            <a:br>
              <a:rPr lang="en-US" sz="4400" dirty="0"/>
            </a:br>
            <a:r>
              <a:rPr lang="en-US" sz="4400" dirty="0"/>
              <a:t>Service Line Method</a:t>
            </a:r>
            <a:endParaRPr lang="en-US" sz="4100" kern="1200" dirty="0">
              <a:solidFill>
                <a:schemeClr val="tx1"/>
              </a:solidFill>
              <a:latin typeface="+mj-lt"/>
              <a:ea typeface="+mj-ea"/>
              <a:cs typeface="+mj-cs"/>
            </a:endParaRPr>
          </a:p>
        </p:txBody>
      </p:sp>
      <p:sp>
        <p:nvSpPr>
          <p:cNvPr id="12" name="TextBox 11">
            <a:extLst>
              <a:ext uri="{FF2B5EF4-FFF2-40B4-BE49-F238E27FC236}">
                <a16:creationId xmlns:a16="http://schemas.microsoft.com/office/drawing/2014/main" id="{D8E3F2B2-F21B-4949-809D-A8E5143F43DE}"/>
              </a:ext>
            </a:extLst>
          </p:cNvPr>
          <p:cNvSpPr txBox="1"/>
          <p:nvPr/>
        </p:nvSpPr>
        <p:spPr>
          <a:xfrm>
            <a:off x="52485" y="2374427"/>
            <a:ext cx="4991100" cy="3139321"/>
          </a:xfrm>
          <a:prstGeom prst="rect">
            <a:avLst/>
          </a:prstGeom>
          <a:noFill/>
        </p:spPr>
        <p:txBody>
          <a:bodyPr wrap="square" rtlCol="0">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Students go through the service line and select all the required components, in at least the minimum quantities to comprise a reimbursable meal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Staff counts the reimbursable meal when they validate the student has all required components</a:t>
            </a:r>
          </a:p>
          <a:p>
            <a:r>
              <a:rPr lang="en-US" dirty="0"/>
              <a:t>   </a:t>
            </a:r>
          </a:p>
        </p:txBody>
      </p:sp>
      <p:pic>
        <p:nvPicPr>
          <p:cNvPr id="14" name="Content Placeholder 4" descr="Students in a school meals line ">
            <a:extLst>
              <a:ext uri="{FF2B5EF4-FFF2-40B4-BE49-F238E27FC236}">
                <a16:creationId xmlns:a16="http://schemas.microsoft.com/office/drawing/2014/main" id="{99E6971F-AF73-4525-8EC8-3D0563E02873}"/>
              </a:ext>
            </a:extLst>
          </p:cNvPr>
          <p:cNvPicPr>
            <a:picLocks noChangeAspect="1"/>
          </p:cNvPicPr>
          <p:nvPr/>
        </p:nvPicPr>
        <p:blipFill rotWithShape="1">
          <a:blip r:embed="rId3">
            <a:extLst>
              <a:ext uri="{28A0092B-C50C-407E-A947-70E740481C1C}">
                <a14:useLocalDpi xmlns:a14="http://schemas.microsoft.com/office/drawing/2010/main" val="0"/>
              </a:ext>
            </a:extLst>
          </a:blip>
          <a:srcRect l="15785" r="15785"/>
          <a:stretch/>
        </p:blipFill>
        <p:spPr>
          <a:xfrm>
            <a:off x="7539896" y="1253331"/>
            <a:ext cx="3970160" cy="4351338"/>
          </a:xfrm>
          <a:prstGeom prst="rect">
            <a:avLst/>
          </a:prstGeom>
          <a:solidFill>
            <a:schemeClr val="bg2"/>
          </a:solidFill>
        </p:spPr>
      </p:pic>
    </p:spTree>
    <p:extLst>
      <p:ext uri="{BB962C8B-B14F-4D97-AF65-F5344CB8AC3E}">
        <p14:creationId xmlns:p14="http://schemas.microsoft.com/office/powerpoint/2010/main" val="310164279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216103" y="156118"/>
            <a:ext cx="5529943" cy="1968190"/>
          </a:xfrm>
        </p:spPr>
        <p:txBody>
          <a:bodyPr vert="horz" lIns="91440" tIns="45720" rIns="91440" bIns="45720" rtlCol="0" anchor="ctr">
            <a:normAutofit fontScale="90000"/>
          </a:bodyPr>
          <a:lstStyle/>
          <a:p>
            <a:r>
              <a:rPr lang="en-US" sz="4400" dirty="0"/>
              <a:t>Preschool Meal Pattern</a:t>
            </a:r>
            <a:br>
              <a:rPr lang="en-US" sz="4400" dirty="0"/>
            </a:br>
            <a:r>
              <a:rPr lang="en-US" sz="4400" dirty="0"/>
              <a:t>Counting and Claiming</a:t>
            </a:r>
            <a:br>
              <a:rPr lang="en-US" sz="4400" dirty="0"/>
            </a:br>
            <a:r>
              <a:rPr lang="en-US" sz="4400" dirty="0"/>
              <a:t>Classroom Method</a:t>
            </a:r>
            <a:endParaRPr lang="en-US" sz="4100" kern="1200" dirty="0">
              <a:solidFill>
                <a:schemeClr val="tx1"/>
              </a:solidFill>
              <a:latin typeface="+mj-lt"/>
              <a:ea typeface="+mj-ea"/>
              <a:cs typeface="+mj-cs"/>
            </a:endParaRPr>
          </a:p>
        </p:txBody>
      </p:sp>
      <p:pic>
        <p:nvPicPr>
          <p:cNvPr id="8" name="Content Placeholder 8" descr="A group of children sitting at a table eating food">
            <a:extLst>
              <a:ext uri="{FF2B5EF4-FFF2-40B4-BE49-F238E27FC236}">
                <a16:creationId xmlns:a16="http://schemas.microsoft.com/office/drawing/2014/main" id="{F1F4EBC0-2ACC-4992-9621-BF3CD170046D}"/>
              </a:ext>
            </a:extLst>
          </p:cNvPr>
          <p:cNvPicPr>
            <a:picLocks noChangeAspect="1"/>
          </p:cNvPicPr>
          <p:nvPr/>
        </p:nvPicPr>
        <p:blipFill>
          <a:blip r:embed="rId3"/>
          <a:stretch>
            <a:fillRect/>
          </a:stretch>
        </p:blipFill>
        <p:spPr>
          <a:xfrm>
            <a:off x="6713034" y="2053591"/>
            <a:ext cx="5262863" cy="3508575"/>
          </a:xfrm>
          <a:prstGeom prst="rect">
            <a:avLst/>
          </a:prstGeom>
        </p:spPr>
      </p:pic>
      <p:sp>
        <p:nvSpPr>
          <p:cNvPr id="9" name="TextBox 8">
            <a:extLst>
              <a:ext uri="{FF2B5EF4-FFF2-40B4-BE49-F238E27FC236}">
                <a16:creationId xmlns:a16="http://schemas.microsoft.com/office/drawing/2014/main" id="{34499946-0AF2-49C6-AF0A-6AA3B82DB221}"/>
              </a:ext>
            </a:extLst>
          </p:cNvPr>
          <p:cNvSpPr txBox="1"/>
          <p:nvPr/>
        </p:nvSpPr>
        <p:spPr>
          <a:xfrm>
            <a:off x="36477" y="2280426"/>
            <a:ext cx="5073806"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The SFA must develop a system to account for reimbursable meals once the students receives all required components</a:t>
            </a:r>
          </a:p>
          <a:p>
            <a:pPr marL="742950"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Example: a roster or similar system </a:t>
            </a:r>
          </a:p>
          <a:p>
            <a:pPr marL="0" marR="0" lvl="0" indent="0" algn="ctr"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endParaRPr kumimoji="0" lang="en-US" b="1"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Meals </a:t>
            </a:r>
            <a:r>
              <a:rPr kumimoji="0" lang="en-US" i="0" u="none" strike="noStrike" kern="1200" cap="none" spc="0" normalizeH="0" baseline="0" noProof="0" dirty="0">
                <a:ln>
                  <a:noFill/>
                </a:ln>
                <a:effectLst/>
                <a:uLnTx/>
                <a:uFillTx/>
                <a:latin typeface="Calibri" panose="020F0502020204030204"/>
                <a:ea typeface="+mn-ea"/>
                <a:cs typeface="+mn-cs"/>
              </a:rPr>
              <a:t>may</a:t>
            </a:r>
            <a:r>
              <a:rPr kumimoji="0" lang="en-US" b="1" i="0" u="none" strike="noStrike" kern="1200" cap="none" spc="0" normalizeH="0" baseline="0" noProof="0" dirty="0">
                <a:ln>
                  <a:noFill/>
                </a:ln>
                <a:effectLst/>
                <a:uLnTx/>
                <a:uFillTx/>
                <a:latin typeface="Calibri" panose="020F0502020204030204"/>
                <a:ea typeface="+mn-ea"/>
                <a:cs typeface="+mn-cs"/>
              </a:rPr>
              <a:t> not</a:t>
            </a:r>
            <a:r>
              <a:rPr kumimoji="0" lang="en-US" b="0" i="0" u="none" strike="noStrike" kern="1200" cap="none" spc="0" normalizeH="0" baseline="0" noProof="0" dirty="0">
                <a:ln>
                  <a:noFill/>
                </a:ln>
                <a:effectLst/>
                <a:uLnTx/>
                <a:uFillTx/>
                <a:latin typeface="Calibri" panose="020F0502020204030204"/>
                <a:ea typeface="+mn-ea"/>
                <a:cs typeface="+mn-cs"/>
              </a:rPr>
              <a:t> be counted prior to s</a:t>
            </a:r>
            <a:r>
              <a:rPr lang="en-US" dirty="0" err="1">
                <a:latin typeface="Calibri" panose="020F0502020204030204"/>
              </a:rPr>
              <a:t>taff</a:t>
            </a:r>
            <a:r>
              <a:rPr kumimoji="0" lang="en-US" b="0" i="0" u="none" strike="noStrike" kern="1200" cap="none" spc="0" normalizeH="0" baseline="0" noProof="0" dirty="0">
                <a:ln>
                  <a:noFill/>
                </a:ln>
                <a:effectLst/>
                <a:uLnTx/>
                <a:uFillTx/>
                <a:latin typeface="Calibri" panose="020F0502020204030204"/>
                <a:ea typeface="+mn-ea"/>
                <a:cs typeface="+mn-cs"/>
              </a:rPr>
              <a:t> delivering meals from the cafeteria</a:t>
            </a:r>
          </a:p>
          <a:p>
            <a:pPr marR="0" lvl="0" algn="l" defTabSz="914400" rtl="0" eaLnBrk="1" fontAlgn="auto" latinLnBrk="0" hangingPunct="1">
              <a:lnSpc>
                <a:spcPct val="100000"/>
              </a:lnSpc>
              <a:spcBef>
                <a:spcPts val="0"/>
              </a:spcBef>
              <a:spcAft>
                <a:spcPts val="0"/>
              </a:spcAft>
              <a:buClr>
                <a:prstClr val="black">
                  <a:lumMod val="85000"/>
                  <a:lumOff val="15000"/>
                </a:prstClr>
              </a:buClr>
              <a:buSzTx/>
              <a:tabLst/>
              <a:defRPr/>
            </a:pPr>
            <a:endParaRPr kumimoji="0" lang="en-US" b="0"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May </a:t>
            </a:r>
            <a:r>
              <a:rPr kumimoji="0" lang="en-US" b="1" i="0" u="none" strike="noStrike" kern="1200" cap="none" spc="0" normalizeH="0" baseline="0" noProof="0" dirty="0">
                <a:ln>
                  <a:noFill/>
                </a:ln>
                <a:effectLst/>
                <a:uLnTx/>
                <a:uFillTx/>
                <a:latin typeface="Calibri" panose="020F0502020204030204"/>
                <a:ea typeface="+mn-ea"/>
                <a:cs typeface="+mn-cs"/>
              </a:rPr>
              <a:t>not </a:t>
            </a:r>
            <a:r>
              <a:rPr kumimoji="0" lang="en-US" i="0" u="none" strike="noStrike" kern="1200" cap="none" spc="0" normalizeH="0" baseline="0" noProof="0" dirty="0">
                <a:ln>
                  <a:noFill/>
                </a:ln>
                <a:effectLst/>
                <a:uLnTx/>
                <a:uFillTx/>
                <a:latin typeface="Calibri" panose="020F0502020204030204"/>
                <a:ea typeface="+mn-ea"/>
                <a:cs typeface="+mn-cs"/>
              </a:rPr>
              <a:t>take </a:t>
            </a:r>
            <a:r>
              <a:rPr kumimoji="0" lang="en-US" b="0" i="0" u="none" strike="noStrike" kern="1200" cap="none" spc="0" normalizeH="0" baseline="0" noProof="0" dirty="0">
                <a:ln>
                  <a:noFill/>
                </a:ln>
                <a:effectLst/>
                <a:uLnTx/>
                <a:uFillTx/>
                <a:latin typeface="Calibri" panose="020F0502020204030204"/>
                <a:ea typeface="+mn-ea"/>
                <a:cs typeface="+mn-cs"/>
              </a:rPr>
              <a:t>Attendance Counts</a:t>
            </a:r>
          </a:p>
          <a:p>
            <a:pPr marR="0" lvl="0" algn="l" defTabSz="914400" rtl="0" eaLnBrk="1" fontAlgn="auto" latinLnBrk="0" hangingPunct="1">
              <a:lnSpc>
                <a:spcPct val="100000"/>
              </a:lnSpc>
              <a:spcBef>
                <a:spcPts val="0"/>
              </a:spcBef>
              <a:spcAft>
                <a:spcPts val="0"/>
              </a:spcAft>
              <a:buClr>
                <a:schemeClr val="tx1"/>
              </a:buClr>
              <a:buSzTx/>
              <a:tabLst/>
              <a:defRPr/>
            </a:pPr>
            <a:endParaRPr lang="en-US" dirty="0">
              <a:latin typeface="Calibri" panose="020F0502020204030204"/>
            </a:endParaRPr>
          </a:p>
        </p:txBody>
      </p:sp>
    </p:spTree>
    <p:extLst>
      <p:ext uri="{BB962C8B-B14F-4D97-AF65-F5344CB8AC3E}">
        <p14:creationId xmlns:p14="http://schemas.microsoft.com/office/powerpoint/2010/main" val="23676250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35000">
              <a:schemeClr val="bg1">
                <a:lumMod val="60000"/>
                <a:lumOff val="40000"/>
              </a:schemeClr>
            </a:gs>
            <a:gs pos="100000">
              <a:srgbClr val="506E99"/>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D6F05F-7CEE-4D15-AA49-893625E676F2}"/>
              </a:ext>
            </a:extLst>
          </p:cNvPr>
          <p:cNvSpPr>
            <a:spLocks noGrp="1"/>
          </p:cNvSpPr>
          <p:nvPr>
            <p:ph type="body" idx="1"/>
          </p:nvPr>
        </p:nvSpPr>
        <p:spPr>
          <a:xfrm>
            <a:off x="126240" y="1809009"/>
            <a:ext cx="4493671" cy="334918"/>
          </a:xfrm>
        </p:spPr>
        <p:txBody>
          <a:bodyPr/>
          <a:lstStyle/>
          <a:p>
            <a:pPr algn="ctr"/>
            <a:r>
              <a:rPr lang="en-US" u="sng" dirty="0">
                <a:solidFill>
                  <a:srgbClr val="000000"/>
                </a:solidFill>
              </a:rPr>
              <a:t> Grab and Go Service Lines</a:t>
            </a:r>
          </a:p>
        </p:txBody>
      </p:sp>
      <p:sp>
        <p:nvSpPr>
          <p:cNvPr id="4" name="Text Placeholder 3">
            <a:extLst>
              <a:ext uri="{FF2B5EF4-FFF2-40B4-BE49-F238E27FC236}">
                <a16:creationId xmlns:a16="http://schemas.microsoft.com/office/drawing/2014/main" id="{AB545F0F-C6AF-407C-BB9B-FCDF359DA889}"/>
              </a:ext>
            </a:extLst>
          </p:cNvPr>
          <p:cNvSpPr>
            <a:spLocks noGrp="1"/>
          </p:cNvSpPr>
          <p:nvPr>
            <p:ph type="body" idx="30"/>
          </p:nvPr>
        </p:nvSpPr>
        <p:spPr>
          <a:xfrm>
            <a:off x="8451040" y="1772221"/>
            <a:ext cx="2497873" cy="334918"/>
          </a:xfrm>
        </p:spPr>
        <p:txBody>
          <a:bodyPr>
            <a:normAutofit fontScale="92500"/>
          </a:bodyPr>
          <a:lstStyle/>
          <a:p>
            <a:r>
              <a:rPr lang="en-US" sz="2400" u="sng" dirty="0">
                <a:solidFill>
                  <a:srgbClr val="000000"/>
                </a:solidFill>
              </a:rPr>
              <a:t>Family Style Service</a:t>
            </a:r>
          </a:p>
        </p:txBody>
      </p:sp>
      <p:sp>
        <p:nvSpPr>
          <p:cNvPr id="5" name="Content Placeholder 4">
            <a:extLst>
              <a:ext uri="{FF2B5EF4-FFF2-40B4-BE49-F238E27FC236}">
                <a16:creationId xmlns:a16="http://schemas.microsoft.com/office/drawing/2014/main" id="{835DC595-B45A-45F6-A0E1-7CAB55F23224}"/>
              </a:ext>
            </a:extLst>
          </p:cNvPr>
          <p:cNvSpPr>
            <a:spLocks noGrp="1"/>
          </p:cNvSpPr>
          <p:nvPr>
            <p:ph sz="quarter" idx="31"/>
          </p:nvPr>
        </p:nvSpPr>
        <p:spPr>
          <a:xfrm>
            <a:off x="241060" y="2286000"/>
            <a:ext cx="4501925" cy="4405541"/>
          </a:xfrm>
        </p:spPr>
        <p:txBody>
          <a:bodyPr>
            <a:normAutofit/>
          </a:bodyPr>
          <a:lstStyle/>
          <a:p>
            <a:pPr marL="342900" indent="-342900">
              <a:buFont typeface="Arial" panose="020B0604020202020204" pitchFamily="34" charset="0"/>
              <a:buChar char="•"/>
            </a:pPr>
            <a:r>
              <a:rPr lang="en-US" b="0" i="0" dirty="0">
                <a:solidFill>
                  <a:srgbClr val="000000"/>
                </a:solidFill>
                <a:effectLst/>
              </a:rPr>
              <a:t>Students come through the Kiosk line  and select all required components, in at least minimum quantities </a:t>
            </a:r>
          </a:p>
          <a:p>
            <a:pPr marL="342900" indent="-342900">
              <a:buFont typeface="Arial" panose="020B0604020202020204" pitchFamily="34" charset="0"/>
              <a:buChar char="•"/>
            </a:pPr>
            <a:r>
              <a:rPr lang="en-US" b="0" i="0" dirty="0">
                <a:solidFill>
                  <a:srgbClr val="000000"/>
                </a:solidFill>
                <a:effectLst/>
              </a:rPr>
              <a:t>The cashier counts the reimbursable meal when they validate that the student has all required components</a:t>
            </a:r>
          </a:p>
          <a:p>
            <a:pPr marL="342900" indent="-342900">
              <a:buFont typeface="Arial" panose="020B0604020202020204" pitchFamily="34" charset="0"/>
              <a:buChar char="•"/>
            </a:pPr>
            <a:r>
              <a:rPr lang="en-US" b="0" i="0" dirty="0">
                <a:solidFill>
                  <a:srgbClr val="000000"/>
                </a:solidFill>
                <a:effectLst/>
              </a:rPr>
              <a:t>Un-staffed service lines are not allowed</a:t>
            </a:r>
          </a:p>
          <a:p>
            <a:pPr marL="342900" indent="-342900">
              <a:buFont typeface="Arial" panose="020B0604020202020204" pitchFamily="34" charset="0"/>
              <a:buChar char="•"/>
            </a:pPr>
            <a:r>
              <a:rPr lang="en-US" b="0" i="0" dirty="0">
                <a:solidFill>
                  <a:srgbClr val="000000"/>
                </a:solidFill>
                <a:effectLst/>
              </a:rPr>
              <a:t>Counting grab and go bags prior to service is not allowed</a:t>
            </a:r>
          </a:p>
        </p:txBody>
      </p:sp>
      <p:sp>
        <p:nvSpPr>
          <p:cNvPr id="6" name="Content Placeholder 5">
            <a:extLst>
              <a:ext uri="{FF2B5EF4-FFF2-40B4-BE49-F238E27FC236}">
                <a16:creationId xmlns:a16="http://schemas.microsoft.com/office/drawing/2014/main" id="{EED1F595-FD22-4B0E-B6E4-2A2F6872B6F2}"/>
              </a:ext>
            </a:extLst>
          </p:cNvPr>
          <p:cNvSpPr>
            <a:spLocks noGrp="1"/>
          </p:cNvSpPr>
          <p:nvPr>
            <p:ph sz="quarter" idx="32"/>
          </p:nvPr>
        </p:nvSpPr>
        <p:spPr>
          <a:xfrm>
            <a:off x="7449015" y="2286000"/>
            <a:ext cx="4501925" cy="4405541"/>
          </a:xfrm>
        </p:spPr>
        <p:txBody>
          <a:bodyPr/>
          <a:lstStyle/>
          <a:p>
            <a:pPr marL="342900" indent="-342900">
              <a:buFont typeface="Arial" panose="020B0604020202020204" pitchFamily="34" charset="0"/>
              <a:buChar char="•"/>
            </a:pPr>
            <a:r>
              <a:rPr lang="en-US" dirty="0">
                <a:solidFill>
                  <a:srgbClr val="000000"/>
                </a:solidFill>
              </a:rPr>
              <a:t>The SFA must develop a system to account for reimbursable meals once the students receive all required components</a:t>
            </a:r>
          </a:p>
          <a:p>
            <a:pPr marL="342900" indent="-342900">
              <a:buFont typeface="Arial" panose="020B0604020202020204" pitchFamily="34" charset="0"/>
              <a:buChar char="•"/>
            </a:pPr>
            <a:r>
              <a:rPr lang="en-US" dirty="0">
                <a:solidFill>
                  <a:srgbClr val="000000"/>
                </a:solidFill>
              </a:rPr>
              <a:t>Staff marks roster after observing the students selecting the meal</a:t>
            </a:r>
          </a:p>
          <a:p>
            <a:pPr marL="342900" indent="-342900">
              <a:buFont typeface="Arial" panose="020B0604020202020204" pitchFamily="34" charset="0"/>
              <a:buChar char="•"/>
            </a:pPr>
            <a:r>
              <a:rPr lang="en-US" dirty="0">
                <a:solidFill>
                  <a:srgbClr val="000000"/>
                </a:solidFill>
              </a:rPr>
              <a:t>Staff serves the students and then marks the roster</a:t>
            </a:r>
          </a:p>
          <a:p>
            <a:pPr marL="342900" indent="-342900">
              <a:buFont typeface="Arial" panose="020B0604020202020204" pitchFamily="34" charset="0"/>
              <a:buChar char="•"/>
            </a:pPr>
            <a:r>
              <a:rPr lang="en-US" dirty="0">
                <a:solidFill>
                  <a:srgbClr val="000000"/>
                </a:solidFill>
              </a:rPr>
              <a:t>Attendance counts are not allowed</a:t>
            </a:r>
          </a:p>
        </p:txBody>
      </p:sp>
      <p:sp>
        <p:nvSpPr>
          <p:cNvPr id="11" name="Rectangle 10">
            <a:extLst>
              <a:ext uri="{FF2B5EF4-FFF2-40B4-BE49-F238E27FC236}">
                <a16:creationId xmlns:a16="http://schemas.microsoft.com/office/drawing/2014/main" id="{6FA5F115-FCFC-4ED1-9154-8F59C8EC001F}"/>
              </a:ext>
            </a:extLst>
          </p:cNvPr>
          <p:cNvSpPr/>
          <p:nvPr/>
        </p:nvSpPr>
        <p:spPr>
          <a:xfrm>
            <a:off x="782790" y="212839"/>
            <a:ext cx="10626419" cy="1323439"/>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06E99"/>
                </a:solidFill>
                <a:effectLst/>
                <a:uLnTx/>
                <a:uFillTx/>
                <a:latin typeface="Calibri" panose="020F0502020204030204"/>
                <a:ea typeface="+mn-ea"/>
                <a:cs typeface="+mn-cs"/>
              </a:rPr>
              <a:t>Preschool Meal Pattern</a:t>
            </a:r>
            <a:br>
              <a:rPr kumimoji="0" lang="en-US" sz="4000" b="0" i="0" u="none" strike="noStrike" kern="1200" cap="none" spc="0" normalizeH="0" baseline="0" noProof="0" dirty="0">
                <a:ln>
                  <a:noFill/>
                </a:ln>
                <a:solidFill>
                  <a:srgbClr val="506E99"/>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srgbClr val="506E99"/>
                </a:solidFill>
                <a:effectLst/>
                <a:uLnTx/>
                <a:uFillTx/>
                <a:latin typeface="Calibri" panose="020F0502020204030204"/>
                <a:ea typeface="+mn-ea"/>
                <a:cs typeface="+mn-cs"/>
              </a:rPr>
              <a:t>Family Style Service &amp; Grab and Go Service Line</a:t>
            </a:r>
          </a:p>
        </p:txBody>
      </p:sp>
      <p:pic>
        <p:nvPicPr>
          <p:cNvPr id="2" name="Picture 1" descr="A person sitting at a table with food on it">
            <a:extLst>
              <a:ext uri="{FF2B5EF4-FFF2-40B4-BE49-F238E27FC236}">
                <a16:creationId xmlns:a16="http://schemas.microsoft.com/office/drawing/2014/main" id="{C36B9CF2-EA15-42C4-916E-7F5FED575BCC}"/>
              </a:ext>
            </a:extLst>
          </p:cNvPr>
          <p:cNvPicPr>
            <a:picLocks noChangeAspect="1"/>
          </p:cNvPicPr>
          <p:nvPr/>
        </p:nvPicPr>
        <p:blipFill>
          <a:blip r:embed="rId3"/>
          <a:stretch>
            <a:fillRect/>
          </a:stretch>
        </p:blipFill>
        <p:spPr>
          <a:xfrm>
            <a:off x="4823941" y="1536278"/>
            <a:ext cx="2535861" cy="4660957"/>
          </a:xfrm>
          <a:prstGeom prst="rect">
            <a:avLst/>
          </a:prstGeom>
        </p:spPr>
      </p:pic>
      <p:sp>
        <p:nvSpPr>
          <p:cNvPr id="12" name="TextBox 11">
            <a:extLst>
              <a:ext uri="{FF2B5EF4-FFF2-40B4-BE49-F238E27FC236}">
                <a16:creationId xmlns:a16="http://schemas.microsoft.com/office/drawing/2014/main" id="{09033300-EB1C-4D36-AE33-531439295C95}"/>
              </a:ext>
            </a:extLst>
          </p:cNvPr>
          <p:cNvSpPr txBox="1"/>
          <p:nvPr/>
        </p:nvSpPr>
        <p:spPr>
          <a:xfrm>
            <a:off x="4499139" y="6192550"/>
            <a:ext cx="318546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Courtesy of: Bais Yaakov Academy for Girls </a:t>
            </a:r>
          </a:p>
        </p:txBody>
      </p:sp>
    </p:spTree>
    <p:extLst>
      <p:ext uri="{BB962C8B-B14F-4D97-AF65-F5344CB8AC3E}">
        <p14:creationId xmlns:p14="http://schemas.microsoft.com/office/powerpoint/2010/main" val="185937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03C9BC-C9C3-4715-B9CA-C28DF929A6E0}"/>
              </a:ext>
            </a:extLst>
          </p:cNvPr>
          <p:cNvSpPr>
            <a:spLocks noGrp="1"/>
          </p:cNvSpPr>
          <p:nvPr>
            <p:ph type="title"/>
          </p:nvPr>
        </p:nvSpPr>
        <p:spPr>
          <a:xfrm>
            <a:off x="542545" y="347471"/>
            <a:ext cx="11100816" cy="1801368"/>
          </a:xfrm>
          <a:solidFill>
            <a:srgbClr val="506E99"/>
          </a:solidFill>
        </p:spPr>
        <p:txBody>
          <a:bodyPr>
            <a:normAutofit/>
          </a:bodyPr>
          <a:lstStyle/>
          <a:p>
            <a:r>
              <a:rPr lang="en-US" sz="6000" dirty="0">
                <a:solidFill>
                  <a:schemeClr val="bg1"/>
                </a:solidFill>
                <a:latin typeface="Century Gothic" panose="020B0502020202020204" pitchFamily="34" charset="0"/>
              </a:rPr>
              <a:t>Questions?</a:t>
            </a:r>
          </a:p>
        </p:txBody>
      </p:sp>
      <p:pic>
        <p:nvPicPr>
          <p:cNvPr id="4" name="Content Placeholder 3" descr="A group of people raising their hands&#10;&#10;Description automatically generated with medium confidence">
            <a:extLst>
              <a:ext uri="{FF2B5EF4-FFF2-40B4-BE49-F238E27FC236}">
                <a16:creationId xmlns:a16="http://schemas.microsoft.com/office/drawing/2014/main" id="{077C785D-6A95-4A6D-B668-A3AF305F392B}"/>
              </a:ext>
            </a:extLst>
          </p:cNvPr>
          <p:cNvPicPr>
            <a:picLocks noChangeAspect="1"/>
          </p:cNvPicPr>
          <p:nvPr/>
        </p:nvPicPr>
        <p:blipFill rotWithShape="1">
          <a:blip r:embed="rId3"/>
          <a:srcRect r="2" b="3411"/>
          <a:stretch/>
        </p:blipFill>
        <p:spPr>
          <a:xfrm>
            <a:off x="334138" y="2496310"/>
            <a:ext cx="5869685" cy="3660185"/>
          </a:xfrm>
          <a:prstGeom prst="rect">
            <a:avLst/>
          </a:prstGeom>
        </p:spPr>
      </p:pic>
      <p:sp>
        <p:nvSpPr>
          <p:cNvPr id="8" name="Content Placeholder 7">
            <a:extLst>
              <a:ext uri="{FF2B5EF4-FFF2-40B4-BE49-F238E27FC236}">
                <a16:creationId xmlns:a16="http://schemas.microsoft.com/office/drawing/2014/main" id="{808D71A2-3E2A-B1BA-9D8E-F7526387B3BB}"/>
              </a:ext>
            </a:extLst>
          </p:cNvPr>
          <p:cNvSpPr>
            <a:spLocks noGrp="1"/>
          </p:cNvSpPr>
          <p:nvPr>
            <p:ph idx="1"/>
          </p:nvPr>
        </p:nvSpPr>
        <p:spPr>
          <a:xfrm>
            <a:off x="6207633" y="2907682"/>
            <a:ext cx="6096000" cy="4124053"/>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Information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Training Team: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4"/>
              </a:rPr>
              <a:t>cntraining@nysed.gov</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Child Nutrition Program Office: 518-473-8781</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CN Representative for questions specific to your SFA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endParaRPr lang="en-US" sz="2200" dirty="0"/>
          </a:p>
        </p:txBody>
      </p:sp>
    </p:spTree>
    <p:extLst>
      <p:ext uri="{BB962C8B-B14F-4D97-AF65-F5344CB8AC3E}">
        <p14:creationId xmlns:p14="http://schemas.microsoft.com/office/powerpoint/2010/main" val="154084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5380955-647D-498D-BD22-1127D292463B}"/>
              </a:ext>
            </a:extLst>
          </p:cNvPr>
          <p:cNvSpPr txBox="1"/>
          <p:nvPr/>
        </p:nvSpPr>
        <p:spPr>
          <a:xfrm>
            <a:off x="7025929" y="4890063"/>
            <a:ext cx="4550229" cy="230832"/>
          </a:xfrm>
          <a:prstGeom prst="rect">
            <a:avLst/>
          </a:prstGeom>
          <a:noFill/>
        </p:spPr>
        <p:txBody>
          <a:bodyPr wrap="square" rtlCol="0">
            <a:spAutoFit/>
          </a:bodyPr>
          <a:lstStyle/>
          <a:p>
            <a:r>
              <a:rPr lang="en-US" sz="900" dirty="0"/>
              <a:t>T</a:t>
            </a:r>
          </a:p>
        </p:txBody>
      </p:sp>
      <p:sp>
        <p:nvSpPr>
          <p:cNvPr id="12" name="Content Placeholder 2">
            <a:extLst>
              <a:ext uri="{FF2B5EF4-FFF2-40B4-BE49-F238E27FC236}">
                <a16:creationId xmlns:a16="http://schemas.microsoft.com/office/drawing/2014/main" id="{E2AF3053-3F9E-49B4-9F74-0AF4AD95DF9B}"/>
              </a:ext>
            </a:extLst>
          </p:cNvPr>
          <p:cNvSpPr txBox="1">
            <a:spLocks/>
          </p:cNvSpPr>
          <p:nvPr/>
        </p:nvSpPr>
        <p:spPr>
          <a:xfrm>
            <a:off x="239233" y="648085"/>
            <a:ext cx="4355070" cy="5540842"/>
          </a:xfrm>
          <a:prstGeom prst="rect">
            <a:avLst/>
          </a:prstGeom>
        </p:spPr>
        <p:txBody>
          <a:bodyPr vert="horz" lIns="36000" tIns="0" rIns="0" bIns="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accent2"/>
              </a:solidFill>
            </a:endParaRPr>
          </a:p>
          <a:p>
            <a:r>
              <a:rPr lang="en-US" sz="3600" b="1" dirty="0">
                <a:solidFill>
                  <a:schemeClr val="accent2"/>
                </a:solidFill>
              </a:rPr>
              <a:t>Preschool Meal Pattern</a:t>
            </a:r>
            <a:endParaRPr lang="en-US" sz="3600" dirty="0">
              <a:solidFill>
                <a:schemeClr val="accent2"/>
              </a:solidFill>
            </a:endParaRPr>
          </a:p>
          <a:p>
            <a:pPr marL="457200" indent="-457200">
              <a:buFont typeface="Arial" panose="020B0604020202020204" pitchFamily="34" charset="0"/>
              <a:buChar char="•"/>
            </a:pPr>
            <a:r>
              <a:rPr lang="en-US" sz="3100" dirty="0">
                <a:solidFill>
                  <a:schemeClr val="accent2"/>
                </a:solidFill>
              </a:rPr>
              <a:t>Preschool students who are co-mingled with K-5 students and are served meals at the same time and service area, may choose to follow the K-5 meal pattern  </a:t>
            </a:r>
          </a:p>
          <a:p>
            <a:pPr marL="457200" indent="-457200">
              <a:buFont typeface="Arial" panose="020B0604020202020204" pitchFamily="34" charset="0"/>
              <a:buChar char="•"/>
            </a:pPr>
            <a:r>
              <a:rPr lang="en-US" sz="3100" dirty="0">
                <a:solidFill>
                  <a:schemeClr val="accent2"/>
                </a:solidFill>
              </a:rPr>
              <a:t>Preschool students that are not co-mingled with K-5 students must follow the preschool meal pattern</a:t>
            </a:r>
          </a:p>
          <a:p>
            <a:r>
              <a:rPr lang="en-US" sz="2400" dirty="0">
                <a:solidFill>
                  <a:schemeClr val="accent2"/>
                </a:solidFill>
              </a:rPr>
              <a:t> </a:t>
            </a:r>
          </a:p>
          <a:p>
            <a:endParaRPr lang="en-US" dirty="0">
              <a:solidFill>
                <a:schemeClr val="accent2"/>
              </a:solidFill>
            </a:endParaRPr>
          </a:p>
          <a:p>
            <a:endParaRPr lang="en-US" dirty="0"/>
          </a:p>
          <a:p>
            <a:endParaRPr lang="en-US" dirty="0"/>
          </a:p>
          <a:p>
            <a:endParaRPr lang="en-US" dirty="0"/>
          </a:p>
          <a:p>
            <a:endParaRPr lang="en-US" dirty="0"/>
          </a:p>
        </p:txBody>
      </p:sp>
      <p:pic>
        <p:nvPicPr>
          <p:cNvPr id="21" name="Content Placeholder 8" descr="A group of children sitting at a table eating food">
            <a:extLst>
              <a:ext uri="{FF2B5EF4-FFF2-40B4-BE49-F238E27FC236}">
                <a16:creationId xmlns:a16="http://schemas.microsoft.com/office/drawing/2014/main" id="{74B8716A-7386-4C26-B413-CAFEE465C19E}"/>
              </a:ext>
            </a:extLst>
          </p:cNvPr>
          <p:cNvPicPr>
            <a:picLocks noChangeAspect="1"/>
          </p:cNvPicPr>
          <p:nvPr/>
        </p:nvPicPr>
        <p:blipFill>
          <a:blip r:embed="rId3"/>
          <a:stretch>
            <a:fillRect/>
          </a:stretch>
        </p:blipFill>
        <p:spPr>
          <a:xfrm>
            <a:off x="6257801" y="2137145"/>
            <a:ext cx="5706630" cy="3804419"/>
          </a:xfrm>
          <a:prstGeom prst="rect">
            <a:avLst/>
          </a:prstGeom>
        </p:spPr>
      </p:pic>
    </p:spTree>
    <p:extLst>
      <p:ext uri="{BB962C8B-B14F-4D97-AF65-F5344CB8AC3E}">
        <p14:creationId xmlns:p14="http://schemas.microsoft.com/office/powerpoint/2010/main" val="23124229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06E99"/>
        </a:solidFill>
        <a:effectLst/>
      </p:bgPr>
    </p:bg>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054D33A6-0F8F-45FD-985E-8C2463C15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39" y="179818"/>
            <a:ext cx="9174121" cy="6498363"/>
          </a:xfrm>
          <a:prstGeom prst="rect">
            <a:avLst/>
          </a:prstGeom>
        </p:spPr>
      </p:pic>
      <p:sp>
        <p:nvSpPr>
          <p:cNvPr id="2" name="TextBox 1">
            <a:extLst>
              <a:ext uri="{FF2B5EF4-FFF2-40B4-BE49-F238E27FC236}">
                <a16:creationId xmlns:a16="http://schemas.microsoft.com/office/drawing/2014/main" id="{50DA4FB6-8DA9-46FD-8557-D60DDAE10DA5}"/>
              </a:ext>
            </a:extLst>
          </p:cNvPr>
          <p:cNvSpPr txBox="1"/>
          <p:nvPr/>
        </p:nvSpPr>
        <p:spPr>
          <a:xfrm>
            <a:off x="2211793" y="6257925"/>
            <a:ext cx="77684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5779"/>
                </a:solidFill>
                <a:effectLst/>
                <a:uLnTx/>
                <a:uFillTx/>
                <a:latin typeface="Calibri" panose="020F0502020204030204"/>
                <a:ea typeface="+mn-ea"/>
                <a:cs typeface="+mn-cs"/>
                <a:hlinkClick r:id="rId4"/>
              </a:rPr>
              <a:t>https://fns-prod.azureedge.us/sites/default/files/resource-files/ServingSchoolMealstoPreschoolers.pdf</a:t>
            </a:r>
            <a:endParaRPr kumimoji="0" lang="en-US" sz="1400" b="0" i="0" u="none" strike="noStrike" kern="1200" cap="none" spc="0" normalizeH="0" baseline="0" noProof="0" dirty="0">
              <a:ln>
                <a:noFill/>
              </a:ln>
              <a:solidFill>
                <a:srgbClr val="3F577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0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couple of young girls eating at a table&#10;&#10;">
            <a:extLst>
              <a:ext uri="{FF2B5EF4-FFF2-40B4-BE49-F238E27FC236}">
                <a16:creationId xmlns:a16="http://schemas.microsoft.com/office/drawing/2014/main" id="{098B1191-7986-42B0-A98D-B66C0A485A50}"/>
              </a:ext>
            </a:extLst>
          </p:cNvPr>
          <p:cNvPicPr>
            <a:picLocks noGrp="1" noChangeAspect="1"/>
          </p:cNvPicPr>
          <p:nvPr>
            <p:ph sz="quarter" idx="3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025929" y="2233205"/>
            <a:ext cx="4550229" cy="3046021"/>
          </a:xfrm>
          <a:prstGeom prst="rect">
            <a:avLst/>
          </a:prstGeom>
          <a:ln w="88900" cap="sq" cmpd="thickThin">
            <a:solidFill>
              <a:schemeClr val="bg2"/>
            </a:solidFill>
            <a:prstDash val="solid"/>
            <a:miter lim="800000"/>
          </a:ln>
          <a:effectLst>
            <a:innerShdw blurRad="76200">
              <a:srgbClr val="000000"/>
            </a:innerShdw>
          </a:effectLst>
        </p:spPr>
      </p:pic>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52498" y="363669"/>
            <a:ext cx="5529943" cy="1325563"/>
          </a:xfrm>
        </p:spPr>
        <p:txBody>
          <a:bodyPr vert="horz" lIns="91440" tIns="45720" rIns="91440" bIns="45720" rtlCol="0" anchor="ctr">
            <a:normAutofit/>
          </a:bodyPr>
          <a:lstStyle/>
          <a:p>
            <a:r>
              <a:rPr lang="en-US" sz="4100" kern="1200" dirty="0">
                <a:solidFill>
                  <a:schemeClr val="tx1"/>
                </a:solidFill>
                <a:latin typeface="+mj-lt"/>
                <a:ea typeface="+mj-ea"/>
                <a:cs typeface="+mj-cs"/>
              </a:rPr>
              <a:t>Preschool Meal Pattern</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Offer vs. Serve</a:t>
            </a:r>
          </a:p>
        </p:txBody>
      </p:sp>
      <p:sp>
        <p:nvSpPr>
          <p:cNvPr id="11" name="Content Placeholder 2">
            <a:extLst>
              <a:ext uri="{FF2B5EF4-FFF2-40B4-BE49-F238E27FC236}">
                <a16:creationId xmlns:a16="http://schemas.microsoft.com/office/drawing/2014/main" id="{6A29FAC4-09F1-4060-91FC-F52D48D62550}"/>
              </a:ext>
            </a:extLst>
          </p:cNvPr>
          <p:cNvSpPr>
            <a:spLocks noGrp="1"/>
          </p:cNvSpPr>
          <p:nvPr>
            <p:ph sz="quarter" idx="32"/>
          </p:nvPr>
        </p:nvSpPr>
        <p:spPr>
          <a:xfrm>
            <a:off x="52498" y="1689232"/>
            <a:ext cx="4898431" cy="5209209"/>
          </a:xfrm>
        </p:spPr>
        <p:txBody>
          <a:bodyPr vert="horz" lIns="91440" tIns="45720" rIns="91440" bIns="45720" rtlCol="0">
            <a:normAutofit/>
          </a:bodyPr>
          <a:lstStyle/>
          <a:p>
            <a:pPr>
              <a:spcBef>
                <a:spcPts val="1200"/>
              </a:spcBef>
            </a:pPr>
            <a:r>
              <a:rPr lang="en-US" sz="2800" dirty="0"/>
              <a:t>Offer vs Serve is </a:t>
            </a:r>
            <a:r>
              <a:rPr lang="en-US" sz="2800" b="1" u="sng" dirty="0"/>
              <a:t>not</a:t>
            </a:r>
            <a:r>
              <a:rPr lang="en-US" sz="2800" b="1" dirty="0">
                <a:solidFill>
                  <a:srgbClr val="FF0000"/>
                </a:solidFill>
              </a:rPr>
              <a:t> </a:t>
            </a:r>
            <a:r>
              <a:rPr lang="en-US" sz="2800" dirty="0"/>
              <a:t>allowable in Preschool Meal Pattern </a:t>
            </a:r>
          </a:p>
          <a:p>
            <a:pPr>
              <a:spcBef>
                <a:spcPts val="1200"/>
              </a:spcBef>
            </a:pPr>
            <a:endParaRPr lang="en-US" sz="1100" dirty="0"/>
          </a:p>
          <a:p>
            <a:pPr indent="-228600">
              <a:lnSpc>
                <a:spcPct val="100000"/>
              </a:lnSpc>
              <a:spcBef>
                <a:spcPts val="1200"/>
              </a:spcBef>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All meal components must be served in minimum quantities at each meal</a:t>
            </a:r>
          </a:p>
          <a:p>
            <a:pPr indent="-228600">
              <a:lnSpc>
                <a:spcPct val="100000"/>
              </a:lnSpc>
              <a:spcBef>
                <a:spcPts val="1200"/>
              </a:spcBef>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indent="-228600">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All 3 components must be served in minimum quantities at breakfast</a:t>
            </a:r>
          </a:p>
          <a:p>
            <a:pPr>
              <a:lnSpc>
                <a:spcPct val="100000"/>
              </a:lnSpc>
              <a:spcBef>
                <a:spcPts val="12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indent="-228600">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All 5 components must be served in minimum quantities at lunch</a:t>
            </a:r>
          </a:p>
          <a:p>
            <a:pPr indent="-228600">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indent="-228600">
              <a:buFont typeface="Arial" panose="020B0604020202020204" pitchFamily="34" charset="0"/>
              <a:buChar char="•"/>
            </a:pPr>
            <a:endParaRPr lang="en-US" sz="1400" dirty="0"/>
          </a:p>
        </p:txBody>
      </p:sp>
      <p:sp>
        <p:nvSpPr>
          <p:cNvPr id="4" name="TextBox 3">
            <a:extLst>
              <a:ext uri="{FF2B5EF4-FFF2-40B4-BE49-F238E27FC236}">
                <a16:creationId xmlns:a16="http://schemas.microsoft.com/office/drawing/2014/main" id="{31A05B7F-6A0C-487C-BEEA-3F82B8AEBD1B}"/>
              </a:ext>
            </a:extLst>
          </p:cNvPr>
          <p:cNvSpPr txBox="1"/>
          <p:nvPr/>
        </p:nvSpPr>
        <p:spPr>
          <a:xfrm>
            <a:off x="7025929" y="5048394"/>
            <a:ext cx="45502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This Ph</a:t>
            </a:r>
          </a:p>
        </p:txBody>
      </p:sp>
    </p:spTree>
    <p:extLst>
      <p:ext uri="{BB962C8B-B14F-4D97-AF65-F5344CB8AC3E}">
        <p14:creationId xmlns:p14="http://schemas.microsoft.com/office/powerpoint/2010/main" val="41909792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group of children sitting at a table">
            <a:extLst>
              <a:ext uri="{FF2B5EF4-FFF2-40B4-BE49-F238E27FC236}">
                <a16:creationId xmlns:a16="http://schemas.microsoft.com/office/drawing/2014/main" id="{098B1191-7986-42B0-A98D-B66C0A485A50}"/>
              </a:ext>
            </a:extLst>
          </p:cNvPr>
          <p:cNvPicPr>
            <a:picLocks noGrp="1" noChangeAspect="1"/>
          </p:cNvPicPr>
          <p:nvPr>
            <p:ph sz="quarter" idx="31"/>
          </p:nvPr>
        </p:nvPicPr>
        <p:blipFill>
          <a:blip r:embed="rId3">
            <a:extLst>
              <a:ext uri="{28A0092B-C50C-407E-A947-70E740481C1C}">
                <a14:useLocalDpi xmlns:a14="http://schemas.microsoft.com/office/drawing/2010/main" val="0"/>
              </a:ext>
            </a:extLst>
          </a:blip>
          <a:srcRect/>
          <a:stretch/>
        </p:blipFill>
        <p:spPr>
          <a:xfrm>
            <a:off x="6836002" y="2939040"/>
            <a:ext cx="4550229" cy="2361467"/>
          </a:xfrm>
          <a:prstGeom prst="rect">
            <a:avLst/>
          </a:prstGeom>
          <a:ln w="88900" cap="sq" cmpd="thickThin">
            <a:solidFill>
              <a:schemeClr val="bg2"/>
            </a:solidFill>
            <a:prstDash val="solid"/>
            <a:miter lim="800000"/>
          </a:ln>
          <a:effectLst>
            <a:innerShdw blurRad="76200">
              <a:srgbClr val="000000"/>
            </a:innerShdw>
          </a:effectLst>
        </p:spPr>
      </p:pic>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272302" y="733852"/>
            <a:ext cx="5529943" cy="1325563"/>
          </a:xfrm>
        </p:spPr>
        <p:txBody>
          <a:bodyPr vert="horz" lIns="91440" tIns="45720" rIns="91440" bIns="45720" rtlCol="0" anchor="ctr">
            <a:normAutofit/>
          </a:bodyPr>
          <a:lstStyle/>
          <a:p>
            <a:pPr algn="ctr"/>
            <a:r>
              <a:rPr lang="en-US" sz="4100" kern="1200" dirty="0">
                <a:solidFill>
                  <a:schemeClr val="tx1"/>
                </a:solidFill>
                <a:latin typeface="+mj-lt"/>
                <a:ea typeface="+mj-ea"/>
                <a:cs typeface="+mj-cs"/>
              </a:rPr>
              <a:t>Preschool Meal Pattern</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Grains:</a:t>
            </a:r>
          </a:p>
        </p:txBody>
      </p:sp>
      <p:sp>
        <p:nvSpPr>
          <p:cNvPr id="11" name="Content Placeholder 2">
            <a:extLst>
              <a:ext uri="{FF2B5EF4-FFF2-40B4-BE49-F238E27FC236}">
                <a16:creationId xmlns:a16="http://schemas.microsoft.com/office/drawing/2014/main" id="{6A29FAC4-09F1-4060-91FC-F52D48D62550}"/>
              </a:ext>
            </a:extLst>
          </p:cNvPr>
          <p:cNvSpPr>
            <a:spLocks noGrp="1"/>
          </p:cNvSpPr>
          <p:nvPr>
            <p:ph sz="quarter" idx="32"/>
          </p:nvPr>
        </p:nvSpPr>
        <p:spPr>
          <a:xfrm>
            <a:off x="199824" y="2400874"/>
            <a:ext cx="4550229" cy="5209209"/>
          </a:xfrm>
        </p:spPr>
        <p:txBody>
          <a:bodyPr vert="horz" lIns="91440" tIns="45720" rIns="91440" bIns="45720" rtlCol="0">
            <a:normAutofit/>
          </a:bodyPr>
          <a:lstStyle/>
          <a:p>
            <a:pPr marL="285750" indent="-285750">
              <a:buFont typeface="Arial" panose="020B0604020202020204" pitchFamily="34" charset="0"/>
              <a:buChar char="•"/>
            </a:pPr>
            <a:r>
              <a:rPr lang="en-US" sz="1800" b="0" i="0" dirty="0">
                <a:effectLst/>
                <a:latin typeface="+mj-lt"/>
              </a:rPr>
              <a:t>All grains must be whole grain or</a:t>
            </a:r>
            <a:r>
              <a:rPr lang="en-US" sz="1800" dirty="0">
                <a:latin typeface="+mj-lt"/>
              </a:rPr>
              <a:t> </a:t>
            </a:r>
            <a:r>
              <a:rPr lang="en-US" sz="1800" b="0" i="0" dirty="0">
                <a:effectLst/>
                <a:latin typeface="+mj-lt"/>
              </a:rPr>
              <a:t>enriche</a:t>
            </a:r>
            <a:r>
              <a:rPr lang="en-US" sz="1800" dirty="0">
                <a:latin typeface="+mj-lt"/>
              </a:rPr>
              <a:t>d</a:t>
            </a:r>
            <a:r>
              <a:rPr lang="en-US" sz="1800" b="0" i="0" dirty="0">
                <a:effectLst/>
                <a:latin typeface="+mj-lt"/>
              </a:rPr>
              <a:t> </a:t>
            </a:r>
          </a:p>
          <a:p>
            <a:pPr marL="285750" indent="-285750" algn="l">
              <a:buFont typeface="Arial" panose="020B0604020202020204" pitchFamily="34" charset="0"/>
              <a:buChar char="•"/>
            </a:pPr>
            <a:r>
              <a:rPr lang="en-US" sz="1800" b="0" i="0" dirty="0">
                <a:effectLst/>
                <a:latin typeface="+mj-lt"/>
              </a:rPr>
              <a:t>At least one serving per day must be Whole Grain Rich</a:t>
            </a:r>
          </a:p>
          <a:p>
            <a:pPr marL="285750" indent="-285750">
              <a:buFont typeface="Arial" panose="020B0604020202020204" pitchFamily="34" charset="0"/>
              <a:buChar char="•"/>
            </a:pPr>
            <a:r>
              <a:rPr lang="en-US" sz="1800" dirty="0">
                <a:latin typeface="+mj-lt"/>
              </a:rPr>
              <a:t>Cereals cannot contain more than 6 grams of sugar per dry ounce</a:t>
            </a:r>
            <a:endParaRPr lang="en-US" sz="1800" dirty="0">
              <a:solidFill>
                <a:srgbClr val="FF0000"/>
              </a:solidFill>
              <a:latin typeface="+mj-lt"/>
            </a:endParaRPr>
          </a:p>
          <a:p>
            <a:pPr marL="742950" lvl="1" indent="-285750">
              <a:buFont typeface="Arial" panose="020B0604020202020204" pitchFamily="34" charset="0"/>
              <a:buChar char="•"/>
            </a:pPr>
            <a:r>
              <a:rPr lang="en-US" sz="1600" dirty="0">
                <a:latin typeface="+mj-lt"/>
              </a:rPr>
              <a:t>Ready to eat  </a:t>
            </a:r>
          </a:p>
          <a:p>
            <a:pPr marL="742950" lvl="1" indent="-285750">
              <a:buFont typeface="Arial" panose="020B0604020202020204" pitchFamily="34" charset="0"/>
              <a:buChar char="•"/>
            </a:pPr>
            <a:r>
              <a:rPr lang="en-US" sz="1600" dirty="0">
                <a:latin typeface="+mj-lt"/>
              </a:rPr>
              <a:t>Instant </a:t>
            </a:r>
          </a:p>
          <a:p>
            <a:pPr marL="742950" lvl="1" indent="-285750">
              <a:buFont typeface="Arial" panose="020B0604020202020204" pitchFamily="34" charset="0"/>
              <a:buChar char="•"/>
            </a:pPr>
            <a:r>
              <a:rPr lang="en-US" sz="1600" dirty="0">
                <a:latin typeface="+mj-lt"/>
              </a:rPr>
              <a:t>Hot cereals</a:t>
            </a:r>
          </a:p>
          <a:p>
            <a:pPr marL="285750" indent="-285750">
              <a:buFont typeface="Arial" panose="020B0604020202020204" pitchFamily="34" charset="0"/>
              <a:buChar char="•"/>
            </a:pPr>
            <a:r>
              <a:rPr lang="en-US" sz="1800" dirty="0">
                <a:latin typeface="+mj-lt"/>
              </a:rPr>
              <a:t>Grain Based Desserts are </a:t>
            </a:r>
            <a:r>
              <a:rPr lang="en-US" sz="1800" b="1" u="sng" dirty="0">
                <a:latin typeface="+mj-lt"/>
              </a:rPr>
              <a:t>not</a:t>
            </a:r>
            <a:r>
              <a:rPr lang="en-US" sz="1800" dirty="0">
                <a:latin typeface="+mj-lt"/>
              </a:rPr>
              <a:t> creditable</a:t>
            </a:r>
          </a:p>
          <a:p>
            <a:r>
              <a:rPr lang="en-US" sz="1800" dirty="0">
                <a:latin typeface="+mj-lt"/>
              </a:rPr>
              <a:t>      Exception: Sweet Crackers are allowed</a:t>
            </a:r>
          </a:p>
          <a:p>
            <a:pPr marL="742950" lvl="1" indent="-285750">
              <a:buFont typeface="Arial" panose="020B0604020202020204" pitchFamily="34" charset="0"/>
              <a:buChar char="•"/>
            </a:pPr>
            <a:r>
              <a:rPr lang="en-US" sz="1600" dirty="0">
                <a:latin typeface="+mj-lt"/>
              </a:rPr>
              <a:t>Graham Crackers</a:t>
            </a:r>
          </a:p>
          <a:p>
            <a:pPr marL="742950" lvl="1" indent="-285750">
              <a:buFont typeface="Arial" panose="020B0604020202020204" pitchFamily="34" charset="0"/>
              <a:buChar char="•"/>
            </a:pPr>
            <a:r>
              <a:rPr lang="en-US" sz="1600" dirty="0">
                <a:latin typeface="+mj-lt"/>
              </a:rPr>
              <a:t>Animal Crackers</a:t>
            </a:r>
          </a:p>
          <a:p>
            <a:pPr indent="-228600">
              <a:buFont typeface="Arial" panose="020B0604020202020204" pitchFamily="34" charset="0"/>
              <a:buChar char="•"/>
            </a:pPr>
            <a:endParaRPr lang="en-US" sz="1800" dirty="0"/>
          </a:p>
          <a:p>
            <a:pPr marL="0" indent="-228600">
              <a:buFont typeface="Arial" panose="020B0604020202020204" pitchFamily="34" charset="0"/>
              <a:buChar char="•"/>
            </a:pPr>
            <a:endParaRPr lang="en-US" sz="18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p:txBody>
      </p:sp>
      <p:sp>
        <p:nvSpPr>
          <p:cNvPr id="3" name="TextBox 2">
            <a:extLst>
              <a:ext uri="{FF2B5EF4-FFF2-40B4-BE49-F238E27FC236}">
                <a16:creationId xmlns:a16="http://schemas.microsoft.com/office/drawing/2014/main" id="{85380955-647D-498D-BD22-1127D292463B}"/>
              </a:ext>
            </a:extLst>
          </p:cNvPr>
          <p:cNvSpPr txBox="1"/>
          <p:nvPr/>
        </p:nvSpPr>
        <p:spPr>
          <a:xfrm>
            <a:off x="7025929" y="4890063"/>
            <a:ext cx="4550229" cy="230832"/>
          </a:xfrm>
          <a:prstGeom prst="rect">
            <a:avLst/>
          </a:prstGeom>
          <a:noFill/>
        </p:spPr>
        <p:txBody>
          <a:bodyPr wrap="square" rtlCol="0">
            <a:spAutoFit/>
          </a:bodyPr>
          <a:lstStyle/>
          <a:p>
            <a:r>
              <a:rPr lang="en-US" sz="900" dirty="0"/>
              <a:t>T</a:t>
            </a:r>
          </a:p>
        </p:txBody>
      </p:sp>
      <p:sp>
        <p:nvSpPr>
          <p:cNvPr id="4" name="TextBox 3">
            <a:extLst>
              <a:ext uri="{FF2B5EF4-FFF2-40B4-BE49-F238E27FC236}">
                <a16:creationId xmlns:a16="http://schemas.microsoft.com/office/drawing/2014/main" id="{43CF4237-2A6C-45A0-AFC3-F51B094FA74D}"/>
              </a:ext>
            </a:extLst>
          </p:cNvPr>
          <p:cNvSpPr txBox="1"/>
          <p:nvPr/>
        </p:nvSpPr>
        <p:spPr>
          <a:xfrm>
            <a:off x="4861450" y="6180131"/>
            <a:ext cx="7366158" cy="276999"/>
          </a:xfrm>
          <a:prstGeom prst="rect">
            <a:avLst/>
          </a:prstGeom>
          <a:noFill/>
        </p:spPr>
        <p:txBody>
          <a:bodyPr wrap="square" rtlCol="0">
            <a:spAutoFit/>
          </a:bodyPr>
          <a:lstStyle/>
          <a:p>
            <a:r>
              <a:rPr lang="en-US" sz="1200" b="1" i="1" dirty="0">
                <a:solidFill>
                  <a:srgbClr val="FF0000"/>
                </a:solidFill>
                <a:hlinkClick r:id="rId4">
                  <a:extLst>
                    <a:ext uri="{A12FA001-AC4F-418D-AE19-62706E023703}">
                      <ahyp:hlinkClr xmlns:ahyp="http://schemas.microsoft.com/office/drawing/2018/hyperlinkcolor" val="tx"/>
                    </a:ext>
                  </a:extLst>
                </a:hlinkClick>
              </a:rPr>
              <a:t>*</a:t>
            </a:r>
            <a:r>
              <a:rPr lang="en-US" sz="1200" b="1" i="1" dirty="0">
                <a:solidFill>
                  <a:srgbClr val="3F5779"/>
                </a:solidFill>
                <a:hlinkClick r:id="rId4">
                  <a:extLst>
                    <a:ext uri="{A12FA001-AC4F-418D-AE19-62706E023703}">
                      <ahyp:hlinkClr xmlns:ahyp="http://schemas.microsoft.com/office/drawing/2018/hyperlinkcolor" val="tx"/>
                    </a:ext>
                  </a:extLst>
                </a:hlinkClick>
              </a:rPr>
              <a:t>Click here to find a list of allowable low sugar cereals on page 22 of the NYDOH Crediting Foods in CACFP guide</a:t>
            </a:r>
            <a:endParaRPr lang="en-US" sz="1200" b="1" i="1" dirty="0">
              <a:solidFill>
                <a:srgbClr val="002060"/>
              </a:solidFill>
            </a:endParaRPr>
          </a:p>
        </p:txBody>
      </p:sp>
    </p:spTree>
    <p:extLst>
      <p:ext uri="{BB962C8B-B14F-4D97-AF65-F5344CB8AC3E}">
        <p14:creationId xmlns:p14="http://schemas.microsoft.com/office/powerpoint/2010/main" val="9138198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35000">
              <a:schemeClr val="bg1">
                <a:lumMod val="60000"/>
                <a:lumOff val="40000"/>
              </a:schemeClr>
            </a:gs>
            <a:gs pos="100000">
              <a:srgbClr val="506E99"/>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D6F05F-7CEE-4D15-AA49-893625E676F2}"/>
              </a:ext>
            </a:extLst>
          </p:cNvPr>
          <p:cNvSpPr>
            <a:spLocks noGrp="1"/>
          </p:cNvSpPr>
          <p:nvPr>
            <p:ph type="body" idx="1"/>
          </p:nvPr>
        </p:nvSpPr>
        <p:spPr/>
        <p:txBody>
          <a:bodyPr/>
          <a:lstStyle/>
          <a:p>
            <a:r>
              <a:rPr lang="en-US" dirty="0"/>
              <a:t>Not Allowable</a:t>
            </a:r>
          </a:p>
        </p:txBody>
      </p:sp>
      <p:sp>
        <p:nvSpPr>
          <p:cNvPr id="4" name="Text Placeholder 3">
            <a:extLst>
              <a:ext uri="{FF2B5EF4-FFF2-40B4-BE49-F238E27FC236}">
                <a16:creationId xmlns:a16="http://schemas.microsoft.com/office/drawing/2014/main" id="{AB545F0F-C6AF-407C-BB9B-FCDF359DA889}"/>
              </a:ext>
            </a:extLst>
          </p:cNvPr>
          <p:cNvSpPr>
            <a:spLocks noGrp="1"/>
          </p:cNvSpPr>
          <p:nvPr>
            <p:ph type="body" idx="30"/>
          </p:nvPr>
        </p:nvSpPr>
        <p:spPr/>
        <p:txBody>
          <a:bodyPr/>
          <a:lstStyle/>
          <a:p>
            <a:r>
              <a:rPr lang="en-US" dirty="0"/>
              <a:t>Allowable</a:t>
            </a:r>
          </a:p>
        </p:txBody>
      </p:sp>
      <p:sp>
        <p:nvSpPr>
          <p:cNvPr id="5" name="Content Placeholder 4">
            <a:extLst>
              <a:ext uri="{FF2B5EF4-FFF2-40B4-BE49-F238E27FC236}">
                <a16:creationId xmlns:a16="http://schemas.microsoft.com/office/drawing/2014/main" id="{835DC595-B45A-45F6-A0E1-7CAB55F23224}"/>
              </a:ext>
            </a:extLst>
          </p:cNvPr>
          <p:cNvSpPr>
            <a:spLocks noGrp="1"/>
          </p:cNvSpPr>
          <p:nvPr>
            <p:ph sz="quarter" idx="31"/>
          </p:nvPr>
        </p:nvSpPr>
        <p:spPr>
          <a:xfrm>
            <a:off x="865529" y="2055043"/>
            <a:ext cx="4782173" cy="3339048"/>
          </a:xfrm>
        </p:spPr>
        <p:txBody>
          <a:bodyPr>
            <a:normAutofit fontScale="85000" lnSpcReduction="10000"/>
          </a:bodyPr>
          <a:lstStyle/>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Brownies</a:t>
            </a:r>
          </a:p>
          <a:p>
            <a:pPr marL="342900" indent="-34290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a:t>
            </a:r>
            <a:r>
              <a:rPr lang="en-US" b="0" i="0" dirty="0">
                <a:solidFill>
                  <a:srgbClr val="000000"/>
                </a:solidFill>
                <a:effectLst/>
                <a:latin typeface="Calibri" panose="020F0502020204030204" pitchFamily="34" charset="0"/>
                <a:cs typeface="Calibri" panose="020F0502020204030204" pitchFamily="34" charset="0"/>
              </a:rPr>
              <a:t>ookies</a:t>
            </a:r>
          </a:p>
          <a:p>
            <a:pPr marL="342900" indent="-342900">
              <a:buFont typeface="Arial" panose="020B0604020202020204" pitchFamily="34" charset="0"/>
              <a:buChar char="•"/>
            </a:pPr>
            <a:r>
              <a:rPr lang="en-US" dirty="0">
                <a:solidFill>
                  <a:srgbClr val="000000"/>
                </a:solidFill>
                <a:latin typeface="Open Sans" panose="020B0606030504020204" pitchFamily="34" charset="0"/>
              </a:rPr>
              <a:t>S</a:t>
            </a:r>
            <a:r>
              <a:rPr lang="en-US" b="0" i="0" dirty="0">
                <a:solidFill>
                  <a:srgbClr val="000000"/>
                </a:solidFill>
                <a:effectLst/>
                <a:latin typeface="Open Sans" panose="020B0606030504020204" pitchFamily="34" charset="0"/>
              </a:rPr>
              <a:t>weet pie crusts</a:t>
            </a: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Doughnuts</a:t>
            </a:r>
          </a:p>
          <a:p>
            <a:pPr marL="342900" indent="-342900">
              <a:buFont typeface="Arial" panose="020B0604020202020204" pitchFamily="34" charset="0"/>
              <a:buChar char="•"/>
            </a:pPr>
            <a:r>
              <a:rPr lang="en-US" dirty="0">
                <a:solidFill>
                  <a:srgbClr val="000000"/>
                </a:solidFill>
                <a:latin typeface="Open Sans" panose="020B0606030504020204" pitchFamily="34" charset="0"/>
              </a:rPr>
              <a:t>C</a:t>
            </a:r>
            <a:r>
              <a:rPr lang="en-US" b="0" i="0" dirty="0">
                <a:solidFill>
                  <a:srgbClr val="000000"/>
                </a:solidFill>
                <a:effectLst/>
                <a:latin typeface="Open Sans" panose="020B0606030504020204" pitchFamily="34" charset="0"/>
              </a:rPr>
              <a:t>ereal bars</a:t>
            </a:r>
          </a:p>
          <a:p>
            <a:pPr marL="342900" indent="-342900">
              <a:buFont typeface="Arial" panose="020B0604020202020204" pitchFamily="34" charset="0"/>
              <a:buChar char="•"/>
            </a:pPr>
            <a:r>
              <a:rPr lang="en-US" dirty="0">
                <a:solidFill>
                  <a:srgbClr val="000000"/>
                </a:solidFill>
                <a:latin typeface="Open Sans" panose="020B0606030504020204" pitchFamily="34" charset="0"/>
              </a:rPr>
              <a:t>G</a:t>
            </a:r>
            <a:r>
              <a:rPr lang="en-US" b="0" i="0" dirty="0">
                <a:solidFill>
                  <a:srgbClr val="000000"/>
                </a:solidFill>
                <a:effectLst/>
                <a:latin typeface="Open Sans" panose="020B0606030504020204" pitchFamily="34" charset="0"/>
              </a:rPr>
              <a:t>ranola bars and breakfast bars </a:t>
            </a:r>
          </a:p>
          <a:p>
            <a:pPr marL="342900" indent="-342900">
              <a:buFont typeface="Arial" panose="020B0604020202020204" pitchFamily="34" charset="0"/>
              <a:buChar char="•"/>
            </a:pPr>
            <a:r>
              <a:rPr lang="en-US" dirty="0">
                <a:solidFill>
                  <a:srgbClr val="000000"/>
                </a:solidFill>
                <a:latin typeface="Open Sans" panose="020B0606030504020204" pitchFamily="34" charset="0"/>
              </a:rPr>
              <a:t>S</a:t>
            </a:r>
            <a:r>
              <a:rPr lang="en-US" b="0" i="0" dirty="0">
                <a:solidFill>
                  <a:srgbClr val="000000"/>
                </a:solidFill>
                <a:effectLst/>
                <a:latin typeface="Open Sans" panose="020B0606030504020204" pitchFamily="34" charset="0"/>
              </a:rPr>
              <a:t>weet rolls, pastries, toaster pastries, and sweet scones (example:  blueberry, raisin, and orange cranberry) </a:t>
            </a: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Cakes</a:t>
            </a:r>
            <a:endParaRPr lang="en-US" dirty="0">
              <a:solidFill>
                <a:srgbClr val="000000"/>
              </a:solidFill>
              <a:latin typeface="Open Sans" panose="020B0606030504020204" pitchFamily="34" charset="0"/>
            </a:endParaRPr>
          </a:p>
          <a:p>
            <a:pPr marL="342900" indent="-342900">
              <a:buFont typeface="Arial" panose="020B0604020202020204" pitchFamily="34" charset="0"/>
              <a:buChar char="•"/>
            </a:pPr>
            <a:r>
              <a:rPr lang="en-US" b="0" i="0" dirty="0">
                <a:solidFill>
                  <a:srgbClr val="000000"/>
                </a:solidFill>
                <a:effectLst/>
                <a:latin typeface="Open Sans" panose="020B0606030504020204" pitchFamily="34" charset="0"/>
              </a:rPr>
              <a:t>Rice pudding and sweet bread pudding</a:t>
            </a:r>
            <a:endParaRPr lang="en-US" dirty="0"/>
          </a:p>
        </p:txBody>
      </p:sp>
      <p:sp>
        <p:nvSpPr>
          <p:cNvPr id="6" name="Content Placeholder 5">
            <a:extLst>
              <a:ext uri="{FF2B5EF4-FFF2-40B4-BE49-F238E27FC236}">
                <a16:creationId xmlns:a16="http://schemas.microsoft.com/office/drawing/2014/main" id="{EED1F595-FD22-4B0E-B6E4-2A2F6872B6F2}"/>
              </a:ext>
            </a:extLst>
          </p:cNvPr>
          <p:cNvSpPr>
            <a:spLocks noGrp="1"/>
          </p:cNvSpPr>
          <p:nvPr>
            <p:ph sz="quarter" idx="32"/>
          </p:nvPr>
        </p:nvSpPr>
        <p:spPr/>
        <p:txBody>
          <a:bodyPr/>
          <a:lstStyle/>
          <a:p>
            <a:pPr marL="342900" indent="-342900">
              <a:buFont typeface="Arial" panose="020B0604020202020204" pitchFamily="34" charset="0"/>
              <a:buChar char="•"/>
            </a:pPr>
            <a:r>
              <a:rPr lang="en-US" dirty="0">
                <a:solidFill>
                  <a:srgbClr val="000000"/>
                </a:solidFill>
              </a:rPr>
              <a:t>Sweet Crackers (example: animal crackers and graham crackers)</a:t>
            </a:r>
          </a:p>
          <a:p>
            <a:pPr marL="342900" indent="-342900">
              <a:buFont typeface="Arial" panose="020B0604020202020204" pitchFamily="34" charset="0"/>
              <a:buChar char="•"/>
            </a:pPr>
            <a:r>
              <a:rPr lang="en-US" dirty="0">
                <a:solidFill>
                  <a:srgbClr val="000000"/>
                </a:solidFill>
              </a:rPr>
              <a:t>Muffins and quick breads (example:  banana bread, zucchini bread)</a:t>
            </a:r>
          </a:p>
          <a:p>
            <a:pPr marL="342900" indent="-342900">
              <a:buFont typeface="Arial" panose="020B0604020202020204" pitchFamily="34" charset="0"/>
              <a:buChar char="•"/>
            </a:pPr>
            <a:r>
              <a:rPr lang="en-US" dirty="0">
                <a:solidFill>
                  <a:srgbClr val="000000"/>
                </a:solidFill>
              </a:rPr>
              <a:t>Cornbread</a:t>
            </a:r>
          </a:p>
          <a:p>
            <a:pPr marL="342900" indent="-342900">
              <a:buFont typeface="Arial" panose="020B0604020202020204" pitchFamily="34" charset="0"/>
              <a:buChar char="•"/>
            </a:pPr>
            <a:r>
              <a:rPr lang="en-US" dirty="0">
                <a:solidFill>
                  <a:srgbClr val="000000"/>
                </a:solidFill>
              </a:rPr>
              <a:t>Pancakes</a:t>
            </a:r>
          </a:p>
          <a:p>
            <a:pPr marL="342900" indent="-342900">
              <a:buFont typeface="Arial" panose="020B0604020202020204" pitchFamily="34" charset="0"/>
              <a:buChar char="•"/>
            </a:pPr>
            <a:r>
              <a:rPr lang="en-US" dirty="0">
                <a:solidFill>
                  <a:srgbClr val="000000"/>
                </a:solidFill>
              </a:rPr>
              <a:t>Waffles</a:t>
            </a:r>
          </a:p>
          <a:p>
            <a:pPr marL="342900" indent="-342900">
              <a:buFont typeface="Arial" panose="020B0604020202020204" pitchFamily="34" charset="0"/>
              <a:buChar char="•"/>
            </a:pPr>
            <a:r>
              <a:rPr lang="en-US" dirty="0">
                <a:solidFill>
                  <a:srgbClr val="000000"/>
                </a:solidFill>
              </a:rPr>
              <a:t>French toast</a:t>
            </a:r>
          </a:p>
          <a:p>
            <a:pPr marL="342900" indent="-342900">
              <a:buFont typeface="Arial" panose="020B0604020202020204" pitchFamily="34" charset="0"/>
              <a:buChar char="•"/>
            </a:pPr>
            <a:r>
              <a:rPr lang="en-US" dirty="0">
                <a:solidFill>
                  <a:srgbClr val="000000"/>
                </a:solidFill>
              </a:rPr>
              <a:t>Savory scones (example:  cheese and herb)</a:t>
            </a:r>
          </a:p>
        </p:txBody>
      </p:sp>
      <p:pic>
        <p:nvPicPr>
          <p:cNvPr id="8" name="Picture 7" descr="A stack of crackers&#10;&#10;">
            <a:extLst>
              <a:ext uri="{FF2B5EF4-FFF2-40B4-BE49-F238E27FC236}">
                <a16:creationId xmlns:a16="http://schemas.microsoft.com/office/drawing/2014/main" id="{441E274E-A6B7-4A18-903D-E486DE235FC9}"/>
              </a:ext>
            </a:extLst>
          </p:cNvPr>
          <p:cNvPicPr>
            <a:picLocks noChangeAspect="1"/>
          </p:cNvPicPr>
          <p:nvPr/>
        </p:nvPicPr>
        <p:blipFill>
          <a:blip r:embed="rId3"/>
          <a:stretch>
            <a:fillRect/>
          </a:stretch>
        </p:blipFill>
        <p:spPr>
          <a:xfrm>
            <a:off x="9163143" y="3480816"/>
            <a:ext cx="1400370" cy="1114581"/>
          </a:xfrm>
          <a:prstGeom prst="rect">
            <a:avLst/>
          </a:prstGeom>
        </p:spPr>
      </p:pic>
      <p:pic>
        <p:nvPicPr>
          <p:cNvPr id="10" name="Picture 9" descr="A stack of cookies&#10;">
            <a:extLst>
              <a:ext uri="{FF2B5EF4-FFF2-40B4-BE49-F238E27FC236}">
                <a16:creationId xmlns:a16="http://schemas.microsoft.com/office/drawing/2014/main" id="{2878D30B-036D-4A02-B4BF-A031F203D27F}"/>
              </a:ext>
            </a:extLst>
          </p:cNvPr>
          <p:cNvPicPr>
            <a:picLocks noChangeAspect="1"/>
          </p:cNvPicPr>
          <p:nvPr/>
        </p:nvPicPr>
        <p:blipFill>
          <a:blip r:embed="rId4"/>
          <a:stretch>
            <a:fillRect/>
          </a:stretch>
        </p:blipFill>
        <p:spPr>
          <a:xfrm>
            <a:off x="3647245" y="1829405"/>
            <a:ext cx="971686" cy="1409897"/>
          </a:xfrm>
          <a:prstGeom prst="rect">
            <a:avLst/>
          </a:prstGeom>
        </p:spPr>
      </p:pic>
      <p:sp>
        <p:nvSpPr>
          <p:cNvPr id="11" name="Rectangle 10">
            <a:extLst>
              <a:ext uri="{FF2B5EF4-FFF2-40B4-BE49-F238E27FC236}">
                <a16:creationId xmlns:a16="http://schemas.microsoft.com/office/drawing/2014/main" id="{6FA5F115-FCFC-4ED1-9154-8F59C8EC001F}"/>
              </a:ext>
            </a:extLst>
          </p:cNvPr>
          <p:cNvSpPr/>
          <p:nvPr/>
        </p:nvSpPr>
        <p:spPr>
          <a:xfrm>
            <a:off x="3041189" y="151850"/>
            <a:ext cx="6109622" cy="92333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gradFill flip="none" rotWithShape="1">
                  <a:gsLst>
                    <a:gs pos="0">
                      <a:srgbClr val="36557E"/>
                    </a:gs>
                    <a:gs pos="50000">
                      <a:srgbClr val="506E99"/>
                    </a:gs>
                    <a:gs pos="100000">
                      <a:srgbClr val="8199BD"/>
                    </a:gs>
                  </a:gsLst>
                  <a:lin ang="0" scaled="1"/>
                  <a:tileRect/>
                </a:gradFill>
                <a:effectLst>
                  <a:outerShdw blurRad="38100" dist="19050" dir="2700000" algn="tl" rotWithShape="0">
                    <a:srgbClr val="3F5779">
                      <a:alpha val="40000"/>
                    </a:srgbClr>
                  </a:outerShdw>
                </a:effectLst>
                <a:uLnTx/>
                <a:uFillTx/>
                <a:latin typeface="Calibri" panose="020F0502020204030204"/>
                <a:ea typeface="+mn-ea"/>
                <a:cs typeface="+mn-cs"/>
              </a:rPr>
              <a:t>Grain Based Desserts</a:t>
            </a:r>
          </a:p>
        </p:txBody>
      </p:sp>
    </p:spTree>
    <p:extLst>
      <p:ext uri="{BB962C8B-B14F-4D97-AF65-F5344CB8AC3E}">
        <p14:creationId xmlns:p14="http://schemas.microsoft.com/office/powerpoint/2010/main" val="130755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group of children holding fruit&#10;&#10;">
            <a:extLst>
              <a:ext uri="{FF2B5EF4-FFF2-40B4-BE49-F238E27FC236}">
                <a16:creationId xmlns:a16="http://schemas.microsoft.com/office/drawing/2014/main" id="{098B1191-7986-42B0-A98D-B66C0A485A50}"/>
              </a:ext>
            </a:extLst>
          </p:cNvPr>
          <p:cNvPicPr>
            <a:picLocks noGrp="1" noChangeAspect="1"/>
          </p:cNvPicPr>
          <p:nvPr>
            <p:ph sz="quarter" idx="31"/>
          </p:nvPr>
        </p:nvPicPr>
        <p:blipFill>
          <a:blip r:embed="rId3"/>
          <a:stretch>
            <a:fillRect/>
          </a:stretch>
        </p:blipFill>
        <p:spPr>
          <a:xfrm>
            <a:off x="7002332" y="2347028"/>
            <a:ext cx="4550229" cy="3253414"/>
          </a:xfrm>
          <a:prstGeom prst="rect">
            <a:avLst/>
          </a:prstGeom>
          <a:ln w="88900" cap="sq" cmpd="thickThin">
            <a:solidFill>
              <a:schemeClr val="bg2"/>
            </a:solidFill>
            <a:prstDash val="solid"/>
            <a:miter lim="800000"/>
          </a:ln>
          <a:effectLst>
            <a:innerShdw blurRad="76200">
              <a:srgbClr val="000000"/>
            </a:innerShdw>
          </a:effectLst>
        </p:spPr>
      </p:pic>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172013" y="635001"/>
            <a:ext cx="5529943" cy="1605840"/>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Preschool Meal Pattern</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Fruit and Vegetables: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sp>
        <p:nvSpPr>
          <p:cNvPr id="11" name="Content Placeholder 2">
            <a:extLst>
              <a:ext uri="{FF2B5EF4-FFF2-40B4-BE49-F238E27FC236}">
                <a16:creationId xmlns:a16="http://schemas.microsoft.com/office/drawing/2014/main" id="{6A29FAC4-09F1-4060-91FC-F52D48D62550}"/>
              </a:ext>
            </a:extLst>
          </p:cNvPr>
          <p:cNvSpPr>
            <a:spLocks noGrp="1"/>
          </p:cNvSpPr>
          <p:nvPr>
            <p:ph sz="quarter" idx="32"/>
          </p:nvPr>
        </p:nvSpPr>
        <p:spPr>
          <a:xfrm>
            <a:off x="172012" y="2152349"/>
            <a:ext cx="4550229" cy="5209209"/>
          </a:xfrm>
        </p:spPr>
        <p:txBody>
          <a:bodyPr vert="horz" lIns="91440" tIns="45720" rIns="91440" bIns="45720" rtlCol="0">
            <a:normAutofit/>
          </a:bodyPr>
          <a:lstStyle/>
          <a:p>
            <a:pPr indent="-228600">
              <a:buFont typeface="Arial" panose="020B0604020202020204" pitchFamily="34" charset="0"/>
              <a:buChar char="•"/>
            </a:pPr>
            <a:r>
              <a:rPr lang="en-US" sz="1800" b="1" u="sng" dirty="0"/>
              <a:t>Breakfast</a:t>
            </a:r>
            <a:r>
              <a:rPr lang="en-US" sz="1800" dirty="0"/>
              <a:t>-Vegetables and fruit are one component. Schools may serve vegetables, fruits, or combination</a:t>
            </a:r>
          </a:p>
          <a:p>
            <a:pPr indent="-228600">
              <a:buFont typeface="Arial" panose="020B0604020202020204" pitchFamily="34" charset="0"/>
              <a:buChar char="•"/>
            </a:pPr>
            <a:endParaRPr lang="en-US" sz="1800" dirty="0"/>
          </a:p>
          <a:p>
            <a:pPr marL="285750" indent="-285750">
              <a:buFont typeface="Arial" panose="020B0604020202020204" pitchFamily="34" charset="0"/>
              <a:buChar char="•"/>
            </a:pPr>
            <a:r>
              <a:rPr lang="en-US" sz="1800" b="1" u="sng" dirty="0"/>
              <a:t>Lunch</a:t>
            </a:r>
            <a:r>
              <a:rPr lang="en-US" sz="1800" dirty="0"/>
              <a:t>-Vegetables and fruits are two </a:t>
            </a:r>
            <a:r>
              <a:rPr lang="en-US" sz="1800" b="1" dirty="0"/>
              <a:t>separate</a:t>
            </a:r>
            <a:r>
              <a:rPr lang="en-US" sz="1800" dirty="0"/>
              <a:t> components</a:t>
            </a:r>
          </a:p>
          <a:p>
            <a:pPr indent="-22860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 Juice may count toward the entire vegetable component or fruit component for only one meal or snack per day</a:t>
            </a:r>
          </a:p>
          <a:p>
            <a:pPr marL="742950" lvl="1" indent="-285750">
              <a:buFont typeface="Arial" panose="020B0604020202020204" pitchFamily="34" charset="0"/>
              <a:buChar char="•"/>
            </a:pPr>
            <a:r>
              <a:rPr lang="en-US" sz="1600" dirty="0"/>
              <a:t>Must be 100% full strength</a:t>
            </a:r>
          </a:p>
          <a:p>
            <a:endParaRPr lang="en-US" sz="1800" dirty="0"/>
          </a:p>
          <a:p>
            <a:endParaRPr lang="en-US" sz="18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p:txBody>
      </p:sp>
    </p:spTree>
    <p:extLst>
      <p:ext uri="{BB962C8B-B14F-4D97-AF65-F5344CB8AC3E}">
        <p14:creationId xmlns:p14="http://schemas.microsoft.com/office/powerpoint/2010/main" val="573848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child holding a cup">
            <a:extLst>
              <a:ext uri="{FF2B5EF4-FFF2-40B4-BE49-F238E27FC236}">
                <a16:creationId xmlns:a16="http://schemas.microsoft.com/office/drawing/2014/main" id="{098B1191-7986-42B0-A98D-B66C0A485A50}"/>
              </a:ext>
            </a:extLst>
          </p:cNvPr>
          <p:cNvPicPr>
            <a:picLocks noGrp="1" noChangeAspect="1"/>
          </p:cNvPicPr>
          <p:nvPr>
            <p:ph sz="quarter" idx="3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972835" y="2305293"/>
            <a:ext cx="4550229" cy="3018318"/>
          </a:xfrm>
          <a:prstGeom prst="rect">
            <a:avLst/>
          </a:prstGeom>
          <a:ln w="88900" cap="sq" cmpd="thickThin">
            <a:solidFill>
              <a:schemeClr val="bg2"/>
            </a:solidFill>
            <a:prstDash val="solid"/>
            <a:miter lim="800000"/>
          </a:ln>
          <a:effectLst>
            <a:innerShdw blurRad="76200">
              <a:srgbClr val="000000"/>
            </a:innerShdw>
          </a:effectLst>
        </p:spPr>
      </p:pic>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179466" y="609896"/>
            <a:ext cx="5529943" cy="1325563"/>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Preschool Meal Pattern</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Meat/Meat Alternates(M/MA)</a:t>
            </a:r>
          </a:p>
        </p:txBody>
      </p:sp>
      <p:sp>
        <p:nvSpPr>
          <p:cNvPr id="11" name="Content Placeholder 2">
            <a:extLst>
              <a:ext uri="{FF2B5EF4-FFF2-40B4-BE49-F238E27FC236}">
                <a16:creationId xmlns:a16="http://schemas.microsoft.com/office/drawing/2014/main" id="{6A29FAC4-09F1-4060-91FC-F52D48D62550}"/>
              </a:ext>
            </a:extLst>
          </p:cNvPr>
          <p:cNvSpPr>
            <a:spLocks noGrp="1"/>
          </p:cNvSpPr>
          <p:nvPr>
            <p:ph sz="quarter" idx="32"/>
          </p:nvPr>
        </p:nvSpPr>
        <p:spPr>
          <a:xfrm>
            <a:off x="267642" y="2317937"/>
            <a:ext cx="4550229" cy="5209209"/>
          </a:xfrm>
        </p:spPr>
        <p:txBody>
          <a:bodyPr vert="horz" lIns="91440" tIns="45720" rIns="91440" bIns="45720" rtlCol="0">
            <a:normAutofit/>
          </a:bodyPr>
          <a:lstStyle/>
          <a:p>
            <a:pPr indent="-228600">
              <a:buFont typeface="Arial" panose="020B0604020202020204" pitchFamily="34" charset="0"/>
              <a:buChar char="•"/>
            </a:pPr>
            <a:r>
              <a:rPr lang="en-US" sz="1800" dirty="0">
                <a:latin typeface="+mj-lt"/>
              </a:rPr>
              <a:t>M/MA </a:t>
            </a:r>
            <a:r>
              <a:rPr lang="en-US" sz="1800" b="0" i="0" dirty="0">
                <a:effectLst/>
                <a:latin typeface="+mj-lt"/>
              </a:rPr>
              <a:t>component is optional at breakfast</a:t>
            </a:r>
          </a:p>
          <a:p>
            <a:endParaRPr lang="en-US" sz="1800" b="0" i="0" dirty="0">
              <a:effectLst/>
              <a:latin typeface="+mj-lt"/>
            </a:endParaRPr>
          </a:p>
          <a:p>
            <a:pPr indent="-228600">
              <a:buFont typeface="Arial" panose="020B0604020202020204" pitchFamily="34" charset="0"/>
              <a:buChar char="•"/>
            </a:pPr>
            <a:r>
              <a:rPr lang="en-US" sz="1800" b="0" i="0" dirty="0">
                <a:effectLst/>
                <a:latin typeface="+mj-lt"/>
              </a:rPr>
              <a:t>May substitute M/ MA for the entire grain component up to </a:t>
            </a:r>
            <a:r>
              <a:rPr lang="en-US" sz="1800" dirty="0">
                <a:latin typeface="+mj-lt"/>
              </a:rPr>
              <a:t>3 </a:t>
            </a:r>
            <a:r>
              <a:rPr lang="en-US" sz="1800" b="0" i="0" dirty="0">
                <a:effectLst/>
                <a:latin typeface="+mj-lt"/>
              </a:rPr>
              <a:t>times per week </a:t>
            </a:r>
            <a:r>
              <a:rPr lang="en-US" sz="1400" b="0" i="1" dirty="0">
                <a:effectLst/>
                <a:latin typeface="+mj-lt"/>
              </a:rPr>
              <a:t>(regardless of the number of days in the week)</a:t>
            </a:r>
          </a:p>
          <a:p>
            <a:endParaRPr lang="en-US" sz="1400" i="1" dirty="0">
              <a:latin typeface="+mj-lt"/>
            </a:endParaRPr>
          </a:p>
          <a:p>
            <a:pPr indent="-228600">
              <a:buFont typeface="Arial" panose="020B0604020202020204" pitchFamily="34" charset="0"/>
              <a:buChar char="•"/>
            </a:pPr>
            <a:r>
              <a:rPr lang="en-US" sz="1800" dirty="0"/>
              <a:t>Yogurt cannot contain more than 23 grams of sugar per 6 ounces</a:t>
            </a:r>
          </a:p>
          <a:p>
            <a:endParaRPr lang="en-US" sz="1800" dirty="0"/>
          </a:p>
          <a:p>
            <a:pPr indent="-228600">
              <a:buFont typeface="Arial" panose="020B0604020202020204" pitchFamily="34" charset="0"/>
              <a:buChar char="•"/>
            </a:pPr>
            <a:r>
              <a:rPr lang="en-US" sz="1800" dirty="0"/>
              <a:t>Frozen, Drinkable yogurt products are not creditable</a:t>
            </a:r>
          </a:p>
          <a:p>
            <a:endParaRPr lang="en-US" sz="1800" dirty="0"/>
          </a:p>
          <a:p>
            <a:r>
              <a:rPr lang="en-US" sz="1600" i="1" dirty="0"/>
              <a:t>*Yogurt covered nuts are not creditable</a:t>
            </a:r>
          </a:p>
          <a:p>
            <a:pPr indent="-228600">
              <a:buFont typeface="Arial" panose="020B0604020202020204" pitchFamily="34" charset="0"/>
              <a:buChar char="•"/>
            </a:pPr>
            <a:endParaRPr lang="en-US" sz="1800" dirty="0"/>
          </a:p>
          <a:p>
            <a:pPr marL="0" indent="-228600">
              <a:buFont typeface="Arial" panose="020B0604020202020204" pitchFamily="34" charset="0"/>
              <a:buChar char="•"/>
            </a:pPr>
            <a:endParaRPr lang="en-US" sz="18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p>
        </p:txBody>
      </p:sp>
    </p:spTree>
    <p:extLst>
      <p:ext uri="{BB962C8B-B14F-4D97-AF65-F5344CB8AC3E}">
        <p14:creationId xmlns:p14="http://schemas.microsoft.com/office/powerpoint/2010/main" val="14295726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Picture of kids drinking from cups">
            <a:extLst>
              <a:ext uri="{FF2B5EF4-FFF2-40B4-BE49-F238E27FC236}">
                <a16:creationId xmlns:a16="http://schemas.microsoft.com/office/drawing/2014/main" id="{098B1191-7986-42B0-A98D-B66C0A485A50}"/>
              </a:ext>
            </a:extLst>
          </p:cNvPr>
          <p:cNvPicPr>
            <a:picLocks noGrp="1" noChangeAspect="1"/>
          </p:cNvPicPr>
          <p:nvPr>
            <p:ph sz="quarter" idx="3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949238" y="2403898"/>
            <a:ext cx="4550229" cy="3033486"/>
          </a:xfrm>
          <a:prstGeom prst="rect">
            <a:avLst/>
          </a:prstGeom>
          <a:ln w="88900" cap="sq" cmpd="thickThin">
            <a:solidFill>
              <a:schemeClr val="bg2"/>
            </a:solidFill>
            <a:prstDash val="solid"/>
            <a:miter lim="800000"/>
          </a:ln>
          <a:effectLst>
            <a:innerShdw blurRad="76200">
              <a:srgbClr val="000000"/>
            </a:innerShdw>
          </a:effectLst>
        </p:spPr>
      </p:pic>
      <p:sp>
        <p:nvSpPr>
          <p:cNvPr id="18" name="Freeform: Shape 1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05C6B-8BDF-44D9-8CE6-846D2CF9717A}"/>
              </a:ext>
            </a:extLst>
          </p:cNvPr>
          <p:cNvSpPr>
            <a:spLocks noGrp="1"/>
          </p:cNvSpPr>
          <p:nvPr>
            <p:ph type="title"/>
          </p:nvPr>
        </p:nvSpPr>
        <p:spPr>
          <a:xfrm>
            <a:off x="224695" y="1170404"/>
            <a:ext cx="5529943" cy="1325563"/>
          </a:xfrm>
        </p:spPr>
        <p:txBody>
          <a:bodyPr vert="horz" lIns="91440" tIns="45720" rIns="91440" bIns="45720" rtlCol="0" anchor="ctr">
            <a:normAutofit/>
          </a:bodyPr>
          <a:lstStyle/>
          <a:p>
            <a:r>
              <a:rPr lang="en-US" sz="4100" kern="1200" dirty="0">
                <a:solidFill>
                  <a:schemeClr val="tx1"/>
                </a:solidFill>
                <a:latin typeface="+mj-lt"/>
                <a:ea typeface="+mj-ea"/>
                <a:cs typeface="+mj-cs"/>
              </a:rPr>
              <a:t>Preschool Meal Pattern</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Milk:</a:t>
            </a:r>
          </a:p>
        </p:txBody>
      </p:sp>
      <p:sp>
        <p:nvSpPr>
          <p:cNvPr id="11" name="Content Placeholder 2">
            <a:extLst>
              <a:ext uri="{FF2B5EF4-FFF2-40B4-BE49-F238E27FC236}">
                <a16:creationId xmlns:a16="http://schemas.microsoft.com/office/drawing/2014/main" id="{6A29FAC4-09F1-4060-91FC-F52D48D62550}"/>
              </a:ext>
            </a:extLst>
          </p:cNvPr>
          <p:cNvSpPr>
            <a:spLocks noGrp="1"/>
          </p:cNvSpPr>
          <p:nvPr>
            <p:ph sz="quarter" idx="32"/>
          </p:nvPr>
        </p:nvSpPr>
        <p:spPr>
          <a:xfrm>
            <a:off x="190642" y="2732490"/>
            <a:ext cx="4550229" cy="2436669"/>
          </a:xfrm>
        </p:spPr>
        <p:txBody>
          <a:bodyPr vert="horz" lIns="91440" tIns="45720" rIns="91440" bIns="45720" rtlCol="0">
            <a:normAutofit/>
          </a:bodyPr>
          <a:lstStyle/>
          <a:p>
            <a:pPr indent="-228600">
              <a:buFont typeface="Arial" panose="020B0604020202020204" pitchFamily="34" charset="0"/>
              <a:buChar char="•"/>
            </a:pPr>
            <a:r>
              <a:rPr lang="en-US" sz="1800" b="0" i="0" dirty="0">
                <a:effectLst/>
                <a:latin typeface="Open Sans" panose="020B0606030504020204" pitchFamily="34" charset="0"/>
              </a:rPr>
              <a:t>Flavored Milk is </a:t>
            </a:r>
            <a:r>
              <a:rPr lang="en-US" sz="1800" b="1" i="0" dirty="0">
                <a:effectLst/>
                <a:latin typeface="Open Sans" panose="020B0606030504020204" pitchFamily="34" charset="0"/>
              </a:rPr>
              <a:t>not</a:t>
            </a:r>
            <a:r>
              <a:rPr lang="en-US" sz="1800" b="0" i="0" dirty="0">
                <a:effectLst/>
                <a:latin typeface="Open Sans" panose="020B0606030504020204" pitchFamily="34" charset="0"/>
              </a:rPr>
              <a:t> allowed</a:t>
            </a:r>
          </a:p>
          <a:p>
            <a:endParaRPr lang="en-US" sz="1800" b="0" i="0" dirty="0">
              <a:effectLst/>
              <a:latin typeface="Open Sans" panose="020B0606030504020204" pitchFamily="34" charset="0"/>
            </a:endParaRPr>
          </a:p>
          <a:p>
            <a:pPr indent="-228600">
              <a:buFont typeface="Arial" panose="020B0604020202020204" pitchFamily="34" charset="0"/>
              <a:buChar char="•"/>
            </a:pPr>
            <a:r>
              <a:rPr lang="en-US" sz="1800" b="0" i="0" dirty="0">
                <a:effectLst/>
                <a:latin typeface="Open Sans" panose="020B0606030504020204" pitchFamily="34" charset="0"/>
              </a:rPr>
              <a:t>Milk variety is not required. Schools may serve one allowable milk to all preschoolers</a:t>
            </a:r>
          </a:p>
          <a:p>
            <a:pPr marL="228600" lvl="1"/>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p>
          <a:p>
            <a:pPr indent="-228600">
              <a:buFont typeface="Arial" panose="020B0604020202020204" pitchFamily="34" charset="0"/>
              <a:buChar char="•"/>
            </a:pPr>
            <a:endParaRPr lang="en-US" sz="1400" dirty="0"/>
          </a:p>
        </p:txBody>
      </p:sp>
      <p:sp>
        <p:nvSpPr>
          <p:cNvPr id="9" name="TextBox 8">
            <a:extLst>
              <a:ext uri="{FF2B5EF4-FFF2-40B4-BE49-F238E27FC236}">
                <a16:creationId xmlns:a16="http://schemas.microsoft.com/office/drawing/2014/main" id="{B13017E9-28BB-4291-8A21-CAB2C4C55BFA}"/>
              </a:ext>
            </a:extLst>
          </p:cNvPr>
          <p:cNvSpPr txBox="1"/>
          <p:nvPr/>
        </p:nvSpPr>
        <p:spPr>
          <a:xfrm>
            <a:off x="190642" y="4766792"/>
            <a:ext cx="4550229" cy="1200329"/>
          </a:xfrm>
          <a:prstGeom prst="rect">
            <a:avLst/>
          </a:prstGeom>
          <a:noFill/>
        </p:spPr>
        <p:txBody>
          <a:bodyPr wrap="square">
            <a:spAutoFit/>
          </a:bodyPr>
          <a:lstStyle/>
          <a:p>
            <a:pPr algn="ctr"/>
            <a:r>
              <a:rPr lang="en-US" u="sng" dirty="0">
                <a:latin typeface="Open Sans" panose="020B0606030504020204" pitchFamily="34" charset="0"/>
                <a:ea typeface="Open Sans" panose="020B0606030504020204" pitchFamily="34" charset="0"/>
                <a:cs typeface="Open Sans" panose="020B0606030504020204" pitchFamily="34" charset="0"/>
              </a:rPr>
              <a:t>Allowable milk types </a:t>
            </a:r>
          </a:p>
          <a:p>
            <a:pPr algn="ctr"/>
            <a:endParaRPr lang="en-US" u="sng"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Unflavored Fat-Free </a:t>
            </a:r>
          </a:p>
          <a:p>
            <a:pPr marL="285750" indent="-285750" algn="ct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Unflavored Low-Fat (1%)                 </a:t>
            </a:r>
          </a:p>
        </p:txBody>
      </p:sp>
    </p:spTree>
    <p:extLst>
      <p:ext uri="{BB962C8B-B14F-4D97-AF65-F5344CB8AC3E}">
        <p14:creationId xmlns:p14="http://schemas.microsoft.com/office/powerpoint/2010/main" val="40998214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ail_PitchDeck_MO - v7.potx" id="{04ED404D-92C0-42EC-90F3-6105F195F488}" vid="{403B413F-466D-4546-828D-306206A851F5}"/>
    </a:ext>
  </a:extLst>
</a:theme>
</file>

<file path=ppt/theme/theme3.xml><?xml version="1.0" encoding="utf-8"?>
<a:theme xmlns:a="http://schemas.openxmlformats.org/drawingml/2006/main" name="2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ail_PitchDeck_MO - v7.potx" id="{04ED404D-92C0-42EC-90F3-6105F195F488}" vid="{403B413F-466D-4546-828D-306206A851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C3531253BA484B9DCABB4FA7E9A8B4" ma:contentTypeVersion="2" ma:contentTypeDescription="Create a new document." ma:contentTypeScope="" ma:versionID="6d369396e3d6cd998638023ebd670155">
  <xsd:schema xmlns:xsd="http://www.w3.org/2001/XMLSchema" xmlns:xs="http://www.w3.org/2001/XMLSchema" xmlns:p="http://schemas.microsoft.com/office/2006/metadata/properties" xmlns:ns2="83564375-e41f-4bbb-86eb-fc05559b9804" targetNamespace="http://schemas.microsoft.com/office/2006/metadata/properties" ma:root="true" ma:fieldsID="bb3cc3f2236d40688eb7a269712fcaf2" ns2:_="">
    <xsd:import namespace="83564375-e41f-4bbb-86eb-fc05559b98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64375-e41f-4bbb-86eb-fc05559b98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A64CD-9FB1-4E81-8633-EFD23E4D4A42}">
  <ds:schemaRefs>
    <ds:schemaRef ds:uri="http://schemas.microsoft.com/sharepoint/v3/contenttype/forms"/>
  </ds:schemaRefs>
</ds:datastoreItem>
</file>

<file path=customXml/itemProps2.xml><?xml version="1.0" encoding="utf-8"?>
<ds:datastoreItem xmlns:ds="http://schemas.openxmlformats.org/officeDocument/2006/customXml" ds:itemID="{4AF8FBF1-0625-4285-9F4A-098032D59AA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3564375-e41f-4bbb-86eb-fc05559b9804"/>
    <ds:schemaRef ds:uri="http://www.w3.org/XML/1998/namespace"/>
    <ds:schemaRef ds:uri="http://purl.org/dc/terms/"/>
  </ds:schemaRefs>
</ds:datastoreItem>
</file>

<file path=customXml/itemProps3.xml><?xml version="1.0" encoding="utf-8"?>
<ds:datastoreItem xmlns:ds="http://schemas.openxmlformats.org/officeDocument/2006/customXml" ds:itemID="{0D6F5C0C-9612-4ECE-9E27-B64CC2D1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64375-e41f-4bbb-86eb-fc05559b98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3396</TotalTime>
  <Words>2346</Words>
  <Application>Microsoft Office PowerPoint</Application>
  <PresentationFormat>Widescreen</PresentationFormat>
  <Paragraphs>265</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Century Gothic</vt:lpstr>
      <vt:lpstr>Open Sans</vt:lpstr>
      <vt:lpstr>Wingdings</vt:lpstr>
      <vt:lpstr>Office Theme</vt:lpstr>
      <vt:lpstr>1_Office Theme</vt:lpstr>
      <vt:lpstr>2_Office Theme</vt:lpstr>
      <vt:lpstr>Preschool Meal Pattern Training</vt:lpstr>
      <vt:lpstr>PowerPoint Presentation</vt:lpstr>
      <vt:lpstr>PowerPoint Presentation</vt:lpstr>
      <vt:lpstr>Preschool Meal Pattern Offer vs. Serve</vt:lpstr>
      <vt:lpstr>Preschool Meal Pattern Grains:</vt:lpstr>
      <vt:lpstr>PowerPoint Presentation</vt:lpstr>
      <vt:lpstr>Preschool Meal Pattern Fruit and Vegetables: </vt:lpstr>
      <vt:lpstr>Preschool Meal Pattern Meat/Meat Alternates(M/MA)</vt:lpstr>
      <vt:lpstr>Preschool Meal Pattern Milk:</vt:lpstr>
      <vt:lpstr> Water Availability</vt:lpstr>
      <vt:lpstr>Preschool Meal Pattern Production Records</vt:lpstr>
      <vt:lpstr>Preschool Meal Pattern  Counting and Claiming</vt:lpstr>
      <vt:lpstr>Preschool Meal Pattern Counting and Claiming Service Line Method</vt:lpstr>
      <vt:lpstr>Preschool Meal Pattern Counting and Claiming Classroom Method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Oliver</dc:creator>
  <cp:lastModifiedBy>Laura Deyoe</cp:lastModifiedBy>
  <cp:revision>66</cp:revision>
  <dcterms:created xsi:type="dcterms:W3CDTF">2021-07-02T10:49:29Z</dcterms:created>
  <dcterms:modified xsi:type="dcterms:W3CDTF">2023-04-13T12:27:45Z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0x01010042C3531253BA484B9DCABB4FA7E9A8B4</vt:lpwstr>
  </property>
</Properties>
</file>