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36" r:id="rId1"/>
  </p:sldMasterIdLst>
  <p:notesMasterIdLst>
    <p:notesMasterId r:id="rId34"/>
  </p:notesMasterIdLst>
  <p:sldIdLst>
    <p:sldId id="256" r:id="rId2"/>
    <p:sldId id="299" r:id="rId3"/>
    <p:sldId id="260" r:id="rId4"/>
    <p:sldId id="261" r:id="rId5"/>
    <p:sldId id="258" r:id="rId6"/>
    <p:sldId id="296" r:id="rId7"/>
    <p:sldId id="265" r:id="rId8"/>
    <p:sldId id="298" r:id="rId9"/>
    <p:sldId id="290" r:id="rId10"/>
    <p:sldId id="295" r:id="rId11"/>
    <p:sldId id="291" r:id="rId12"/>
    <p:sldId id="280" r:id="rId13"/>
    <p:sldId id="275" r:id="rId14"/>
    <p:sldId id="277" r:id="rId15"/>
    <p:sldId id="285" r:id="rId16"/>
    <p:sldId id="286" r:id="rId17"/>
    <p:sldId id="278" r:id="rId18"/>
    <p:sldId id="279" r:id="rId19"/>
    <p:sldId id="281" r:id="rId20"/>
    <p:sldId id="282" r:id="rId21"/>
    <p:sldId id="284" r:id="rId22"/>
    <p:sldId id="283" r:id="rId23"/>
    <p:sldId id="287" r:id="rId24"/>
    <p:sldId id="270" r:id="rId25"/>
    <p:sldId id="267" r:id="rId26"/>
    <p:sldId id="268" r:id="rId27"/>
    <p:sldId id="269" r:id="rId28"/>
    <p:sldId id="272" r:id="rId29"/>
    <p:sldId id="273" r:id="rId30"/>
    <p:sldId id="262" r:id="rId31"/>
    <p:sldId id="288" r:id="rId32"/>
    <p:sldId id="289"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33"/>
    <a:srgbClr val="9966FF"/>
    <a:srgbClr val="0033CC"/>
    <a:srgbClr val="000099"/>
    <a:srgbClr val="FF6600"/>
    <a:srgbClr val="A50021"/>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0" autoAdjust="0"/>
    <p:restoredTop sz="69346" autoAdjust="0"/>
  </p:normalViewPr>
  <p:slideViewPr>
    <p:cSldViewPr>
      <p:cViewPr varScale="1">
        <p:scale>
          <a:sx n="86" d="100"/>
          <a:sy n="86" d="100"/>
        </p:scale>
        <p:origin x="300"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188"/>
    </p:cViewPr>
  </p:sorterViewPr>
  <p:notesViewPr>
    <p:cSldViewPr>
      <p:cViewPr varScale="1">
        <p:scale>
          <a:sx n="109" d="100"/>
          <a:sy n="109" d="100"/>
        </p:scale>
        <p:origin x="337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image" Target="../media/image4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0E7A95-05A8-4982-95E6-72F27CFC19EB}" type="datetimeFigureOut">
              <a:rPr lang="en-US" smtClean="0"/>
              <a:t>11/13/2017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C474B8-02FB-466D-B701-AE0240F4BC04}" type="slidenum">
              <a:rPr lang="en-US" smtClean="0"/>
              <a:t>‹#›</a:t>
            </a:fld>
            <a:endParaRPr lang="en-US"/>
          </a:p>
        </p:txBody>
      </p:sp>
    </p:spTree>
    <p:extLst>
      <p:ext uri="{BB962C8B-B14F-4D97-AF65-F5344CB8AC3E}">
        <p14:creationId xmlns:p14="http://schemas.microsoft.com/office/powerpoint/2010/main" val="2695269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Offer vs. Serve is a concept that applies to menu planning and the meal service. Offer vs. Serve allows students to decline some of the food offered in a reimbursable lunch or breakfast. The goals of Offer vs. Serve are to reduce food waste and to permit students to choose the foods they want to eat. </a:t>
            </a:r>
          </a:p>
        </p:txBody>
      </p:sp>
      <p:sp>
        <p:nvSpPr>
          <p:cNvPr id="4" name="Slide Number Placeholder 3"/>
          <p:cNvSpPr>
            <a:spLocks noGrp="1"/>
          </p:cNvSpPr>
          <p:nvPr>
            <p:ph type="sldNum" sz="quarter" idx="10"/>
          </p:nvPr>
        </p:nvSpPr>
        <p:spPr/>
        <p:txBody>
          <a:bodyPr/>
          <a:lstStyle/>
          <a:p>
            <a:fld id="{52C474B8-02FB-466D-B701-AE0240F4BC04}" type="slidenum">
              <a:rPr lang="en-US" smtClean="0"/>
              <a:t>1</a:t>
            </a:fld>
            <a:endParaRPr lang="en-US"/>
          </a:p>
        </p:txBody>
      </p:sp>
    </p:spTree>
    <p:extLst>
      <p:ext uri="{BB962C8B-B14F-4D97-AF65-F5344CB8AC3E}">
        <p14:creationId xmlns:p14="http://schemas.microsoft.com/office/powerpoint/2010/main" val="3153073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Signage should provide clear information about allowable choices for breakfast and lunch. This will help students easily build a reimbursable meal and is especially important to avoid problems at the point of service.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 good practice is to provide sample meal displays at or near the beginning of the service line.  This will help students visualize reimbursable meals and also advertise the daily meal.  </a:t>
            </a:r>
            <a:endParaRPr lang="en-US" dirty="0"/>
          </a:p>
        </p:txBody>
      </p:sp>
      <p:sp>
        <p:nvSpPr>
          <p:cNvPr id="4" name="Slide Number Placeholder 3"/>
          <p:cNvSpPr>
            <a:spLocks noGrp="1"/>
          </p:cNvSpPr>
          <p:nvPr>
            <p:ph type="sldNum" sz="quarter" idx="10"/>
          </p:nvPr>
        </p:nvSpPr>
        <p:spPr/>
        <p:txBody>
          <a:bodyPr/>
          <a:lstStyle/>
          <a:p>
            <a:fld id="{5913BBA7-4B09-4701-9EDD-9D79A70F26B7}" type="slidenum">
              <a:rPr lang="en-US" smtClean="0"/>
              <a:t>10</a:t>
            </a:fld>
            <a:endParaRPr lang="en-US"/>
          </a:p>
        </p:txBody>
      </p:sp>
    </p:spTree>
    <p:extLst>
      <p:ext uri="{BB962C8B-B14F-4D97-AF65-F5344CB8AC3E}">
        <p14:creationId xmlns:p14="http://schemas.microsoft.com/office/powerpoint/2010/main" val="195018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Schools are encouraged to use food bars and salad bars as a way to offer a wider variety of vegetables and fruits and to lower plate waste. Food and salad bars are permitted with Offer vs. Serve because they offer a lot of variety, which may facilitate students selecting foods they will consume. To help students and cashiers easily identify reimbursable meals from food bars, menu planners must clearly identify the food components/food items provided on the bars and the minimum serving size for each food component/food item. The menu planner must also indicate which foods and combinations of foods the students may choose to select a reimbursable meal under OVS. Cashiers must also be trained and informed on what constitutes a reimbursable meal at the point of service.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Pre-packaged meals or Grab and go meals are allowed at all age/grade levels. Schools are encouraged to have some food components/food items with choices and/or the option to decline, such as fruit or milk. </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A school or RCCI may serve meals “family style.” Family style meal service allows students to serve themselves from common dishes of food with assistance from supervising adults. While family style meal service allows students to make choices in selecting foods, the supervising adult should initially </a:t>
            </a:r>
            <a:r>
              <a:rPr lang="en-US" sz="1200" b="0" i="1" u="none" strike="noStrike" kern="1200" baseline="0" dirty="0">
                <a:solidFill>
                  <a:schemeClr val="tx1"/>
                </a:solidFill>
                <a:latin typeface="+mn-lt"/>
                <a:ea typeface="+mn-ea"/>
                <a:cs typeface="+mn-cs"/>
              </a:rPr>
              <a:t>offer </a:t>
            </a:r>
            <a:r>
              <a:rPr lang="en-US" sz="1200" b="0" i="0" u="none" strike="noStrike" kern="1200" baseline="0" dirty="0">
                <a:solidFill>
                  <a:schemeClr val="tx1"/>
                </a:solidFill>
                <a:latin typeface="+mn-lt"/>
                <a:ea typeface="+mn-ea"/>
                <a:cs typeface="+mn-cs"/>
              </a:rPr>
              <a:t>the full planned serving of each food component/food item to each student. Because of the Offer vs. Serve requirement that each student select at least ½ cup of a fruit or vegetable, the adult supervisor must ensure that each student selects at least a ½ cup of fruit or vegetable or a combination of both during the course of a family style meal service. </a:t>
            </a:r>
          </a:p>
          <a:p>
            <a:endParaRPr lang="en-US" dirty="0"/>
          </a:p>
        </p:txBody>
      </p:sp>
      <p:sp>
        <p:nvSpPr>
          <p:cNvPr id="4" name="Slide Number Placeholder 3"/>
          <p:cNvSpPr>
            <a:spLocks noGrp="1"/>
          </p:cNvSpPr>
          <p:nvPr>
            <p:ph type="sldNum" sz="quarter" idx="10"/>
          </p:nvPr>
        </p:nvSpPr>
        <p:spPr/>
        <p:txBody>
          <a:bodyPr/>
          <a:lstStyle/>
          <a:p>
            <a:fld id="{52C474B8-02FB-466D-B701-AE0240F4BC04}" type="slidenum">
              <a:rPr lang="en-US" smtClean="0"/>
              <a:t>11</a:t>
            </a:fld>
            <a:endParaRPr lang="en-US"/>
          </a:p>
        </p:txBody>
      </p:sp>
    </p:spTree>
    <p:extLst>
      <p:ext uri="{BB962C8B-B14F-4D97-AF65-F5344CB8AC3E}">
        <p14:creationId xmlns:p14="http://schemas.microsoft.com/office/powerpoint/2010/main" val="3568586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go over some examples to determine if it is reimbursable. </a:t>
            </a:r>
          </a:p>
        </p:txBody>
      </p:sp>
      <p:sp>
        <p:nvSpPr>
          <p:cNvPr id="4" name="Slide Number Placeholder 3"/>
          <p:cNvSpPr>
            <a:spLocks noGrp="1"/>
          </p:cNvSpPr>
          <p:nvPr>
            <p:ph type="sldNum" sz="quarter" idx="10"/>
          </p:nvPr>
        </p:nvSpPr>
        <p:spPr/>
        <p:txBody>
          <a:bodyPr/>
          <a:lstStyle/>
          <a:p>
            <a:fld id="{52C474B8-02FB-466D-B701-AE0240F4BC04}" type="slidenum">
              <a:rPr lang="en-US" smtClean="0"/>
              <a:t>12</a:t>
            </a:fld>
            <a:endParaRPr lang="en-US"/>
          </a:p>
        </p:txBody>
      </p:sp>
    </p:spTree>
    <p:extLst>
      <p:ext uri="{BB962C8B-B14F-4D97-AF65-F5344CB8AC3E}">
        <p14:creationId xmlns:p14="http://schemas.microsoft.com/office/powerpoint/2010/main" val="3770967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Always be sure to have appropriate signage to</a:t>
            </a:r>
            <a:r>
              <a:rPr lang="en-US" baseline="0" dirty="0"/>
              <a:t> indicate meal choices at or near the beginning of the food service line.  If duplicate items may be selected, be sure to indicate on your signage.  </a:t>
            </a:r>
          </a:p>
          <a:p>
            <a:endParaRPr lang="en-US" baseline="0" dirty="0"/>
          </a:p>
          <a:p>
            <a:r>
              <a:rPr lang="en-US" baseline="0" dirty="0"/>
              <a:t>This menu offers 1 oz. eq. of Whole Wheat toast, 1 oz. eq. of scrambled eggs, 1 oz. eq. of cereal, ½ cup of raspberries, 4 fl. oz. of juice, and 8 fl. oz. of milk.</a:t>
            </a:r>
          </a:p>
          <a:p>
            <a:endParaRPr lang="en-US" baseline="0" dirty="0"/>
          </a:p>
          <a:p>
            <a:r>
              <a:rPr lang="en-US" baseline="0" dirty="0"/>
              <a:t>When implementing offer vs. serve, you must offer at least 4 items within the three components. All the required components are being offered and more than 4 items are offered in this example.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52C474B8-02FB-466D-B701-AE0240F4BC04}" type="slidenum">
              <a:rPr lang="en-US" smtClean="0"/>
              <a:t>13</a:t>
            </a:fld>
            <a:endParaRPr lang="en-US"/>
          </a:p>
        </p:txBody>
      </p:sp>
    </p:spTree>
    <p:extLst>
      <p:ext uri="{BB962C8B-B14F-4D97-AF65-F5344CB8AC3E}">
        <p14:creationId xmlns:p14="http://schemas.microsoft.com/office/powerpoint/2010/main" val="3895737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example, the student selected scrambled eggs, milk, and 4 fl. ounces of juice which is the minimum requirement for the fruit/vegetable. </a:t>
            </a:r>
          </a:p>
          <a:p>
            <a:endParaRPr lang="en-US" dirty="0"/>
          </a:p>
          <a:p>
            <a:r>
              <a:rPr lang="en-US" dirty="0"/>
              <a:t>This is a reimbursable meal because all 3 items were selected with one of those items being at least ½ cup of fruit/vegetable.</a:t>
            </a:r>
          </a:p>
          <a:p>
            <a:endParaRPr lang="en-US" dirty="0"/>
          </a:p>
          <a:p>
            <a:r>
              <a:rPr lang="en-US" dirty="0"/>
              <a:t>The student did not have to take the toast in order to be a reimbursable meal because the 1 oz. eq. grain just needs to be offered with the meat/meat alternate. Students do not have to select both in order for it to count. </a:t>
            </a:r>
          </a:p>
          <a:p>
            <a:endParaRPr lang="en-US" dirty="0"/>
          </a:p>
          <a:p>
            <a:endParaRPr lang="en-US" dirty="0"/>
          </a:p>
        </p:txBody>
      </p:sp>
      <p:sp>
        <p:nvSpPr>
          <p:cNvPr id="4" name="Slide Number Placeholder 3"/>
          <p:cNvSpPr>
            <a:spLocks noGrp="1"/>
          </p:cNvSpPr>
          <p:nvPr>
            <p:ph type="sldNum" sz="quarter" idx="10"/>
          </p:nvPr>
        </p:nvSpPr>
        <p:spPr/>
        <p:txBody>
          <a:bodyPr/>
          <a:lstStyle/>
          <a:p>
            <a:fld id="{52C474B8-02FB-466D-B701-AE0240F4BC04}" type="slidenum">
              <a:rPr lang="en-US" smtClean="0"/>
              <a:t>14</a:t>
            </a:fld>
            <a:endParaRPr lang="en-US"/>
          </a:p>
        </p:txBody>
      </p:sp>
    </p:spTree>
    <p:extLst>
      <p:ext uri="{BB962C8B-B14F-4D97-AF65-F5344CB8AC3E}">
        <p14:creationId xmlns:p14="http://schemas.microsoft.com/office/powerpoint/2010/main" val="177738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meal, the student selected 3</a:t>
            </a:r>
            <a:r>
              <a:rPr lang="en-US" baseline="0" dirty="0"/>
              <a:t> items, one of this being a ½ cup of fruit or vegetable. This would be a reimbursable meal. </a:t>
            </a:r>
          </a:p>
          <a:p>
            <a:endParaRPr lang="en-US" baseline="0" dirty="0"/>
          </a:p>
          <a:p>
            <a:r>
              <a:rPr lang="en-US" baseline="0" dirty="0"/>
              <a:t>Remember for breakfast each cereal can count as two different items as long as the menu planner menus it that way.</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52C474B8-02FB-466D-B701-AE0240F4BC04}" type="slidenum">
              <a:rPr lang="en-US" smtClean="0"/>
              <a:t>15</a:t>
            </a:fld>
            <a:endParaRPr lang="en-US"/>
          </a:p>
        </p:txBody>
      </p:sp>
    </p:spTree>
    <p:extLst>
      <p:ext uri="{BB962C8B-B14F-4D97-AF65-F5344CB8AC3E}">
        <p14:creationId xmlns:p14="http://schemas.microsoft.com/office/powerpoint/2010/main" val="177738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would not be a reimbursable meal because the student did not select a ½ cup of fruit or vegetable. </a:t>
            </a:r>
          </a:p>
          <a:p>
            <a:endParaRPr lang="en-US" dirty="0"/>
          </a:p>
          <a:p>
            <a:endParaRPr lang="en-US" dirty="0"/>
          </a:p>
        </p:txBody>
      </p:sp>
      <p:sp>
        <p:nvSpPr>
          <p:cNvPr id="4" name="Slide Number Placeholder 3"/>
          <p:cNvSpPr>
            <a:spLocks noGrp="1"/>
          </p:cNvSpPr>
          <p:nvPr>
            <p:ph type="sldNum" sz="quarter" idx="10"/>
          </p:nvPr>
        </p:nvSpPr>
        <p:spPr/>
        <p:txBody>
          <a:bodyPr/>
          <a:lstStyle/>
          <a:p>
            <a:fld id="{52C474B8-02FB-466D-B701-AE0240F4BC04}" type="slidenum">
              <a:rPr lang="en-US" smtClean="0"/>
              <a:t>16</a:t>
            </a:fld>
            <a:endParaRPr lang="en-US"/>
          </a:p>
        </p:txBody>
      </p:sp>
    </p:spTree>
    <p:extLst>
      <p:ext uri="{BB962C8B-B14F-4D97-AF65-F5344CB8AC3E}">
        <p14:creationId xmlns:p14="http://schemas.microsoft.com/office/powerpoint/2010/main" val="177738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example, the student selected 3 items but did not select a ½ cup of a fruit or vegetable. This meal would not be reimbursable.  </a:t>
            </a:r>
          </a:p>
        </p:txBody>
      </p:sp>
      <p:sp>
        <p:nvSpPr>
          <p:cNvPr id="4" name="Slide Number Placeholder 3"/>
          <p:cNvSpPr>
            <a:spLocks noGrp="1"/>
          </p:cNvSpPr>
          <p:nvPr>
            <p:ph type="sldNum" sz="quarter" idx="10"/>
          </p:nvPr>
        </p:nvSpPr>
        <p:spPr/>
        <p:txBody>
          <a:bodyPr/>
          <a:lstStyle/>
          <a:p>
            <a:fld id="{52C474B8-02FB-466D-B701-AE0240F4BC04}" type="slidenum">
              <a:rPr lang="en-US" smtClean="0"/>
              <a:t>17</a:t>
            </a:fld>
            <a:endParaRPr lang="en-US"/>
          </a:p>
        </p:txBody>
      </p:sp>
    </p:spTree>
    <p:extLst>
      <p:ext uri="{BB962C8B-B14F-4D97-AF65-F5344CB8AC3E}">
        <p14:creationId xmlns:p14="http://schemas.microsoft.com/office/powerpoint/2010/main" val="177738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this example, the student selected 3 items with one of the items being at least ½ cup of a fruit/vegetable. This meal would be a reimbursable meal.  </a:t>
            </a:r>
            <a:endParaRPr lang="en-US" dirty="0"/>
          </a:p>
        </p:txBody>
      </p:sp>
      <p:sp>
        <p:nvSpPr>
          <p:cNvPr id="4" name="Slide Number Placeholder 3"/>
          <p:cNvSpPr>
            <a:spLocks noGrp="1"/>
          </p:cNvSpPr>
          <p:nvPr>
            <p:ph type="sldNum" sz="quarter" idx="10"/>
          </p:nvPr>
        </p:nvSpPr>
        <p:spPr/>
        <p:txBody>
          <a:bodyPr/>
          <a:lstStyle/>
          <a:p>
            <a:fld id="{52C474B8-02FB-466D-B701-AE0240F4BC04}" type="slidenum">
              <a:rPr lang="en-US" smtClean="0"/>
              <a:t>18</a:t>
            </a:fld>
            <a:endParaRPr lang="en-US"/>
          </a:p>
        </p:txBody>
      </p:sp>
    </p:spTree>
    <p:extLst>
      <p:ext uri="{BB962C8B-B14F-4D97-AF65-F5344CB8AC3E}">
        <p14:creationId xmlns:p14="http://schemas.microsoft.com/office/powerpoint/2010/main" val="1777381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Always be sure to have appropriate signage to</a:t>
            </a:r>
            <a:r>
              <a:rPr lang="en-US" baseline="0" dirty="0"/>
              <a:t> indicate meal choices at or near the beginning of the food service line. </a:t>
            </a:r>
          </a:p>
          <a:p>
            <a:endParaRPr lang="en-US" baseline="0" dirty="0"/>
          </a:p>
          <a:p>
            <a:r>
              <a:rPr lang="en-US" baseline="0" dirty="0"/>
              <a:t>This menu offers Peanut Butter, Whole Wheat Bagel, Raisins, bananas, and milk.</a:t>
            </a:r>
          </a:p>
          <a:p>
            <a:endParaRPr lang="en-US" baseline="0" dirty="0"/>
          </a:p>
          <a:p>
            <a:r>
              <a:rPr lang="en-US" baseline="0" dirty="0"/>
              <a:t>All four items are offered within the 3 required components. </a:t>
            </a:r>
            <a:endParaRPr lang="en-US" dirty="0"/>
          </a:p>
        </p:txBody>
      </p:sp>
      <p:sp>
        <p:nvSpPr>
          <p:cNvPr id="4" name="Slide Number Placeholder 3"/>
          <p:cNvSpPr>
            <a:spLocks noGrp="1"/>
          </p:cNvSpPr>
          <p:nvPr>
            <p:ph type="sldNum" sz="quarter" idx="10"/>
          </p:nvPr>
        </p:nvSpPr>
        <p:spPr/>
        <p:txBody>
          <a:bodyPr/>
          <a:lstStyle/>
          <a:p>
            <a:fld id="{52C474B8-02FB-466D-B701-AE0240F4BC04}" type="slidenum">
              <a:rPr lang="en-US" smtClean="0"/>
              <a:t>19</a:t>
            </a:fld>
            <a:endParaRPr lang="en-US"/>
          </a:p>
        </p:txBody>
      </p:sp>
    </p:spTree>
    <p:extLst>
      <p:ext uri="{BB962C8B-B14F-4D97-AF65-F5344CB8AC3E}">
        <p14:creationId xmlns:p14="http://schemas.microsoft.com/office/powerpoint/2010/main" val="3895737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93663"/>
            <a:ext cx="4572000" cy="3429000"/>
          </a:xfrm>
        </p:spPr>
      </p:sp>
      <p:sp>
        <p:nvSpPr>
          <p:cNvPr id="3" name="Notes Placeholder 2"/>
          <p:cNvSpPr>
            <a:spLocks noGrp="1"/>
          </p:cNvSpPr>
          <p:nvPr>
            <p:ph type="body" idx="1"/>
          </p:nvPr>
        </p:nvSpPr>
        <p:spPr>
          <a:xfrm>
            <a:off x="228600" y="3597640"/>
            <a:ext cx="6400800" cy="5396458"/>
          </a:xfrm>
        </p:spPr>
        <p:txBody>
          <a:bodyPr/>
          <a:lstStyle/>
          <a:p>
            <a:endParaRPr lang="en-US" dirty="0"/>
          </a:p>
          <a:p>
            <a:r>
              <a:rPr lang="en-US" sz="1200" b="0" i="0" u="none" strike="noStrike" kern="1200" baseline="0" dirty="0">
                <a:solidFill>
                  <a:schemeClr val="tx1"/>
                </a:solidFill>
                <a:latin typeface="+mn-lt"/>
                <a:ea typeface="+mn-ea"/>
                <a:cs typeface="+mn-cs"/>
              </a:rPr>
              <a:t>The Final Rule requires all school food service personnel to complete annual continuing education/training requirements. The number of required training hours varies depending on the position of the school food personnel. </a:t>
            </a:r>
          </a:p>
          <a:p>
            <a:endParaRPr lang="en-US" sz="1200" b="0" i="0" u="none" strike="noStrike" kern="1200" baseline="0" dirty="0">
              <a:solidFill>
                <a:schemeClr val="tx1"/>
              </a:solidFill>
              <a:latin typeface="+mn-lt"/>
              <a:ea typeface="+mn-ea"/>
              <a:cs typeface="+mn-cs"/>
            </a:endParaRPr>
          </a:p>
          <a:p>
            <a:r>
              <a:rPr lang="en-US" dirty="0"/>
              <a:t>This webinar will contribute 1 Training Hour </a:t>
            </a:r>
            <a:r>
              <a:rPr lang="en-US" sz="1200" b="0" i="0" u="none" strike="noStrike" kern="1200" baseline="0" dirty="0">
                <a:solidFill>
                  <a:schemeClr val="tx1"/>
                </a:solidFill>
                <a:latin typeface="+mn-lt"/>
                <a:ea typeface="+mn-ea"/>
                <a:cs typeface="+mn-cs"/>
              </a:rPr>
              <a:t>towards the Professional Standards Training requirements. </a:t>
            </a:r>
          </a:p>
          <a:p>
            <a:endParaRPr lang="en-US" sz="400" dirty="0"/>
          </a:p>
          <a:p>
            <a:r>
              <a:rPr lang="en-US" dirty="0"/>
              <a:t>You are required to track the number of training hours you earn each year and maintain documentation of the trainings that you have attended. </a:t>
            </a:r>
          </a:p>
          <a:p>
            <a:endParaRPr lang="en-US" dirty="0"/>
          </a:p>
          <a:p>
            <a:endParaRPr lang="en-US" dirty="0"/>
          </a:p>
          <a:p>
            <a:endParaRPr lang="en-US" dirty="0"/>
          </a:p>
        </p:txBody>
      </p:sp>
      <p:sp>
        <p:nvSpPr>
          <p:cNvPr id="5" name="Slide Number Placeholder 4"/>
          <p:cNvSpPr>
            <a:spLocks noGrp="1"/>
          </p:cNvSpPr>
          <p:nvPr>
            <p:ph type="sldNum" sz="quarter" idx="11"/>
          </p:nvPr>
        </p:nvSpPr>
        <p:spPr/>
        <p:txBody>
          <a:bodyPr/>
          <a:lstStyle/>
          <a:p>
            <a:pPr>
              <a:defRPr/>
            </a:pPr>
            <a:fld id="{16C5326D-4A24-45D7-9F64-96496D3A7D7C}" type="slidenum">
              <a:rPr lang="en-US" smtClean="0">
                <a:solidFill>
                  <a:prstClr val="black"/>
                </a:solidFill>
              </a:rPr>
              <a:pPr>
                <a:defRPr/>
              </a:pPr>
              <a:t>2</a:t>
            </a:fld>
            <a:endParaRPr lang="en-US" dirty="0">
              <a:solidFill>
                <a:prstClr val="black"/>
              </a:solidFill>
            </a:endParaRPr>
          </a:p>
        </p:txBody>
      </p:sp>
      <p:sp>
        <p:nvSpPr>
          <p:cNvPr id="6" name="Header Placeholder 5"/>
          <p:cNvSpPr>
            <a:spLocks noGrp="1"/>
          </p:cNvSpPr>
          <p:nvPr>
            <p:ph type="hdr" sz="quarter" idx="12"/>
          </p:nvPr>
        </p:nvSpPr>
        <p:spPr/>
        <p:txBody>
          <a:bodyPr/>
          <a:lstStyle/>
          <a:p>
            <a:pPr>
              <a:defRPr/>
            </a:pPr>
            <a:endParaRPr lang="en-US" dirty="0">
              <a:solidFill>
                <a:prstClr val="black"/>
              </a:solidFill>
            </a:endParaRPr>
          </a:p>
        </p:txBody>
      </p:sp>
    </p:spTree>
    <p:extLst>
      <p:ext uri="{BB962C8B-B14F-4D97-AF65-F5344CB8AC3E}">
        <p14:creationId xmlns:p14="http://schemas.microsoft.com/office/powerpoint/2010/main" val="357936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student selected a whole wheat bagel which counts as 2 items plus ¼ cup of raisins which credits as a ½ cup of fruit because dried fruit doubles in volume. </a:t>
            </a:r>
          </a:p>
          <a:p>
            <a:endParaRPr lang="en-US" dirty="0"/>
          </a:p>
          <a:p>
            <a:r>
              <a:rPr lang="en-US" dirty="0"/>
              <a:t>This would be a reimbursable meal. </a:t>
            </a:r>
          </a:p>
          <a:p>
            <a:endParaRPr lang="en-US" dirty="0"/>
          </a:p>
          <a:p>
            <a:endParaRPr lang="en-US" dirty="0"/>
          </a:p>
        </p:txBody>
      </p:sp>
      <p:sp>
        <p:nvSpPr>
          <p:cNvPr id="4" name="Slide Number Placeholder 3"/>
          <p:cNvSpPr>
            <a:spLocks noGrp="1"/>
          </p:cNvSpPr>
          <p:nvPr>
            <p:ph type="sldNum" sz="quarter" idx="10"/>
          </p:nvPr>
        </p:nvSpPr>
        <p:spPr/>
        <p:txBody>
          <a:bodyPr/>
          <a:lstStyle/>
          <a:p>
            <a:fld id="{52C474B8-02FB-466D-B701-AE0240F4BC04}" type="slidenum">
              <a:rPr lang="en-US" smtClean="0"/>
              <a:t>20</a:t>
            </a:fld>
            <a:endParaRPr lang="en-US"/>
          </a:p>
        </p:txBody>
      </p:sp>
    </p:spTree>
    <p:extLst>
      <p:ext uri="{BB962C8B-B14F-4D97-AF65-F5344CB8AC3E}">
        <p14:creationId xmlns:p14="http://schemas.microsoft.com/office/powerpoint/2010/main" val="1777381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student selected a whole wheat bagel and milk. </a:t>
            </a:r>
          </a:p>
          <a:p>
            <a:endParaRPr lang="en-US" dirty="0"/>
          </a:p>
          <a:p>
            <a:r>
              <a:rPr lang="en-US" dirty="0"/>
              <a:t>This would not be a reimbursable meal because the student did not select a fruit or vegetable. </a:t>
            </a:r>
          </a:p>
          <a:p>
            <a:endParaRPr lang="en-US" dirty="0"/>
          </a:p>
          <a:p>
            <a:endParaRPr lang="en-US" dirty="0"/>
          </a:p>
        </p:txBody>
      </p:sp>
      <p:sp>
        <p:nvSpPr>
          <p:cNvPr id="4" name="Slide Number Placeholder 3"/>
          <p:cNvSpPr>
            <a:spLocks noGrp="1"/>
          </p:cNvSpPr>
          <p:nvPr>
            <p:ph type="sldNum" sz="quarter" idx="10"/>
          </p:nvPr>
        </p:nvSpPr>
        <p:spPr/>
        <p:txBody>
          <a:bodyPr/>
          <a:lstStyle/>
          <a:p>
            <a:fld id="{52C474B8-02FB-466D-B701-AE0240F4BC04}" type="slidenum">
              <a:rPr lang="en-US" smtClean="0"/>
              <a:t>21</a:t>
            </a:fld>
            <a:endParaRPr lang="en-US"/>
          </a:p>
        </p:txBody>
      </p:sp>
    </p:spTree>
    <p:extLst>
      <p:ext uri="{BB962C8B-B14F-4D97-AF65-F5344CB8AC3E}">
        <p14:creationId xmlns:p14="http://schemas.microsoft.com/office/powerpoint/2010/main" val="177738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student selected raisins, banana, and peanut butter. The student selected 3 items with one of the items being a fruit/vegetable. </a:t>
            </a:r>
          </a:p>
          <a:p>
            <a:endParaRPr lang="en-US" dirty="0"/>
          </a:p>
        </p:txBody>
      </p:sp>
      <p:sp>
        <p:nvSpPr>
          <p:cNvPr id="4" name="Slide Number Placeholder 3"/>
          <p:cNvSpPr>
            <a:spLocks noGrp="1"/>
          </p:cNvSpPr>
          <p:nvPr>
            <p:ph type="sldNum" sz="quarter" idx="10"/>
          </p:nvPr>
        </p:nvSpPr>
        <p:spPr/>
        <p:txBody>
          <a:bodyPr/>
          <a:lstStyle/>
          <a:p>
            <a:fld id="{52C474B8-02FB-466D-B701-AE0240F4BC04}" type="slidenum">
              <a:rPr lang="en-US" smtClean="0"/>
              <a:t>22</a:t>
            </a:fld>
            <a:endParaRPr lang="en-US"/>
          </a:p>
        </p:txBody>
      </p:sp>
    </p:spTree>
    <p:extLst>
      <p:ext uri="{BB962C8B-B14F-4D97-AF65-F5344CB8AC3E}">
        <p14:creationId xmlns:p14="http://schemas.microsoft.com/office/powerpoint/2010/main" val="177738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C474B8-02FB-466D-B701-AE0240F4BC04}" type="slidenum">
              <a:rPr lang="en-US" smtClean="0"/>
              <a:t>23</a:t>
            </a:fld>
            <a:endParaRPr lang="en-US"/>
          </a:p>
        </p:txBody>
      </p:sp>
    </p:spTree>
    <p:extLst>
      <p:ext uri="{BB962C8B-B14F-4D97-AF65-F5344CB8AC3E}">
        <p14:creationId xmlns:p14="http://schemas.microsoft.com/office/powerpoint/2010/main" val="37709671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Always be sure to have appropriate signage to</a:t>
            </a:r>
            <a:r>
              <a:rPr lang="en-US" baseline="0" dirty="0"/>
              <a:t> indicate meal choices near the beginning of the food service line.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menu offers Peanut Butter and Jelly Sandwich, Apple, Carrots, Peas, and assorted milk.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menu is offering the required 5 components in the required minimum quantities. </a:t>
            </a:r>
            <a:endParaRPr lang="en-US" dirty="0"/>
          </a:p>
          <a:p>
            <a:endParaRPr lang="en-US" dirty="0"/>
          </a:p>
        </p:txBody>
      </p:sp>
      <p:sp>
        <p:nvSpPr>
          <p:cNvPr id="4" name="Slide Number Placeholder 3"/>
          <p:cNvSpPr>
            <a:spLocks noGrp="1"/>
          </p:cNvSpPr>
          <p:nvPr>
            <p:ph type="sldNum" sz="quarter" idx="10"/>
          </p:nvPr>
        </p:nvSpPr>
        <p:spPr/>
        <p:txBody>
          <a:bodyPr/>
          <a:lstStyle/>
          <a:p>
            <a:fld id="{52C474B8-02FB-466D-B701-AE0240F4BC04}" type="slidenum">
              <a:rPr lang="en-US" smtClean="0"/>
              <a:t>24</a:t>
            </a:fld>
            <a:endParaRPr lang="en-US"/>
          </a:p>
        </p:txBody>
      </p:sp>
    </p:spTree>
    <p:extLst>
      <p:ext uri="{BB962C8B-B14F-4D97-AF65-F5344CB8AC3E}">
        <p14:creationId xmlns:p14="http://schemas.microsoft.com/office/powerpoint/2010/main" val="38957378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student selected 3 components but did not select ½ cup of fruit or vegetable. This would not be a reimbursable meal.</a:t>
            </a:r>
          </a:p>
          <a:p>
            <a:endParaRPr lang="en-US" dirty="0"/>
          </a:p>
          <a:p>
            <a:endParaRPr lang="en-US" dirty="0"/>
          </a:p>
        </p:txBody>
      </p:sp>
      <p:sp>
        <p:nvSpPr>
          <p:cNvPr id="4" name="Slide Number Placeholder 3"/>
          <p:cNvSpPr>
            <a:spLocks noGrp="1"/>
          </p:cNvSpPr>
          <p:nvPr>
            <p:ph type="sldNum" sz="quarter" idx="10"/>
          </p:nvPr>
        </p:nvSpPr>
        <p:spPr/>
        <p:txBody>
          <a:bodyPr/>
          <a:lstStyle/>
          <a:p>
            <a:fld id="{52C474B8-02FB-466D-B701-AE0240F4BC04}" type="slidenum">
              <a:rPr lang="en-US" smtClean="0"/>
              <a:t>25</a:t>
            </a:fld>
            <a:endParaRPr lang="en-US"/>
          </a:p>
        </p:txBody>
      </p:sp>
    </p:spTree>
    <p:extLst>
      <p:ext uri="{BB962C8B-B14F-4D97-AF65-F5344CB8AC3E}">
        <p14:creationId xmlns:p14="http://schemas.microsoft.com/office/powerpoint/2010/main" val="1777381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student selected two full components plus ½ cup of fruit. This would be a reimbursable meal.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52C474B8-02FB-466D-B701-AE0240F4BC04}" type="slidenum">
              <a:rPr lang="en-US" smtClean="0"/>
              <a:t>26</a:t>
            </a:fld>
            <a:endParaRPr lang="en-US"/>
          </a:p>
        </p:txBody>
      </p:sp>
    </p:spTree>
    <p:extLst>
      <p:ext uri="{BB962C8B-B14F-4D97-AF65-F5344CB8AC3E}">
        <p14:creationId xmlns:p14="http://schemas.microsoft.com/office/powerpoint/2010/main" val="31457751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student selected a peanut butter and jelly sandwich, carrots, and milk. </a:t>
            </a:r>
          </a:p>
          <a:p>
            <a:endParaRPr lang="en-US" dirty="0"/>
          </a:p>
          <a:p>
            <a:r>
              <a:rPr lang="en-US" dirty="0"/>
              <a:t>This would be a reimbursable meal because the student selected 3 components plus the ½ cup of vegetable.</a:t>
            </a:r>
          </a:p>
          <a:p>
            <a:endParaRPr lang="en-US" dirty="0"/>
          </a:p>
          <a:p>
            <a:endParaRPr lang="en-US" dirty="0"/>
          </a:p>
        </p:txBody>
      </p:sp>
      <p:sp>
        <p:nvSpPr>
          <p:cNvPr id="4" name="Slide Number Placeholder 3"/>
          <p:cNvSpPr>
            <a:spLocks noGrp="1"/>
          </p:cNvSpPr>
          <p:nvPr>
            <p:ph type="sldNum" sz="quarter" idx="10"/>
          </p:nvPr>
        </p:nvSpPr>
        <p:spPr/>
        <p:txBody>
          <a:bodyPr/>
          <a:lstStyle/>
          <a:p>
            <a:fld id="{52C474B8-02FB-466D-B701-AE0240F4BC04}" type="slidenum">
              <a:rPr lang="en-US" smtClean="0"/>
              <a:t>27</a:t>
            </a:fld>
            <a:endParaRPr lang="en-US"/>
          </a:p>
        </p:txBody>
      </p:sp>
    </p:spTree>
    <p:extLst>
      <p:ext uri="{BB962C8B-B14F-4D97-AF65-F5344CB8AC3E}">
        <p14:creationId xmlns:p14="http://schemas.microsoft.com/office/powerpoint/2010/main" val="26539012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student selected milk, peas, and carrots.</a:t>
            </a:r>
          </a:p>
          <a:p>
            <a:endParaRPr lang="en-US" dirty="0"/>
          </a:p>
          <a:p>
            <a:r>
              <a:rPr lang="en-US" dirty="0"/>
              <a:t>The student must select two full components plus ½ cup of fruit and vegetable.</a:t>
            </a:r>
          </a:p>
          <a:p>
            <a:endParaRPr lang="en-US" dirty="0"/>
          </a:p>
          <a:p>
            <a:r>
              <a:rPr lang="en-US" sz="1200" b="0" i="0" u="none" strike="noStrike" kern="1200" baseline="0" dirty="0">
                <a:solidFill>
                  <a:schemeClr val="tx1"/>
                </a:solidFill>
                <a:latin typeface="+mn-lt"/>
                <a:ea typeface="+mn-ea"/>
                <a:cs typeface="+mn-cs"/>
              </a:rPr>
              <a:t>For Offer Vs. Serve purposes, the vegetable component can only credit once, therefore, this would not be a reimbursable meal.</a:t>
            </a:r>
          </a:p>
          <a:p>
            <a:endParaRPr lang="en-US" dirty="0"/>
          </a:p>
        </p:txBody>
      </p:sp>
      <p:sp>
        <p:nvSpPr>
          <p:cNvPr id="4" name="Slide Number Placeholder 3"/>
          <p:cNvSpPr>
            <a:spLocks noGrp="1"/>
          </p:cNvSpPr>
          <p:nvPr>
            <p:ph type="sldNum" sz="quarter" idx="10"/>
          </p:nvPr>
        </p:nvSpPr>
        <p:spPr/>
        <p:txBody>
          <a:bodyPr/>
          <a:lstStyle/>
          <a:p>
            <a:fld id="{52C474B8-02FB-466D-B701-AE0240F4BC04}" type="slidenum">
              <a:rPr lang="en-US" smtClean="0"/>
              <a:t>28</a:t>
            </a:fld>
            <a:endParaRPr lang="en-US"/>
          </a:p>
        </p:txBody>
      </p:sp>
    </p:spTree>
    <p:extLst>
      <p:ext uri="{BB962C8B-B14F-4D97-AF65-F5344CB8AC3E}">
        <p14:creationId xmlns:p14="http://schemas.microsoft.com/office/powerpoint/2010/main" val="14231410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student selected milk, apple, and peas and carrots. </a:t>
            </a:r>
          </a:p>
          <a:p>
            <a:endParaRPr lang="en-US" baseline="0" dirty="0"/>
          </a:p>
          <a:p>
            <a:r>
              <a:rPr lang="en-US" baseline="0" dirty="0"/>
              <a:t>This would be a reimbursable meal because the student selected two full components plus ½ cup of a fruit/vegetable. </a:t>
            </a:r>
            <a:endParaRPr lang="en-US" dirty="0"/>
          </a:p>
        </p:txBody>
      </p:sp>
      <p:sp>
        <p:nvSpPr>
          <p:cNvPr id="4" name="Slide Number Placeholder 3"/>
          <p:cNvSpPr>
            <a:spLocks noGrp="1"/>
          </p:cNvSpPr>
          <p:nvPr>
            <p:ph type="sldNum" sz="quarter" idx="10"/>
          </p:nvPr>
        </p:nvSpPr>
        <p:spPr/>
        <p:txBody>
          <a:bodyPr/>
          <a:lstStyle/>
          <a:p>
            <a:fld id="{52C474B8-02FB-466D-B701-AE0240F4BC04}" type="slidenum">
              <a:rPr lang="en-US" smtClean="0"/>
              <a:t>29</a:t>
            </a:fld>
            <a:endParaRPr lang="en-US"/>
          </a:p>
        </p:txBody>
      </p:sp>
    </p:spTree>
    <p:extLst>
      <p:ext uri="{BB962C8B-B14F-4D97-AF65-F5344CB8AC3E}">
        <p14:creationId xmlns:p14="http://schemas.microsoft.com/office/powerpoint/2010/main" val="1423141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Offer Versus Serve does not affect the meal’s unit price established by the SFA. Students who take 3, 4, or 5 food components for lunch or 3 or more food items for breakfast pay the same price </a:t>
            </a:r>
            <a:endParaRPr lang="en-US" dirty="0"/>
          </a:p>
          <a:p>
            <a:endParaRPr lang="en-US" dirty="0"/>
          </a:p>
          <a:p>
            <a:r>
              <a:rPr lang="en-US" dirty="0"/>
              <a:t>The goal of Offer vs. Serve is to eliminate food waste. </a:t>
            </a:r>
          </a:p>
          <a:p>
            <a:endParaRPr lang="en-US" dirty="0"/>
          </a:p>
          <a:p>
            <a:r>
              <a:rPr lang="en-US" dirty="0"/>
              <a:t>We continue to encourage schools to offer a variety of food choices to students; this increases the likelihood that students will select the foods they prefer, which increases consumption and reduces waste. </a:t>
            </a:r>
          </a:p>
          <a:p>
            <a:endParaRPr lang="en-US" dirty="0"/>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2C474B8-02FB-466D-B701-AE0240F4BC04}" type="slidenum">
              <a:rPr lang="en-US" smtClean="0"/>
              <a:t>3</a:t>
            </a:fld>
            <a:endParaRPr lang="en-US"/>
          </a:p>
        </p:txBody>
      </p:sp>
    </p:spTree>
    <p:extLst>
      <p:ext uri="{BB962C8B-B14F-4D97-AF65-F5344CB8AC3E}">
        <p14:creationId xmlns:p14="http://schemas.microsoft.com/office/powerpoint/2010/main" val="24822386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Slide Image Placeholder 1"/>
          <p:cNvSpPr>
            <a:spLocks noGrp="1" noRot="1" noChangeAspect="1"/>
          </p:cNvSpPr>
          <p:nvPr>
            <p:ph type="sldImg"/>
          </p:nvPr>
        </p:nvSpPr>
        <p:spPr bwMode="auto">
          <a:xfrm>
            <a:off x="506413" y="374650"/>
            <a:ext cx="5845175" cy="4384675"/>
          </a:xfrm>
          <a:noFill/>
          <a:ln>
            <a:solidFill>
              <a:srgbClr val="000000"/>
            </a:solidFill>
            <a:miter lim="800000"/>
            <a:headEnd/>
            <a:tailEnd/>
          </a:ln>
        </p:spPr>
      </p:sp>
      <p:sp>
        <p:nvSpPr>
          <p:cNvPr id="3" name="Notes Placeholder 2"/>
          <p:cNvSpPr>
            <a:spLocks noGrp="1"/>
          </p:cNvSpPr>
          <p:nvPr>
            <p:ph type="body" idx="1"/>
          </p:nvPr>
        </p:nvSpPr>
        <p:spPr>
          <a:xfrm>
            <a:off x="457200" y="4871803"/>
            <a:ext cx="5943600" cy="3586397"/>
          </a:xfrm>
        </p:spPr>
        <p:txBody>
          <a:bodyPr/>
          <a:lstStyle/>
          <a:p>
            <a:pPr>
              <a:defRPr/>
            </a:pPr>
            <a:r>
              <a:rPr lang="en-US" sz="1400" i="0" dirty="0"/>
              <a:t>This is an example of appropriate</a:t>
            </a:r>
            <a:r>
              <a:rPr lang="en-US" sz="1400" i="0" baseline="0" dirty="0"/>
              <a:t> signage. As you can see, the menu offerings are listed by component to inform students what constitutes a reimbursable meal. The signage also informs students to select at least three components, including a ½ cup of fruit of vegetable. </a:t>
            </a:r>
            <a:endParaRPr lang="en-US" sz="1400" i="0" dirty="0"/>
          </a:p>
          <a:p>
            <a:pPr>
              <a:defRPr/>
            </a:pPr>
            <a:endParaRPr lang="en-US" sz="1400" dirty="0"/>
          </a:p>
        </p:txBody>
      </p:sp>
      <p:sp>
        <p:nvSpPr>
          <p:cNvPr id="3983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D86DD4F-3212-4195-968C-3D2ADB2F41D0}" type="slidenum">
              <a:rPr lang="en-US">
                <a:cs typeface="Arial" charset="0"/>
              </a:rPr>
              <a:pPr fontAlgn="base">
                <a:spcBef>
                  <a:spcPct val="0"/>
                </a:spcBef>
                <a:spcAft>
                  <a:spcPct val="0"/>
                </a:spcAft>
              </a:pPr>
              <a:t>30</a:t>
            </a:fld>
            <a:endParaRPr lang="en-US">
              <a:cs typeface="Arial" charset="0"/>
            </a:endParaRPr>
          </a:p>
        </p:txBody>
      </p:sp>
      <p:sp>
        <p:nvSpPr>
          <p:cNvPr id="398340"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fld id="{AEE0281F-F8ED-439C-A4CF-E647C22FA60E}" type="datetime7">
              <a:rPr lang="en-US">
                <a:cs typeface="Arial" charset="0"/>
              </a:rPr>
              <a:pPr fontAlgn="base">
                <a:spcBef>
                  <a:spcPct val="0"/>
                </a:spcBef>
                <a:spcAft>
                  <a:spcPct val="0"/>
                </a:spcAft>
              </a:pPr>
              <a:t>Nov-17</a:t>
            </a:fld>
            <a:endParaRPr lang="en-US">
              <a:cs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These are some examples of appropriate signage from schools. </a:t>
            </a:r>
          </a:p>
          <a:p>
            <a:endParaRPr lang="en-US" baseline="0" dirty="0"/>
          </a:p>
          <a:p>
            <a:r>
              <a:rPr lang="en-US" baseline="0" dirty="0"/>
              <a:t>**Signage was provided by </a:t>
            </a:r>
            <a:r>
              <a:rPr lang="en-US" baseline="0" dirty="0" err="1"/>
              <a:t>Onteora</a:t>
            </a:r>
            <a:r>
              <a:rPr lang="en-US" baseline="0" dirty="0"/>
              <a:t> CSD.</a:t>
            </a:r>
            <a:endParaRPr lang="en-US" dirty="0"/>
          </a:p>
        </p:txBody>
      </p:sp>
      <p:sp>
        <p:nvSpPr>
          <p:cNvPr id="4" name="Slide Number Placeholder 3"/>
          <p:cNvSpPr>
            <a:spLocks noGrp="1"/>
          </p:cNvSpPr>
          <p:nvPr>
            <p:ph type="sldNum" sz="quarter" idx="10"/>
          </p:nvPr>
        </p:nvSpPr>
        <p:spPr/>
        <p:txBody>
          <a:bodyPr/>
          <a:lstStyle/>
          <a:p>
            <a:fld id="{5913BBA7-4B09-4701-9EDD-9D79A70F26B7}" type="slidenum">
              <a:rPr lang="en-US" smtClean="0"/>
              <a:t>31</a:t>
            </a:fld>
            <a:endParaRPr lang="en-US"/>
          </a:p>
        </p:txBody>
      </p:sp>
    </p:spTree>
    <p:extLst>
      <p:ext uri="{BB962C8B-B14F-4D97-AF65-F5344CB8AC3E}">
        <p14:creationId xmlns:p14="http://schemas.microsoft.com/office/powerpoint/2010/main" val="913058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any questions, contact your Child</a:t>
            </a:r>
            <a:r>
              <a:rPr lang="en-US" baseline="0" dirty="0"/>
              <a:t> Nutrition representative or email the training team at cntraining@nysed.gov. Thank you.</a:t>
            </a:r>
            <a:endParaRPr lang="en-US" dirty="0"/>
          </a:p>
        </p:txBody>
      </p:sp>
      <p:sp>
        <p:nvSpPr>
          <p:cNvPr id="4" name="Slide Number Placeholder 3"/>
          <p:cNvSpPr>
            <a:spLocks noGrp="1"/>
          </p:cNvSpPr>
          <p:nvPr>
            <p:ph type="sldNum" sz="quarter" idx="10"/>
          </p:nvPr>
        </p:nvSpPr>
        <p:spPr/>
        <p:txBody>
          <a:bodyPr/>
          <a:lstStyle/>
          <a:p>
            <a:fld id="{5913BBA7-4B09-4701-9EDD-9D79A70F26B7}" type="slidenum">
              <a:rPr lang="en-US" smtClean="0"/>
              <a:t>32</a:t>
            </a:fld>
            <a:endParaRPr lang="en-US"/>
          </a:p>
        </p:txBody>
      </p:sp>
    </p:spTree>
    <p:extLst>
      <p:ext uri="{BB962C8B-B14F-4D97-AF65-F5344CB8AC3E}">
        <p14:creationId xmlns:p14="http://schemas.microsoft.com/office/powerpoint/2010/main" val="1227412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Image Placeholder 1"/>
          <p:cNvSpPr>
            <a:spLocks noGrp="1" noRot="1" noChangeAspect="1"/>
          </p:cNvSpPr>
          <p:nvPr>
            <p:ph type="sldImg"/>
          </p:nvPr>
        </p:nvSpPr>
        <p:spPr bwMode="auto">
          <a:xfrm>
            <a:off x="427038" y="300038"/>
            <a:ext cx="6003925" cy="4503737"/>
          </a:xfrm>
          <a:noFill/>
          <a:ln>
            <a:solidFill>
              <a:srgbClr val="000000"/>
            </a:solidFill>
            <a:miter lim="800000"/>
            <a:headEnd/>
            <a:tailEnd/>
          </a:ln>
        </p:spPr>
      </p:sp>
      <p:sp>
        <p:nvSpPr>
          <p:cNvPr id="3" name="Notes Placeholder 2"/>
          <p:cNvSpPr>
            <a:spLocks noGrp="1"/>
          </p:cNvSpPr>
          <p:nvPr>
            <p:ph type="body" idx="1"/>
          </p:nvPr>
        </p:nvSpPr>
        <p:spPr>
          <a:xfrm>
            <a:off x="381000" y="4946754"/>
            <a:ext cx="6096000" cy="3897443"/>
          </a:xfrm>
        </p:spPr>
        <p:txBody>
          <a:bodyPr wrap="square" numCol="1" anchor="t" anchorCtr="0" compatLnSpc="1">
            <a:prstTxWarp prst="textNoShape">
              <a:avLst/>
            </a:prstTxWarp>
          </a:bodyPr>
          <a:lstStyle/>
          <a:p>
            <a:pPr>
              <a:spcBef>
                <a:spcPct val="0"/>
              </a:spcBef>
            </a:pPr>
            <a:r>
              <a:rPr lang="en-US" sz="1400" dirty="0"/>
              <a:t>There</a:t>
            </a:r>
            <a:r>
              <a:rPr lang="en-US" sz="1400" baseline="0" dirty="0"/>
              <a:t> are three meal components for breakfast and five meal components for lunch.</a:t>
            </a:r>
          </a:p>
          <a:p>
            <a:pPr>
              <a:spcBef>
                <a:spcPct val="0"/>
              </a:spcBef>
            </a:pPr>
            <a:endParaRPr lang="en-US" sz="1400" baseline="0" dirty="0"/>
          </a:p>
          <a:p>
            <a:pPr>
              <a:spcBef>
                <a:spcPct val="0"/>
              </a:spcBef>
            </a:pPr>
            <a:r>
              <a:rPr lang="en-US" sz="1400" baseline="0" dirty="0"/>
              <a:t>For breakfast, the three meal components are: fruits/vegetables, grains/meat/meat alternates, and fluid milk.</a:t>
            </a:r>
          </a:p>
          <a:p>
            <a:pPr>
              <a:spcBef>
                <a:spcPct val="0"/>
              </a:spcBef>
            </a:pPr>
            <a:endParaRPr lang="en-US" sz="1400" baseline="0" dirty="0"/>
          </a:p>
          <a:p>
            <a:pPr>
              <a:spcBef>
                <a:spcPct val="0"/>
              </a:spcBef>
            </a:pPr>
            <a:r>
              <a:rPr lang="en-US" sz="1400" baseline="0" dirty="0"/>
              <a:t>For lunch, the five meal components are: fruits, vegetables (including the five vegetable subgroups listed on the slide), grains, meat/meat alternates, and fluid milk.  </a:t>
            </a:r>
          </a:p>
          <a:p>
            <a:pPr>
              <a:spcBef>
                <a:spcPct val="0"/>
              </a:spcBef>
            </a:pPr>
            <a:endParaRPr lang="en-US" sz="1400" baseline="0" dirty="0"/>
          </a:p>
          <a:p>
            <a:pPr>
              <a:spcBef>
                <a:spcPct val="0"/>
              </a:spcBef>
            </a:pPr>
            <a:r>
              <a:rPr lang="en-US" sz="1400" baseline="0" dirty="0"/>
              <a:t>It is important to note that while fruits and vegetables, and grains and meats/meat alternates are considered combined meal components in the breakfast program, they are each separate components in the lunch program. </a:t>
            </a:r>
          </a:p>
          <a:p>
            <a:pPr>
              <a:spcBef>
                <a:spcPct val="0"/>
              </a:spcBef>
            </a:pPr>
            <a:endParaRPr lang="en-US" dirty="0"/>
          </a:p>
        </p:txBody>
      </p:sp>
      <p:sp>
        <p:nvSpPr>
          <p:cNvPr id="3573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B27A6A4-D34B-45CF-BF83-C62EB6A5E876}" type="slidenum">
              <a:rPr lang="en-US">
                <a:cs typeface="Arial" charset="0"/>
              </a:rPr>
              <a:pPr fontAlgn="base">
                <a:spcBef>
                  <a:spcPct val="0"/>
                </a:spcBef>
                <a:spcAft>
                  <a:spcPct val="0"/>
                </a:spcAft>
              </a:pPr>
              <a:t>4</a:t>
            </a:fld>
            <a:endParaRPr lang="en-US" dirty="0">
              <a:cs typeface="Arial" charset="0"/>
            </a:endParaRPr>
          </a:p>
        </p:txBody>
      </p:sp>
      <p:sp>
        <p:nvSpPr>
          <p:cNvPr id="357380"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fld id="{8CB2B72E-F50A-4DD8-8CC3-67B492DB53BA}" type="datetime7">
              <a:rPr lang="en-US">
                <a:cs typeface="Arial" charset="0"/>
              </a:rPr>
              <a:pPr fontAlgn="base">
                <a:spcBef>
                  <a:spcPct val="0"/>
                </a:spcBef>
                <a:spcAft>
                  <a:spcPct val="0"/>
                </a:spcAft>
              </a:pPr>
              <a:t>Nov-17</a:t>
            </a:fld>
            <a:endParaRPr lang="en-US" dirty="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300038"/>
            <a:ext cx="6081713" cy="4560887"/>
          </a:xfrm>
        </p:spPr>
      </p:sp>
      <p:sp>
        <p:nvSpPr>
          <p:cNvPr id="3" name="Notes Placeholder 2"/>
          <p:cNvSpPr>
            <a:spLocks noGrp="1"/>
          </p:cNvSpPr>
          <p:nvPr>
            <p:ph type="body" idx="1"/>
          </p:nvPr>
        </p:nvSpPr>
        <p:spPr>
          <a:xfrm>
            <a:off x="381000" y="4946754"/>
            <a:ext cx="6248400" cy="3511446"/>
          </a:xfrm>
        </p:spPr>
        <p:txBody>
          <a:bodyPr/>
          <a:lstStyle/>
          <a:p>
            <a:r>
              <a:rPr lang="en-US" sz="1400" dirty="0"/>
              <a:t>Offer Versus Serve is optional at</a:t>
            </a:r>
            <a:r>
              <a:rPr lang="en-US" sz="1400" baseline="0" dirty="0"/>
              <a:t> breakfast for all age/grade groups.</a:t>
            </a:r>
          </a:p>
          <a:p>
            <a:endParaRPr lang="en-US" sz="1400" baseline="0" dirty="0"/>
          </a:p>
          <a:p>
            <a:r>
              <a:rPr lang="en-US" sz="1200" b="0" i="0" u="none" strike="noStrike" kern="1200" baseline="0" dirty="0">
                <a:solidFill>
                  <a:schemeClr val="tx1"/>
                </a:solidFill>
                <a:latin typeface="+mn-lt"/>
                <a:ea typeface="+mn-ea"/>
                <a:cs typeface="+mn-cs"/>
              </a:rPr>
              <a:t>A </a:t>
            </a:r>
            <a:r>
              <a:rPr lang="en-US" sz="1200" b="0" i="1" u="none" strike="noStrike" kern="1200" baseline="0" dirty="0">
                <a:solidFill>
                  <a:schemeClr val="tx1"/>
                </a:solidFill>
                <a:latin typeface="+mn-lt"/>
                <a:ea typeface="+mn-ea"/>
                <a:cs typeface="+mn-cs"/>
              </a:rPr>
              <a:t>food component </a:t>
            </a:r>
            <a:r>
              <a:rPr lang="en-US" sz="1200" b="0" i="0" u="none" strike="noStrike" kern="1200" baseline="0" dirty="0">
                <a:solidFill>
                  <a:schemeClr val="tx1"/>
                </a:solidFill>
                <a:latin typeface="+mn-lt"/>
                <a:ea typeface="+mn-ea"/>
                <a:cs typeface="+mn-cs"/>
              </a:rPr>
              <a:t>is one of three food groups that comprise reimbursable breakfasts. These are: fruits (or vegetables as substitute); grains (with optional meats/meat alternates); and fluid milk. Schools must always offer all three food components in at least the minimum daily required quantities. </a:t>
            </a:r>
            <a:endParaRPr lang="en-US" sz="1400" baseline="0" dirty="0"/>
          </a:p>
          <a:p>
            <a:endParaRPr lang="en-US" sz="1400" baseline="0" dirty="0"/>
          </a:p>
          <a:p>
            <a:r>
              <a:rPr lang="en-US" sz="1200" b="0" i="0" u="none" strike="noStrike" kern="1200" baseline="0" dirty="0">
                <a:solidFill>
                  <a:schemeClr val="tx1"/>
                </a:solidFill>
                <a:latin typeface="+mn-lt"/>
                <a:ea typeface="+mn-ea"/>
                <a:cs typeface="+mn-cs"/>
              </a:rPr>
              <a:t>A </a:t>
            </a:r>
            <a:r>
              <a:rPr lang="en-US" sz="1200" b="0" i="1" u="none" strike="noStrike" kern="1200" baseline="0" dirty="0">
                <a:solidFill>
                  <a:schemeClr val="tx1"/>
                </a:solidFill>
                <a:latin typeface="+mn-lt"/>
                <a:ea typeface="+mn-ea"/>
                <a:cs typeface="+mn-cs"/>
              </a:rPr>
              <a:t>food item </a:t>
            </a:r>
            <a:r>
              <a:rPr lang="en-US" sz="1200" b="0" i="0" u="none" strike="noStrike" kern="1200" baseline="0" dirty="0">
                <a:solidFill>
                  <a:schemeClr val="tx1"/>
                </a:solidFill>
                <a:latin typeface="+mn-lt"/>
                <a:ea typeface="+mn-ea"/>
                <a:cs typeface="+mn-cs"/>
              </a:rPr>
              <a:t>is a specific food offered within the three food components. For the purposes of Offer vs. Serve, a school must offer at least four food items from the three required food components (fruits, grains, milk). Under Offer vs. Serve, the student must select three food items, including at least ½ cup of fruits or vegetables, to have a reimbursable breakfast.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Please note, you must offer one ounce equivalent grain component before you can offer a meat/meat alternate component as an option.  However, the student does not have to select the grain option.  For example, if you were offering yogurt with graham crackers, the student would not have to select the graham crackers with the yogurt as long as the student selected two other items including a ½ of fruit (or vegetable).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Please also note, if you are substituting vegetables for the fruit component, you must offer 2 cups of vegetables from the dark green, red/orange, or legumes subgroups before offering starchy vegetable. </a:t>
            </a:r>
            <a:endParaRPr lang="en-US" sz="1400" baseline="0" dirty="0"/>
          </a:p>
          <a:p>
            <a:endParaRPr lang="en-US" sz="1400" baseline="0" dirty="0"/>
          </a:p>
        </p:txBody>
      </p:sp>
      <p:sp>
        <p:nvSpPr>
          <p:cNvPr id="4" name="Slide Number Placeholder 3"/>
          <p:cNvSpPr>
            <a:spLocks noGrp="1"/>
          </p:cNvSpPr>
          <p:nvPr>
            <p:ph type="sldNum" sz="quarter" idx="10"/>
          </p:nvPr>
        </p:nvSpPr>
        <p:spPr/>
        <p:txBody>
          <a:bodyPr/>
          <a:lstStyle/>
          <a:p>
            <a:fld id="{CC5B8953-CEC1-4BE3-B96C-CEFD1AFE75E8}" type="slidenum">
              <a:rPr lang="en-US" smtClean="0"/>
              <a:t>5</a:t>
            </a:fld>
            <a:endParaRPr lang="en-US"/>
          </a:p>
        </p:txBody>
      </p:sp>
    </p:spTree>
    <p:extLst>
      <p:ext uri="{BB962C8B-B14F-4D97-AF65-F5344CB8AC3E}">
        <p14:creationId xmlns:p14="http://schemas.microsoft.com/office/powerpoint/2010/main" val="2693182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2963" y="166688"/>
            <a:ext cx="5172075" cy="3878262"/>
          </a:xfrm>
        </p:spPr>
      </p:sp>
      <p:sp>
        <p:nvSpPr>
          <p:cNvPr id="3" name="Notes Placeholder 2"/>
          <p:cNvSpPr>
            <a:spLocks noGrp="1"/>
          </p:cNvSpPr>
          <p:nvPr>
            <p:ph type="body" idx="1"/>
          </p:nvPr>
        </p:nvSpPr>
        <p:spPr>
          <a:xfrm>
            <a:off x="152400" y="4343400"/>
            <a:ext cx="6553200" cy="4500797"/>
          </a:xfrm>
        </p:spPr>
        <p:txBody>
          <a:bodyPr/>
          <a:lstStyle/>
          <a:p>
            <a:r>
              <a:rPr lang="en-US" sz="1400" dirty="0"/>
              <a:t>For lunch, Offer vs. Serve is required for the 9-12 age/grade group a</a:t>
            </a:r>
            <a:r>
              <a:rPr lang="en-US" sz="1400" baseline="0" dirty="0"/>
              <a:t>nd is optional for all other age/grade groups at lunch.</a:t>
            </a:r>
          </a:p>
          <a:p>
            <a:endParaRPr lang="en-US" sz="1400" baseline="0" dirty="0"/>
          </a:p>
          <a:p>
            <a:r>
              <a:rPr lang="en-US" sz="1400" baseline="0" dirty="0"/>
              <a:t>If you participate in Offer vs. Serve, you must offer all 5 lunch components in at least the minimum required amounts for each age/grade group. </a:t>
            </a:r>
          </a:p>
          <a:p>
            <a:endParaRPr lang="en-US" sz="14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 food component is 1 of 5 food groups that comprise reimbursable lunches. These are: meats/meat alternates; grains; fruits; vegetables; and fluid milk.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Schools must always offer all five food components in at least the minimum required quantities. </a:t>
            </a:r>
            <a:r>
              <a:rPr lang="en-US" sz="1400" baseline="0" dirty="0"/>
              <a:t>Students must select 3 of the components, with one being a ½ cup of fruit or vegetable.</a:t>
            </a:r>
          </a:p>
          <a:p>
            <a:endParaRPr lang="en-US" sz="1400" baseline="0" dirty="0"/>
          </a:p>
          <a:p>
            <a:r>
              <a:rPr lang="en-US" sz="1400" baseline="0" dirty="0"/>
              <a:t>When selecting the 3 components, the student must have 2 full components along with at least ½ cup of fruit or vegetable in order to be considered a reimbursable meal.</a:t>
            </a:r>
          </a:p>
          <a:p>
            <a:endParaRPr lang="en-US" sz="1400" baseline="0" dirty="0"/>
          </a:p>
          <a:p>
            <a:endParaRPr lang="en-US" sz="1400" i="0" baseline="0" dirty="0"/>
          </a:p>
          <a:p>
            <a:r>
              <a:rPr lang="en-US" sz="1400" i="0" baseline="0" dirty="0"/>
              <a:t>For example:</a:t>
            </a:r>
          </a:p>
          <a:p>
            <a:endParaRPr lang="en-US" sz="1400" i="0" baseline="0" dirty="0"/>
          </a:p>
          <a:p>
            <a:pPr marL="171450" indent="-171450">
              <a:buFont typeface="Arial" panose="020B0604020202020204" pitchFamily="34" charset="0"/>
              <a:buChar char="•"/>
            </a:pPr>
            <a:r>
              <a:rPr lang="en-US" sz="1400" i="0" baseline="0" dirty="0"/>
              <a:t>A student in the </a:t>
            </a:r>
            <a:r>
              <a:rPr lang="en-US" sz="1400" b="1" i="0" baseline="0" dirty="0"/>
              <a:t>K-5 age/grade </a:t>
            </a:r>
            <a:r>
              <a:rPr lang="en-US" sz="1400" i="0" baseline="0" dirty="0"/>
              <a:t>group selects ½ cup carrots and a  2 oz. eq. hamburger on a 1.5 oz. eq. whole wheat bun. This would be considered reimbursable.</a:t>
            </a:r>
          </a:p>
          <a:p>
            <a:pPr marL="0" indent="0">
              <a:buFont typeface="Arial" panose="020B0604020202020204" pitchFamily="34" charset="0"/>
              <a:buNone/>
            </a:pPr>
            <a:endParaRPr lang="en-US" sz="1400" i="0" baseline="0" dirty="0"/>
          </a:p>
          <a:p>
            <a:pPr marL="171450" indent="-171450">
              <a:buFont typeface="Arial" panose="020B0604020202020204" pitchFamily="34" charset="0"/>
              <a:buChar char="•"/>
            </a:pPr>
            <a:r>
              <a:rPr lang="en-US" sz="1400" i="0" baseline="0" dirty="0"/>
              <a:t>A student in the </a:t>
            </a:r>
            <a:r>
              <a:rPr lang="en-US" sz="1400" b="1" i="0" baseline="0" dirty="0"/>
              <a:t>9-12 age/grade</a:t>
            </a:r>
            <a:r>
              <a:rPr lang="en-US" sz="1400" i="0" baseline="0" dirty="0"/>
              <a:t> group selects ½ cup carrots and a  2 oz. eq. hamburger on a 1.5 oz. eq. whole wheat bun. This would not be considered reimbursable because the grain is not a full component. The grain must be 2 oz. eq. for the 9-12 age/grade group. </a:t>
            </a:r>
            <a:br>
              <a:rPr lang="en-US" sz="1400" i="0" baseline="0" dirty="0"/>
            </a:br>
            <a:endParaRPr lang="en-US" sz="1400" i="0" baseline="0" dirty="0"/>
          </a:p>
        </p:txBody>
      </p:sp>
      <p:sp>
        <p:nvSpPr>
          <p:cNvPr id="4" name="Slide Number Placeholder 3"/>
          <p:cNvSpPr>
            <a:spLocks noGrp="1"/>
          </p:cNvSpPr>
          <p:nvPr>
            <p:ph type="sldNum" sz="quarter" idx="10"/>
          </p:nvPr>
        </p:nvSpPr>
        <p:spPr/>
        <p:txBody>
          <a:bodyPr/>
          <a:lstStyle/>
          <a:p>
            <a:fld id="{CC5B8953-CEC1-4BE3-B96C-CEFD1AFE75E8}" type="slidenum">
              <a:rPr lang="en-US" smtClean="0"/>
              <a:t>6</a:t>
            </a:fld>
            <a:endParaRPr lang="en-US"/>
          </a:p>
        </p:txBody>
      </p:sp>
    </p:spTree>
    <p:extLst>
      <p:ext uri="{BB962C8B-B14F-4D97-AF65-F5344CB8AC3E}">
        <p14:creationId xmlns:p14="http://schemas.microsoft.com/office/powerpoint/2010/main" val="1259704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menu planner decides how they want to credit the items. When the menu planner decides how to credit the item, they must keep documentation showing the crediting information. </a:t>
            </a:r>
          </a:p>
          <a:p>
            <a:endParaRPr lang="en-US" dirty="0"/>
          </a:p>
          <a:p>
            <a:r>
              <a:rPr lang="en-US" dirty="0"/>
              <a:t>It is important to recognize that offering a variety of choices within the food components and items is different from Offer vs. Serve. If choices within food components or food items are offered, the menu planner must indicate to the students what choices or combination of choices the student may select to have a reimbursable meal. </a:t>
            </a:r>
          </a:p>
          <a:p>
            <a:endParaRPr lang="en-US" dirty="0"/>
          </a:p>
          <a:p>
            <a:r>
              <a:rPr lang="en-US" dirty="0"/>
              <a:t>An example for the School Breakfast Program is cereal types. Offering four different varieties of cereal and instructing students to “select one” is not the same as offering four grain items. Because the student can only “select one,” only one grain item (cereal) is being offered to each student, even though the student can select from several cereal options. </a:t>
            </a:r>
          </a:p>
          <a:p>
            <a:endParaRPr lang="en-US" dirty="0"/>
          </a:p>
          <a:p>
            <a:r>
              <a:rPr lang="en-US" dirty="0"/>
              <a:t>Another example relates to the fruits or vegetables components. The menu planner may choose to offer a variety of fruit and would instruct the student to select a specific amount.</a:t>
            </a:r>
          </a:p>
          <a:p>
            <a:endParaRPr lang="en-US" dirty="0"/>
          </a:p>
          <a:p>
            <a:r>
              <a:rPr lang="en-US" dirty="0"/>
              <a:t> If ½ cup portions of three different varieties of fruits are offered, the menu planner could indicate that the student may select “up to two” servings. This provides food choices to the student and shows the student how to select a reimbursable lunch. Although three different fruits are offered, since the student is instructed to select up to only two servings, only two fruit items are being “offered.”</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2C474B8-02FB-466D-B701-AE0240F4BC04}" type="slidenum">
              <a:rPr lang="en-US" smtClean="0"/>
              <a:t>7</a:t>
            </a:fld>
            <a:endParaRPr lang="en-US"/>
          </a:p>
        </p:txBody>
      </p:sp>
    </p:spTree>
    <p:extLst>
      <p:ext uri="{BB962C8B-B14F-4D97-AF65-F5344CB8AC3E}">
        <p14:creationId xmlns:p14="http://schemas.microsoft.com/office/powerpoint/2010/main" val="1778471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examples on how you can credit food items differently.</a:t>
            </a:r>
          </a:p>
          <a:p>
            <a:endParaRPr lang="en-US" dirty="0"/>
          </a:p>
          <a:p>
            <a:r>
              <a:rPr lang="en-US" dirty="0"/>
              <a:t>In this bagel example, you can credit the 2 oz. eq. bagel as two different food items or as one food item. This decision is up to the menu planner, however, the menu planner must document on how they will credit the items. </a:t>
            </a:r>
          </a:p>
          <a:p>
            <a:endParaRPr lang="en-US" dirty="0"/>
          </a:p>
          <a:p>
            <a:r>
              <a:rPr lang="en-US" dirty="0"/>
              <a:t>The blueberry muffin, there are also two ways to credit. The menu planner may credit the muffin as two different items or as 1 item. </a:t>
            </a:r>
          </a:p>
          <a:p>
            <a:endParaRPr lang="en-US" dirty="0"/>
          </a:p>
        </p:txBody>
      </p:sp>
      <p:sp>
        <p:nvSpPr>
          <p:cNvPr id="4" name="Slide Number Placeholder 3"/>
          <p:cNvSpPr>
            <a:spLocks noGrp="1"/>
          </p:cNvSpPr>
          <p:nvPr>
            <p:ph type="sldNum" sz="quarter" idx="10"/>
          </p:nvPr>
        </p:nvSpPr>
        <p:spPr/>
        <p:txBody>
          <a:bodyPr/>
          <a:lstStyle/>
          <a:p>
            <a:fld id="{52C474B8-02FB-466D-B701-AE0240F4BC04}" type="slidenum">
              <a:rPr lang="en-US" smtClean="0"/>
              <a:t>8</a:t>
            </a:fld>
            <a:endParaRPr lang="en-US"/>
          </a:p>
        </p:txBody>
      </p:sp>
    </p:spTree>
    <p:extLst>
      <p:ext uri="{BB962C8B-B14F-4D97-AF65-F5344CB8AC3E}">
        <p14:creationId xmlns:p14="http://schemas.microsoft.com/office/powerpoint/2010/main" val="2459551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menu must offer 1 cup of fruit at breakfast. The menu planner can portion the fruit into ½ cup so students can select 2 different fruits. </a:t>
            </a:r>
          </a:p>
          <a:p>
            <a:endParaRPr lang="en-US" dirty="0"/>
          </a:p>
          <a:p>
            <a:r>
              <a:rPr lang="en-US" dirty="0"/>
              <a:t>Under Offer vs. Serve, a student would only have to select ½ cup of fruit as long as the student chose two other full components. </a:t>
            </a:r>
          </a:p>
          <a:p>
            <a:endParaRPr lang="en-US" dirty="0"/>
          </a:p>
          <a:p>
            <a:r>
              <a:rPr lang="en-US" dirty="0"/>
              <a:t>For example, here they are offering  4 fl. ounces of grape or apple juice, and apples, and oranges. The menu planner is allowing students to select two or 1. For a reimbursable meal, a student could select toast, yogurt, and an apple.</a:t>
            </a:r>
          </a:p>
          <a:p>
            <a:endParaRPr lang="en-US" dirty="0"/>
          </a:p>
          <a:p>
            <a:r>
              <a:rPr lang="en-US" sz="1200" b="0" i="0" u="none" strike="noStrike" kern="1200" baseline="0" dirty="0">
                <a:solidFill>
                  <a:schemeClr val="tx1"/>
                </a:solidFill>
                <a:latin typeface="+mn-lt"/>
                <a:ea typeface="+mn-ea"/>
                <a:cs typeface="+mn-cs"/>
              </a:rPr>
              <a:t>It is up to the menu planner to determine whether students are allowed to select duplicate food items for school meals, and it is important that this information be communicated to school nutrition staff and students clearly (such as through signage or on menus). </a:t>
            </a:r>
          </a:p>
          <a:p>
            <a:endParaRPr lang="en-US" sz="1200" b="0" i="0" u="none" strike="noStrike" kern="1200" baseline="0" dirty="0">
              <a:solidFill>
                <a:schemeClr val="tx1"/>
              </a:solidFill>
              <a:latin typeface="+mn-lt"/>
              <a:ea typeface="+mn-ea"/>
              <a:cs typeface="+mn-cs"/>
            </a:endParaRPr>
          </a:p>
          <a:p>
            <a:r>
              <a:rPr lang="en-US" sz="800" b="0" i="0" u="none" strike="noStrike" kern="1200" baseline="0" dirty="0">
                <a:solidFill>
                  <a:schemeClr val="tx1"/>
                </a:solidFill>
                <a:latin typeface="+mn-lt"/>
                <a:ea typeface="+mn-ea"/>
                <a:cs typeface="+mn-cs"/>
              </a:rPr>
              <a:t>**Photo provided from Pine Plains CSD. </a:t>
            </a:r>
            <a:endParaRPr lang="en-US" sz="800" dirty="0"/>
          </a:p>
        </p:txBody>
      </p:sp>
      <p:sp>
        <p:nvSpPr>
          <p:cNvPr id="4" name="Slide Number Placeholder 3"/>
          <p:cNvSpPr>
            <a:spLocks noGrp="1"/>
          </p:cNvSpPr>
          <p:nvPr>
            <p:ph type="sldNum" sz="quarter" idx="10"/>
          </p:nvPr>
        </p:nvSpPr>
        <p:spPr/>
        <p:txBody>
          <a:bodyPr/>
          <a:lstStyle/>
          <a:p>
            <a:fld id="{52C474B8-02FB-466D-B701-AE0240F4BC04}" type="slidenum">
              <a:rPr lang="en-US" smtClean="0"/>
              <a:t>9</a:t>
            </a:fld>
            <a:endParaRPr lang="en-US"/>
          </a:p>
        </p:txBody>
      </p:sp>
    </p:spTree>
    <p:extLst>
      <p:ext uri="{BB962C8B-B14F-4D97-AF65-F5344CB8AC3E}">
        <p14:creationId xmlns:p14="http://schemas.microsoft.com/office/powerpoint/2010/main" val="3861781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B0DDF0-B197-4C8F-A2C4-23F016EA0730}" type="datetimeFigureOut">
              <a:rPr lang="en-US" smtClean="0"/>
              <a:t>11/13/2017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15E47-EF67-4BB4-A77C-908235CD9259}"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6110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B0DDF0-B197-4C8F-A2C4-23F016EA0730}" type="datetimeFigureOut">
              <a:rPr lang="en-US" smtClean="0"/>
              <a:t>11/13/2017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15E47-EF67-4BB4-A77C-908235CD9259}" type="slidenum">
              <a:rPr lang="en-US" smtClean="0"/>
              <a:t>‹#›</a:t>
            </a:fld>
            <a:endParaRPr lang="en-US"/>
          </a:p>
        </p:txBody>
      </p:sp>
    </p:spTree>
    <p:extLst>
      <p:ext uri="{BB962C8B-B14F-4D97-AF65-F5344CB8AC3E}">
        <p14:creationId xmlns:p14="http://schemas.microsoft.com/office/powerpoint/2010/main" val="2255795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B0DDF0-B197-4C8F-A2C4-23F016EA0730}" type="datetimeFigureOut">
              <a:rPr lang="en-US" smtClean="0"/>
              <a:t>11/13/2017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15E47-EF67-4BB4-A77C-908235CD9259}" type="slidenum">
              <a:rPr lang="en-US" smtClean="0"/>
              <a:t>‹#›</a:t>
            </a:fld>
            <a:endParaRPr lang="en-US"/>
          </a:p>
        </p:txBody>
      </p:sp>
    </p:spTree>
    <p:extLst>
      <p:ext uri="{BB962C8B-B14F-4D97-AF65-F5344CB8AC3E}">
        <p14:creationId xmlns:p14="http://schemas.microsoft.com/office/powerpoint/2010/main" val="575786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B0DDF0-B197-4C8F-A2C4-23F016EA0730}" type="datetimeFigureOut">
              <a:rPr lang="en-US" smtClean="0"/>
              <a:t>11/13/2017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15E47-EF67-4BB4-A77C-908235CD9259}" type="slidenum">
              <a:rPr lang="en-US" smtClean="0"/>
              <a:t>‹#›</a:t>
            </a:fld>
            <a:endParaRPr lang="en-US"/>
          </a:p>
        </p:txBody>
      </p:sp>
    </p:spTree>
    <p:extLst>
      <p:ext uri="{BB962C8B-B14F-4D97-AF65-F5344CB8AC3E}">
        <p14:creationId xmlns:p14="http://schemas.microsoft.com/office/powerpoint/2010/main" val="2056998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B0DDF0-B197-4C8F-A2C4-23F016EA0730}" type="datetimeFigureOut">
              <a:rPr lang="en-US" smtClean="0"/>
              <a:t>11/13/2017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15E47-EF67-4BB4-A77C-908235CD9259}"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541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B0DDF0-B197-4C8F-A2C4-23F016EA0730}" type="datetimeFigureOut">
              <a:rPr lang="en-US" smtClean="0"/>
              <a:t>11/13/2017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15E47-EF67-4BB4-A77C-908235CD9259}" type="slidenum">
              <a:rPr lang="en-US" smtClean="0"/>
              <a:t>‹#›</a:t>
            </a:fld>
            <a:endParaRPr lang="en-US"/>
          </a:p>
        </p:txBody>
      </p:sp>
    </p:spTree>
    <p:extLst>
      <p:ext uri="{BB962C8B-B14F-4D97-AF65-F5344CB8AC3E}">
        <p14:creationId xmlns:p14="http://schemas.microsoft.com/office/powerpoint/2010/main" val="3272418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B0DDF0-B197-4C8F-A2C4-23F016EA0730}" type="datetimeFigureOut">
              <a:rPr lang="en-US" smtClean="0"/>
              <a:t>11/13/2017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315E47-EF67-4BB4-A77C-908235CD9259}" type="slidenum">
              <a:rPr lang="en-US" smtClean="0"/>
              <a:t>‹#›</a:t>
            </a:fld>
            <a:endParaRPr lang="en-US"/>
          </a:p>
        </p:txBody>
      </p:sp>
    </p:spTree>
    <p:extLst>
      <p:ext uri="{BB962C8B-B14F-4D97-AF65-F5344CB8AC3E}">
        <p14:creationId xmlns:p14="http://schemas.microsoft.com/office/powerpoint/2010/main" val="938539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B0DDF0-B197-4C8F-A2C4-23F016EA0730}" type="datetimeFigureOut">
              <a:rPr lang="en-US" smtClean="0"/>
              <a:t>11/13/2017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315E47-EF67-4BB4-A77C-908235CD9259}" type="slidenum">
              <a:rPr lang="en-US" smtClean="0"/>
              <a:t>‹#›</a:t>
            </a:fld>
            <a:endParaRPr lang="en-US"/>
          </a:p>
        </p:txBody>
      </p:sp>
    </p:spTree>
    <p:extLst>
      <p:ext uri="{BB962C8B-B14F-4D97-AF65-F5344CB8AC3E}">
        <p14:creationId xmlns:p14="http://schemas.microsoft.com/office/powerpoint/2010/main" val="2172699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6B0DDF0-B197-4C8F-A2C4-23F016EA0730}" type="datetimeFigureOut">
              <a:rPr lang="en-US" smtClean="0"/>
              <a:t>11/13/2017</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41315E47-EF67-4BB4-A77C-908235CD9259}" type="slidenum">
              <a:rPr lang="en-US" smtClean="0"/>
              <a:t>‹#›</a:t>
            </a:fld>
            <a:endParaRPr lang="en-US"/>
          </a:p>
        </p:txBody>
      </p:sp>
    </p:spTree>
    <p:extLst>
      <p:ext uri="{BB962C8B-B14F-4D97-AF65-F5344CB8AC3E}">
        <p14:creationId xmlns:p14="http://schemas.microsoft.com/office/powerpoint/2010/main" val="2906463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26B0DDF0-B197-4C8F-A2C4-23F016EA0730}" type="datetimeFigureOut">
              <a:rPr lang="en-US" smtClean="0"/>
              <a:t>11/13/2017</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1315E47-EF67-4BB4-A77C-908235CD9259}" type="slidenum">
              <a:rPr lang="en-US" smtClean="0"/>
              <a:t>‹#›</a:t>
            </a:fld>
            <a:endParaRPr lang="en-US"/>
          </a:p>
        </p:txBody>
      </p:sp>
    </p:spTree>
    <p:extLst>
      <p:ext uri="{BB962C8B-B14F-4D97-AF65-F5344CB8AC3E}">
        <p14:creationId xmlns:p14="http://schemas.microsoft.com/office/powerpoint/2010/main" val="3522068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6B0DDF0-B197-4C8F-A2C4-23F016EA0730}" type="datetimeFigureOut">
              <a:rPr lang="en-US" smtClean="0"/>
              <a:t>11/13/2017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15E47-EF67-4BB4-A77C-908235CD9259}" type="slidenum">
              <a:rPr lang="en-US" smtClean="0"/>
              <a:t>‹#›</a:t>
            </a:fld>
            <a:endParaRPr lang="en-US"/>
          </a:p>
        </p:txBody>
      </p:sp>
    </p:spTree>
    <p:extLst>
      <p:ext uri="{BB962C8B-B14F-4D97-AF65-F5344CB8AC3E}">
        <p14:creationId xmlns:p14="http://schemas.microsoft.com/office/powerpoint/2010/main" val="328490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26B0DDF0-B197-4C8F-A2C4-23F016EA0730}" type="datetimeFigureOut">
              <a:rPr lang="en-US" smtClean="0"/>
              <a:t>11/13/2017</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41315E47-EF67-4BB4-A77C-908235CD9259}"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0999345"/>
      </p:ext>
    </p:extLst>
  </p:cSld>
  <p:clrMap bg1="lt1" tx1="dk1" bg2="lt2" tx2="dk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1.png"/><Relationship Id="rId3" Type="http://schemas.openxmlformats.org/officeDocument/2006/relationships/image" Target="../media/image15.emf"/><Relationship Id="rId7" Type="http://schemas.openxmlformats.org/officeDocument/2006/relationships/hyperlink" Target="https://www.google.com/url?sa=i&amp;rct=j&amp;q=&amp;esrc=s&amp;source=images&amp;cd=&amp;cad=rja&amp;uact=8&amp;ved=0ahUKEwjsm7X-_5TSAhUB5CYKHalFACIQjRwIBw&amp;url=https://www.queencreekolivemill.com/recipes/healthier-olive-oil-scrambled-eggs&amp;bvm=bv.147134024,d.amc&amp;psig=AFQjCNEe-zfdRYV_klH9gTPwaqJChpa0zA&amp;ust=1487347649256679" TargetMode="External"/><Relationship Id="rId12"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hyperlink" Target="https://www.google.com/url?sa=i&amp;rct=j&amp;q=&amp;esrc=s&amp;source=images&amp;cd=&amp;cad=rja&amp;uact=8&amp;ved=0ahUKEwic4uCxrJXSAhXi4IMKHcTSBKkQjRwIBw&amp;url=https://guide.alibaba.com/shopping-guides/individual-cereal.html&amp;bvm=bv.147134024,d.amc&amp;psig=AFQjCNEUyKI-70iQ0buiW-0-9Vddj8QMzA&amp;ust=1487359497631135" TargetMode="External"/><Relationship Id="rId5" Type="http://schemas.openxmlformats.org/officeDocument/2006/relationships/hyperlink" Target="http://www.google.com/url?sa=i&amp;rct=j&amp;q=&amp;esrc=s&amp;source=images&amp;cd=&amp;cad=rja&amp;uact=8&amp;ved=0ahUKEwiUsdqf_5TSAhVEeSYKHZPYAqIQjRwIBw&amp;url=http://www.kleinpeterdairy.com/productinfo/oj_4oz.htm?iframe%3Dtrue%26width%3D640%26height%3D475&amp;bvm=bv.147134024,d.amc&amp;psig=AFQjCNHSBAfgOcrzD_vVH-rWkdU7pKddrg&amp;ust=1487347459319162" TargetMode="External"/><Relationship Id="rId10" Type="http://schemas.openxmlformats.org/officeDocument/2006/relationships/image" Target="../media/image19.png"/><Relationship Id="rId4" Type="http://schemas.openxmlformats.org/officeDocument/2006/relationships/image" Target="../media/image16.jpeg"/><Relationship Id="rId9" Type="http://schemas.openxmlformats.org/officeDocument/2006/relationships/hyperlink" Target="http://www.google.com/url?sa=i&amp;rct=j&amp;q=&amp;esrc=s&amp;source=images&amp;cd=&amp;cad=rja&amp;uact=8&amp;ved=0ahUKEwjlm7HrgJXSAhUE6CYKHVTYDIwQjRwIBw&amp;url=http://chicago-toast.com/&amp;bvm=bv.147134024,d.amc&amp;psig=AFQjCNFUSuaZwmwAin2UZN69LB3R5nXiEw&amp;ust=1487347734773683" TargetMode="External"/><Relationship Id="rId1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23.jpeg"/><Relationship Id="rId7" Type="http://schemas.openxmlformats.org/officeDocument/2006/relationships/hyperlink" Target="http://www.google.com/url?sa=i&amp;rct=j&amp;q=&amp;esrc=s&amp;source=images&amp;cd=&amp;cad=rja&amp;uact=8&amp;ved=0ahUKEwiUsdqf_5TSAhVEeSYKHZPYAqIQjRwIBw&amp;url=http://www.kleinpeterdairy.com/productinfo/oj_4oz.htm?iframe%3Dtrue%26width%3D640%26height%3D475&amp;bvm=bv.147134024,d.amc&amp;psig=AFQjCNHSBAfgOcrzD_vVH-rWkdU7pKddrg&amp;ust=1487347459319162"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hyperlink" Target="https://www.google.com/url?sa=i&amp;rct=j&amp;q=&amp;esrc=s&amp;source=images&amp;cd=&amp;cad=rja&amp;uact=8&amp;ved=0ahUKEwjsm7X-_5TSAhUB5CYKHalFACIQjRwIBw&amp;url=https://www.queencreekolivemill.com/recipes/healthier-olive-oil-scrambled-eggs&amp;bvm=bv.147134024,d.amc&amp;psig=AFQjCNEe-zfdRYV_klH9gTPwaqJChpa0zA&amp;ust=1487347649256679" TargetMode="Externa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hyperlink" Target="https://www.google.com/url?sa=i&amp;rct=j&amp;q=&amp;esrc=s&amp;source=images&amp;cd=&amp;cad=rja&amp;uact=8&amp;ved=0ahUKEwic4uCxrJXSAhXi4IMKHcTSBKkQjRwIBw&amp;url=https://guide.alibaba.com/shopping-guides/individual-cereal.html&amp;bvm=bv.147134024,d.amc&amp;psig=AFQjCNEUyKI-70iQ0buiW-0-9Vddj8QMzA&amp;ust=1487359497631135" TargetMode="External"/><Relationship Id="rId5" Type="http://schemas.openxmlformats.org/officeDocument/2006/relationships/image" Target="../media/image17.jpeg"/><Relationship Id="rId4" Type="http://schemas.openxmlformats.org/officeDocument/2006/relationships/hyperlink" Target="http://www.google.com/url?sa=i&amp;rct=j&amp;q=&amp;esrc=s&amp;source=images&amp;cd=&amp;cad=rja&amp;uact=8&amp;ved=0ahUKEwiUsdqf_5TSAhVEeSYKHZPYAqIQjRwIBw&amp;url=http://www.kleinpeterdairy.com/productinfo/oj_4oz.htm?iframe%3Dtrue%26width%3D640%26height%3D475&amp;bvm=bv.147134024,d.amc&amp;psig=AFQjCNHSBAfgOcrzD_vVH-rWkdU7pKddrg&amp;ust=1487347459319162"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4.jpeg"/><Relationship Id="rId4" Type="http://schemas.openxmlformats.org/officeDocument/2006/relationships/hyperlink" Target="https://www.google.com/url?sa=i&amp;rct=j&amp;q=&amp;esrc=s&amp;source=images&amp;cd=&amp;cad=rja&amp;uact=8&amp;ved=0ahUKEwic4uCxrJXSAhXi4IMKHcTSBKkQjRwIBw&amp;url=https://guide.alibaba.com/shopping-guides/individual-cereal.html&amp;bvm=bv.147134024,d.amc&amp;psig=AFQjCNEUyKI-70iQ0buiW-0-9Vddj8QMzA&amp;ust=1487359497631135"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jpeg"/><Relationship Id="rId7" Type="http://schemas.openxmlformats.org/officeDocument/2006/relationships/hyperlink" Target="http://www.google.com/url?sa=i&amp;rct=j&amp;q=&amp;esrc=s&amp;source=images&amp;cd=&amp;cad=rja&amp;uact=8&amp;ved=0ahUKEwjlm7HrgJXSAhUE6CYKHVTYDIwQjRwIBw&amp;url=http://chicago-toast.com/&amp;bvm=bv.147134024,d.amc&amp;psig=AFQjCNFUSuaZwmwAin2UZN69LB3R5nXiEw&amp;ust=1487347734773683"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hyperlink" Target="https://www.google.com/url?sa=i&amp;rct=j&amp;q=&amp;esrc=s&amp;source=images&amp;cd=&amp;cad=rja&amp;uact=8&amp;ved=0ahUKEwjsm7X-_5TSAhUB5CYKHalFACIQjRwIBw&amp;url=https://www.queencreekolivemill.com/recipes/healthier-olive-oil-scrambled-eggs&amp;bvm=bv.147134024,d.amc&amp;psig=AFQjCNEe-zfdRYV_klH9gTPwaqJChpa0zA&amp;ust=1487347649256679" TargetMode="Externa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17.jpeg"/><Relationship Id="rId4" Type="http://schemas.openxmlformats.org/officeDocument/2006/relationships/hyperlink" Target="http://www.google.com/url?sa=i&amp;rct=j&amp;q=&amp;esrc=s&amp;source=images&amp;cd=&amp;cad=rja&amp;uact=8&amp;ved=0ahUKEwiUsdqf_5TSAhVEeSYKHZPYAqIQjRwIBw&amp;url=http://www.kleinpeterdairy.com/productinfo/oj_4oz.htm?iframe%3Dtrue%26width%3D640%26height%3D475&amp;bvm=bv.147134024,d.amc&amp;psig=AFQjCNHSBAfgOcrzD_vVH-rWkdU7pKddrg&amp;ust=1487347459319162"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9.png"/><Relationship Id="rId3" Type="http://schemas.openxmlformats.org/officeDocument/2006/relationships/image" Target="../media/image15.emf"/><Relationship Id="rId7" Type="http://schemas.openxmlformats.org/officeDocument/2006/relationships/hyperlink" Target="http://www.google.com/url?sa=i&amp;rct=j&amp;q=&amp;esrc=s&amp;source=images&amp;cd=&amp;cad=rja&amp;uact=8&amp;ved=0ahUKEwjo6snyppXSAhUF4yYKHRpLCXUQjRwIBw&amp;url=http://calraisins.org/raisins-and-your-health/health-benefits-raisin/&amp;bvm=bv.147134024,d.amc&amp;psig=AFQjCNE74uDwcFqPzxmm66CyK8Xbaeh8gw&amp;ust=1487358092034623" TargetMode="External"/><Relationship Id="rId12"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1.jpeg"/><Relationship Id="rId5" Type="http://schemas.openxmlformats.org/officeDocument/2006/relationships/hyperlink" Target="http://www.google.com/url?sa=i&amp;rct=j&amp;q=&amp;esrc=s&amp;source=images&amp;cd=&amp;cad=rja&amp;uact=8&amp;ved=0ahUKEwjl8M3Yp5XSAhXCRCYKHUkhBoUQjRwIBw&amp;url=http://ftw.usatoday.com/2016/09/are-bananas-good-or-not&amp;bvm=bv.147134024,d.amc&amp;psig=AFQjCNH4IU7zK0auU9YWNOjJtFGyTkQXDg&amp;ust=1487358230333392" TargetMode="External"/><Relationship Id="rId10" Type="http://schemas.openxmlformats.org/officeDocument/2006/relationships/image" Target="../media/image30.jpeg"/><Relationship Id="rId4" Type="http://schemas.openxmlformats.org/officeDocument/2006/relationships/image" Target="../media/image27.png"/><Relationship Id="rId9" Type="http://schemas.openxmlformats.org/officeDocument/2006/relationships/hyperlink" Target="https://www.google.com/url?sa=i&amp;rct=j&amp;q=&amp;esrc=s&amp;source=images&amp;cd=&amp;cad=rja&amp;uact=8&amp;ved=0ahUKEwiEo5iOppXSAhXFSSYKHcKtDc0QjRwIBw&amp;url=https://www.smuckerfoodservice.com/foodservice/products/smucker-34-ounce-peanut-butter-plastic&amp;bvm=bv.147134024,d.amc&amp;psig=AFQjCNHv5qvEwxI0HM7HfT0KLwoZuuv7QA&amp;ust=1487357890031657"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29.jpeg"/><Relationship Id="rId4" Type="http://schemas.openxmlformats.org/officeDocument/2006/relationships/hyperlink" Target="http://www.google.com/url?sa=i&amp;rct=j&amp;q=&amp;esrc=s&amp;source=images&amp;cd=&amp;cad=rja&amp;uact=8&amp;ved=0ahUKEwjo6snyppXSAhUF4yYKHRpLCXUQjRwIBw&amp;url=http://calraisins.org/raisins-and-your-health/health-benefits-raisin/&amp;bvm=bv.147134024,d.amc&amp;psig=AFQjCNE74uDwcFqPzxmm66CyK8Xbaeh8gw&amp;ust=1487358092034623"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3.jpeg"/><Relationship Id="rId7"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hyperlink" Target="https://www.google.com/url?sa=i&amp;rct=j&amp;q=&amp;esrc=s&amp;source=images&amp;cd=&amp;cad=rja&amp;uact=8&amp;ved=0ahUKEwiEo5iOppXSAhXFSSYKHcKtDc0QjRwIBw&amp;url=https://www.smuckerfoodservice.com/foodservice/products/smucker-34-ounce-peanut-butter-plastic&amp;bvm=bv.147134024,d.amc&amp;psig=AFQjCNHv5qvEwxI0HM7HfT0KLwoZuuv7QA&amp;ust=1487357890031657" TargetMode="External"/><Relationship Id="rId5" Type="http://schemas.openxmlformats.org/officeDocument/2006/relationships/image" Target="../media/image29.jpeg"/><Relationship Id="rId4" Type="http://schemas.openxmlformats.org/officeDocument/2006/relationships/hyperlink" Target="http://www.google.com/url?sa=i&amp;rct=j&amp;q=&amp;esrc=s&amp;source=images&amp;cd=&amp;cad=rja&amp;uact=8&amp;ved=0ahUKEwjo6snyppXSAhUF4yYKHRpLCXUQjRwIBw&amp;url=http://calraisins.org/raisins-and-your-health/health-benefits-raisin/&amp;bvm=bv.147134024,d.amc&amp;psig=AFQjCNE74uDwcFqPzxmm66CyK8Xbaeh8gw&amp;ust=1487358092034623"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21.png"/><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44.jpe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39.jpe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46.emf"/><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5.emf"/><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3" Type="http://schemas.openxmlformats.org/officeDocument/2006/relationships/hyperlink" Target="mailto:CNTRAINING@NYSED.GOV" TargetMode="External"/><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iw3PqS75TSAhXEQSYKHZ-0BT0QjRwIBw&amp;url=http://www.ecboe.org/departments/student_support/child_nutrition/breakfastmenu&amp;bvm=bv.147134024,d.amc&amp;psig=AFQjCNHsL5fVRdEWQ0Otuk7FMii5yOEtZw&amp;ust=1487343044420300"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426676" y="762000"/>
            <a:ext cx="4260850" cy="979488"/>
          </a:xfrm>
        </p:spPr>
        <p:txBody>
          <a:bodyPr>
            <a:normAutofit/>
          </a:bodyPr>
          <a:lstStyle/>
          <a:p>
            <a:pPr algn="ctr"/>
            <a:r>
              <a:rPr lang="en-US" sz="5400" b="1" dirty="0">
                <a:solidFill>
                  <a:srgbClr val="0070C0"/>
                </a:solidFill>
              </a:rPr>
              <a:t>Offer Vs. Serve</a:t>
            </a:r>
          </a:p>
        </p:txBody>
      </p:sp>
      <p:sp>
        <p:nvSpPr>
          <p:cNvPr id="3" name="Rectangle 2"/>
          <p:cNvSpPr/>
          <p:nvPr/>
        </p:nvSpPr>
        <p:spPr>
          <a:xfrm>
            <a:off x="2667000" y="1741488"/>
            <a:ext cx="4572000" cy="646331"/>
          </a:xfrm>
          <a:prstGeom prst="rect">
            <a:avLst/>
          </a:prstGeom>
        </p:spPr>
        <p:txBody>
          <a:bodyPr>
            <a:spAutoFit/>
          </a:bodyPr>
          <a:lstStyle/>
          <a:p>
            <a:r>
              <a:rPr lang="en-US" dirty="0">
                <a:solidFill>
                  <a:srgbClr val="0070C0"/>
                </a:solidFill>
              </a:rPr>
              <a:t>New York State Education Department</a:t>
            </a:r>
          </a:p>
          <a:p>
            <a:r>
              <a:rPr lang="en-US" dirty="0">
                <a:solidFill>
                  <a:srgbClr val="0070C0"/>
                </a:solidFill>
              </a:rPr>
              <a:t>Child Nutrition Program Administration</a:t>
            </a:r>
          </a:p>
        </p:txBody>
      </p:sp>
      <p:pic>
        <p:nvPicPr>
          <p:cNvPr id="4" name="Picture 3" descr=" "/>
          <p:cNvPicPr>
            <a:picLocks noChangeAspect="1"/>
          </p:cNvPicPr>
          <p:nvPr/>
        </p:nvPicPr>
        <p:blipFill>
          <a:blip r:embed="rId3"/>
          <a:stretch>
            <a:fillRect/>
          </a:stretch>
        </p:blipFill>
        <p:spPr>
          <a:xfrm>
            <a:off x="2130425" y="2971800"/>
            <a:ext cx="4853352" cy="27432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7344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F83BAE65-D215-4292-9498-D9610AC2C69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EE922679-5189-4C5C-9FBB-6839F89C665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 name="Rectangle 83">
            <a:extLst>
              <a:ext uri="{FF2B5EF4-FFF2-40B4-BE49-F238E27FC236}">
                <a16:creationId xmlns:a16="http://schemas.microsoft.com/office/drawing/2014/main" id="{86C05757-249C-4F2B-B326-B940FDD9C43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6" name="Straight Connector 85">
            <a:extLst>
              <a:ext uri="{FF2B5EF4-FFF2-40B4-BE49-F238E27FC236}">
                <a16:creationId xmlns:a16="http://schemas.microsoft.com/office/drawing/2014/main" id="{5C99ACED-3F9B-471D-97BC-E5D2D23198C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19107" y="2085703"/>
            <a:ext cx="26746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8194" name="Picture 2" descr="A picture of two displays of reimbursable meals at a school, including signage."/>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57200" y="1219200"/>
            <a:ext cx="5182351" cy="4094057"/>
          </a:xfrm>
          <a:prstGeom prst="rect">
            <a:avLst/>
          </a:prstGeom>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5894613" y="634946"/>
            <a:ext cx="2767693" cy="1450757"/>
          </a:xfrm>
        </p:spPr>
        <p:txBody>
          <a:bodyPr>
            <a:normAutofit/>
          </a:bodyPr>
          <a:lstStyle/>
          <a:p>
            <a:r>
              <a:rPr lang="en-US" dirty="0">
                <a:solidFill>
                  <a:srgbClr val="0070C0"/>
                </a:solidFill>
              </a:rPr>
              <a:t>Signage</a:t>
            </a:r>
          </a:p>
        </p:txBody>
      </p:sp>
      <p:sp>
        <p:nvSpPr>
          <p:cNvPr id="3" name="Content Placeholder 2"/>
          <p:cNvSpPr>
            <a:spLocks noGrp="1"/>
          </p:cNvSpPr>
          <p:nvPr>
            <p:ph idx="1"/>
          </p:nvPr>
        </p:nvSpPr>
        <p:spPr>
          <a:xfrm>
            <a:off x="5894613" y="2198914"/>
            <a:ext cx="2767693" cy="3670180"/>
          </a:xfrm>
        </p:spPr>
        <p:txBody>
          <a:bodyPr>
            <a:normAutofit/>
          </a:bodyPr>
          <a:lstStyle/>
          <a:p>
            <a:r>
              <a:rPr lang="en-US" dirty="0"/>
              <a:t>Signage and menus should provide clear information about allowable choices so students can easily determine what a reimbursable meal contains</a:t>
            </a:r>
          </a:p>
          <a:p>
            <a:pPr marL="0" indent="0">
              <a:buNone/>
            </a:pPr>
            <a:endParaRPr lang="en-US" dirty="0"/>
          </a:p>
          <a:p>
            <a:endParaRPr lang="en-US" dirty="0"/>
          </a:p>
          <a:p>
            <a:pPr marL="0" indent="0">
              <a:buNone/>
            </a:pPr>
            <a:endParaRPr lang="en-US" dirty="0"/>
          </a:p>
        </p:txBody>
      </p:sp>
    </p:spTree>
    <p:extLst>
      <p:ext uri="{BB962C8B-B14F-4D97-AF65-F5344CB8AC3E}">
        <p14:creationId xmlns:p14="http://schemas.microsoft.com/office/powerpoint/2010/main" val="67522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0">
            <a:extLst>
              <a:ext uri="{FF2B5EF4-FFF2-40B4-BE49-F238E27FC236}">
                <a16:creationId xmlns:a16="http://schemas.microsoft.com/office/drawing/2014/main" id="{B80045BC-58DB-469C-8997-6C0C16B1739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2">
            <a:extLst>
              <a:ext uri="{FF2B5EF4-FFF2-40B4-BE49-F238E27FC236}">
                <a16:creationId xmlns:a16="http://schemas.microsoft.com/office/drawing/2014/main" id="{00C07DB3-666C-4A9D-81CE-83B435F95BB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14">
            <a:extLst>
              <a:ext uri="{FF2B5EF4-FFF2-40B4-BE49-F238E27FC236}">
                <a16:creationId xmlns:a16="http://schemas.microsoft.com/office/drawing/2014/main" id="{150BDA68-EBDD-443C-9B6B-03CA14AFFB3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2" name="Straight Connector 16">
            <a:extLst>
              <a:ext uri="{FF2B5EF4-FFF2-40B4-BE49-F238E27FC236}">
                <a16:creationId xmlns:a16="http://schemas.microsoft.com/office/drawing/2014/main" id="{83EF6BB5-A95D-4C59-808C-3B64F444F29D}"/>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19107" y="2085703"/>
            <a:ext cx="26746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 ">
            <a:extLst>
              <a:ext uri="{FF2B5EF4-FFF2-40B4-BE49-F238E27FC236}">
                <a16:creationId xmlns:a16="http://schemas.microsoft.com/office/drawing/2014/main" id="{2A41E28E-C226-4300-9AE5-2A1D7F83D72E}"/>
              </a:ext>
            </a:extLst>
          </p:cNvPr>
          <p:cNvPicPr>
            <a:picLocks noChangeAspect="1"/>
          </p:cNvPicPr>
          <p:nvPr/>
        </p:nvPicPr>
        <p:blipFill rotWithShape="1">
          <a:blip r:embed="rId3"/>
          <a:srcRect l="13753" r="16767"/>
          <a:stretch/>
        </p:blipFill>
        <p:spPr>
          <a:xfrm>
            <a:off x="475499" y="640081"/>
            <a:ext cx="5182351" cy="5314406"/>
          </a:xfrm>
          <a:prstGeom prst="rect">
            <a:avLst/>
          </a:prstGeom>
        </p:spPr>
      </p:pic>
      <p:sp>
        <p:nvSpPr>
          <p:cNvPr id="4" name="AutoShape 2" descr="Related image">
            <a:extLst>
              <a:ext uri="{FF2B5EF4-FFF2-40B4-BE49-F238E27FC236}">
                <a16:creationId xmlns:a16="http://schemas.microsoft.com/office/drawing/2014/main" id="{58AA3898-D6DC-4761-9EDB-6EF2D02283D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Related image">
            <a:extLst>
              <a:ext uri="{FF2B5EF4-FFF2-40B4-BE49-F238E27FC236}">
                <a16:creationId xmlns:a16="http://schemas.microsoft.com/office/drawing/2014/main" id="{F20C806A-8F53-4365-9B04-F31B94E66F53}"/>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67054D1B-F595-4536-A450-51D4AAC092A2}"/>
              </a:ext>
            </a:extLst>
          </p:cNvPr>
          <p:cNvSpPr>
            <a:spLocks noGrp="1"/>
          </p:cNvSpPr>
          <p:nvPr>
            <p:ph type="title"/>
          </p:nvPr>
        </p:nvSpPr>
        <p:spPr>
          <a:xfrm>
            <a:off x="5838825" y="1150619"/>
            <a:ext cx="2835184" cy="954134"/>
          </a:xfrm>
        </p:spPr>
        <p:txBody>
          <a:bodyPr>
            <a:normAutofit fontScale="90000"/>
          </a:bodyPr>
          <a:lstStyle/>
          <a:p>
            <a:pPr algn="ctr"/>
            <a:r>
              <a:rPr lang="en-US" sz="3400" dirty="0">
                <a:solidFill>
                  <a:srgbClr val="0070C0"/>
                </a:solidFill>
              </a:rPr>
              <a:t>Different Meal Service Options</a:t>
            </a:r>
          </a:p>
        </p:txBody>
      </p:sp>
      <p:sp>
        <p:nvSpPr>
          <p:cNvPr id="3" name="Content Placeholder 2">
            <a:extLst>
              <a:ext uri="{FF2B5EF4-FFF2-40B4-BE49-F238E27FC236}">
                <a16:creationId xmlns:a16="http://schemas.microsoft.com/office/drawing/2014/main" id="{B06D279F-26CC-4236-A49A-725E3BEAF989}"/>
              </a:ext>
            </a:extLst>
          </p:cNvPr>
          <p:cNvSpPr>
            <a:spLocks noGrp="1"/>
          </p:cNvSpPr>
          <p:nvPr>
            <p:ph idx="1"/>
          </p:nvPr>
        </p:nvSpPr>
        <p:spPr>
          <a:xfrm>
            <a:off x="5894613" y="2198914"/>
            <a:ext cx="2767693" cy="3670180"/>
          </a:xfrm>
        </p:spPr>
        <p:txBody>
          <a:bodyPr>
            <a:normAutofit/>
          </a:bodyPr>
          <a:lstStyle/>
          <a:p>
            <a:r>
              <a:rPr lang="en-US" dirty="0"/>
              <a:t>Food Bars/Salad Bars</a:t>
            </a:r>
          </a:p>
          <a:p>
            <a:r>
              <a:rPr lang="en-US" dirty="0"/>
              <a:t>Pre Packaged Meals/Grab and Go</a:t>
            </a:r>
          </a:p>
          <a:p>
            <a:r>
              <a:rPr lang="en-US" dirty="0"/>
              <a:t>Family Style</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178742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 ">
            <a:extLst>
              <a:ext uri="{FF2B5EF4-FFF2-40B4-BE49-F238E27FC236}">
                <a16:creationId xmlns:a16="http://schemas.microsoft.com/office/drawing/2014/main" id="{A14A226B-B8D0-4D95-BAED-4F33BCDB1291}"/>
              </a:ext>
            </a:extLst>
          </p:cNvPr>
          <p:cNvPicPr>
            <a:picLocks noChangeAspect="1"/>
          </p:cNvPicPr>
          <p:nvPr/>
        </p:nvPicPr>
        <p:blipFill rotWithShape="1">
          <a:blip r:embed="rId3"/>
          <a:srcRect l="6980" r="-1" b="-1"/>
          <a:stretch/>
        </p:blipFill>
        <p:spPr>
          <a:xfrm>
            <a:off x="-24" y="10"/>
            <a:ext cx="9144023" cy="4915066"/>
          </a:xfrm>
          <a:prstGeom prst="rect">
            <a:avLst/>
          </a:prstGeom>
        </p:spPr>
      </p:pic>
      <p:sp>
        <p:nvSpPr>
          <p:cNvPr id="9" name="Rectangle 8">
            <a:extLst>
              <a:ext uri="{FF2B5EF4-FFF2-40B4-BE49-F238E27FC236}">
                <a16:creationId xmlns:a16="http://schemas.microsoft.com/office/drawing/2014/main" id="{278593E4-9F18-4133-8E6D-49F2BD5E12A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30" y="4953000"/>
            <a:ext cx="914171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482D7CB0-CBA7-460E-824A-FAAA7D333CB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4906176"/>
            <a:ext cx="914171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798897" y="5120640"/>
            <a:ext cx="7543800" cy="822960"/>
          </a:xfrm>
        </p:spPr>
        <p:txBody>
          <a:bodyPr vert="horz" lIns="91440" tIns="45720" rIns="91440" bIns="45720" rtlCol="0">
            <a:normAutofit/>
          </a:bodyPr>
          <a:lstStyle/>
          <a:p>
            <a:r>
              <a:rPr lang="en-US" sz="3100" b="1" i="1">
                <a:solidFill>
                  <a:srgbClr val="FFFFFF"/>
                </a:solidFill>
              </a:rPr>
              <a:t>Reimbursable Meal?</a:t>
            </a:r>
          </a:p>
        </p:txBody>
      </p:sp>
    </p:spTree>
    <p:extLst>
      <p:ext uri="{BB962C8B-B14F-4D97-AF65-F5344CB8AC3E}">
        <p14:creationId xmlns:p14="http://schemas.microsoft.com/office/powerpoint/2010/main" val="1927365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Today’s Menu</a:t>
            </a:r>
          </a:p>
        </p:txBody>
      </p:sp>
      <p:sp>
        <p:nvSpPr>
          <p:cNvPr id="3" name="TextBox 2"/>
          <p:cNvSpPr txBox="1"/>
          <p:nvPr/>
        </p:nvSpPr>
        <p:spPr>
          <a:xfrm>
            <a:off x="7102254" y="2014358"/>
            <a:ext cx="1905000" cy="3970318"/>
          </a:xfrm>
          <a:prstGeom prst="rect">
            <a:avLst/>
          </a:prstGeom>
          <a:noFill/>
        </p:spPr>
        <p:txBody>
          <a:bodyPr wrap="square" rtlCol="0">
            <a:spAutoFit/>
          </a:bodyPr>
          <a:lstStyle/>
          <a:p>
            <a:pPr algn="ctr"/>
            <a:r>
              <a:rPr lang="en-US" sz="1400" i="1" dirty="0">
                <a:solidFill>
                  <a:srgbClr val="7030A0"/>
                </a:solidFill>
              </a:rPr>
              <a:t>Scrambled Egg </a:t>
            </a:r>
          </a:p>
          <a:p>
            <a:pPr algn="ctr"/>
            <a:r>
              <a:rPr lang="en-US" sz="1400" dirty="0">
                <a:solidFill>
                  <a:srgbClr val="7030A0"/>
                </a:solidFill>
              </a:rPr>
              <a:t>1 oz. eq.</a:t>
            </a:r>
          </a:p>
          <a:p>
            <a:pPr algn="ctr"/>
            <a:endParaRPr lang="en-US" sz="1400" dirty="0">
              <a:solidFill>
                <a:srgbClr val="7030A0"/>
              </a:solidFill>
            </a:endParaRPr>
          </a:p>
          <a:p>
            <a:pPr algn="ctr"/>
            <a:r>
              <a:rPr lang="en-US" sz="1400" i="1" dirty="0">
                <a:solidFill>
                  <a:srgbClr val="7030A0"/>
                </a:solidFill>
              </a:rPr>
              <a:t>Whole Wheat toast </a:t>
            </a:r>
          </a:p>
          <a:p>
            <a:pPr algn="ctr"/>
            <a:r>
              <a:rPr lang="en-US" sz="1400" dirty="0">
                <a:solidFill>
                  <a:srgbClr val="7030A0"/>
                </a:solidFill>
              </a:rPr>
              <a:t> 1 oz. eq.</a:t>
            </a:r>
          </a:p>
          <a:p>
            <a:pPr algn="ctr"/>
            <a:endParaRPr lang="en-US" sz="1400" dirty="0">
              <a:solidFill>
                <a:srgbClr val="7030A0"/>
              </a:solidFill>
            </a:endParaRPr>
          </a:p>
          <a:p>
            <a:pPr algn="ctr"/>
            <a:r>
              <a:rPr lang="en-US" sz="1400" i="1" dirty="0">
                <a:solidFill>
                  <a:srgbClr val="7030A0"/>
                </a:solidFill>
              </a:rPr>
              <a:t>Cereal</a:t>
            </a:r>
          </a:p>
          <a:p>
            <a:pPr algn="ctr"/>
            <a:r>
              <a:rPr lang="en-US" sz="1400" dirty="0">
                <a:solidFill>
                  <a:srgbClr val="7030A0"/>
                </a:solidFill>
              </a:rPr>
              <a:t>1 oz. eq.</a:t>
            </a:r>
          </a:p>
          <a:p>
            <a:pPr algn="ctr"/>
            <a:r>
              <a:rPr lang="en-US" sz="1400" dirty="0">
                <a:solidFill>
                  <a:srgbClr val="7030A0"/>
                </a:solidFill>
              </a:rPr>
              <a:t>*May select 2</a:t>
            </a:r>
          </a:p>
          <a:p>
            <a:pPr algn="ctr"/>
            <a:endParaRPr lang="en-US" sz="1400" dirty="0">
              <a:solidFill>
                <a:srgbClr val="7030A0"/>
              </a:solidFill>
            </a:endParaRPr>
          </a:p>
          <a:p>
            <a:pPr algn="ctr"/>
            <a:r>
              <a:rPr lang="en-US" sz="1400" i="1" dirty="0">
                <a:solidFill>
                  <a:srgbClr val="7030A0"/>
                </a:solidFill>
              </a:rPr>
              <a:t>Raspberries</a:t>
            </a:r>
          </a:p>
          <a:p>
            <a:pPr algn="ctr"/>
            <a:r>
              <a:rPr lang="en-US" sz="1400" dirty="0">
                <a:solidFill>
                  <a:srgbClr val="7030A0"/>
                </a:solidFill>
              </a:rPr>
              <a:t>½ cup</a:t>
            </a:r>
          </a:p>
          <a:p>
            <a:pPr algn="ctr"/>
            <a:endParaRPr lang="en-US" sz="1400" dirty="0">
              <a:solidFill>
                <a:srgbClr val="7030A0"/>
              </a:solidFill>
            </a:endParaRPr>
          </a:p>
          <a:p>
            <a:pPr algn="ctr"/>
            <a:r>
              <a:rPr lang="en-US" sz="1400" i="1" dirty="0">
                <a:solidFill>
                  <a:srgbClr val="7030A0"/>
                </a:solidFill>
              </a:rPr>
              <a:t>Orange Juice</a:t>
            </a:r>
          </a:p>
          <a:p>
            <a:pPr algn="ctr"/>
            <a:r>
              <a:rPr lang="en-US" sz="1400" dirty="0">
                <a:solidFill>
                  <a:srgbClr val="7030A0"/>
                </a:solidFill>
              </a:rPr>
              <a:t>4 fl. oz.</a:t>
            </a:r>
          </a:p>
          <a:p>
            <a:pPr algn="ctr"/>
            <a:endParaRPr lang="en-US" sz="1400" dirty="0">
              <a:solidFill>
                <a:srgbClr val="7030A0"/>
              </a:solidFill>
            </a:endParaRPr>
          </a:p>
          <a:p>
            <a:pPr algn="ctr"/>
            <a:r>
              <a:rPr lang="en-US" sz="1400" i="1" dirty="0">
                <a:solidFill>
                  <a:srgbClr val="7030A0"/>
                </a:solidFill>
              </a:rPr>
              <a:t>Variety Milk</a:t>
            </a:r>
          </a:p>
          <a:p>
            <a:pPr algn="ctr"/>
            <a:r>
              <a:rPr lang="en-US" sz="1400" dirty="0">
                <a:solidFill>
                  <a:srgbClr val="7030A0"/>
                </a:solidFill>
              </a:rPr>
              <a:t>8 fl. oz.</a:t>
            </a:r>
          </a:p>
        </p:txBody>
      </p:sp>
      <p:pic>
        <p:nvPicPr>
          <p:cNvPr id="5" name="Picture 4" descr="Signage display of menu, which includes, 1 ounce of scrambled egg, 1 ounce equivalent toast, 1 ounce equivalent cereal, 1/2 cup of rasberries, 4 ounces of orange juice, and 8 ounces of chocolate and white milk."/>
          <p:cNvPicPr>
            <a:picLocks noChangeAspect="1"/>
          </p:cNvPicPr>
          <p:nvPr/>
        </p:nvPicPr>
        <p:blipFill>
          <a:blip r:embed="rId3"/>
          <a:stretch>
            <a:fillRect/>
          </a:stretch>
        </p:blipFill>
        <p:spPr>
          <a:xfrm>
            <a:off x="674209" y="1998081"/>
            <a:ext cx="6139551" cy="4002872"/>
          </a:xfrm>
          <a:prstGeom prst="rect">
            <a:avLst/>
          </a:prstGeom>
        </p:spPr>
      </p:pic>
      <p:pic>
        <p:nvPicPr>
          <p:cNvPr id="2050" name="Picture 2" descr="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6363" y="2905041"/>
            <a:ext cx="1143000" cy="11430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descr="  ">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1200" y="2445762"/>
            <a:ext cx="990489" cy="9933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8" name="Picture 10" descr=" ">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9400" y="4422629"/>
            <a:ext cx="1111104" cy="69900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60" name="Picture 12" descr=" ">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07934" y="4772131"/>
            <a:ext cx="668510" cy="66851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 ">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59294" y="4342565"/>
            <a:ext cx="548640" cy="5486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30" name="Picture 34" descr=" "/>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18202" y="4352992"/>
            <a:ext cx="59536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 "/>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904899" y="4800561"/>
            <a:ext cx="563002" cy="640080"/>
          </a:xfrm>
          <a:prstGeom prst="rect">
            <a:avLst/>
          </a:prstGeom>
        </p:spPr>
      </p:pic>
    </p:spTree>
    <p:extLst>
      <p:ext uri="{BB962C8B-B14F-4D97-AF65-F5344CB8AC3E}">
        <p14:creationId xmlns:p14="http://schemas.microsoft.com/office/powerpoint/2010/main" val="3633843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Reimbursable Meal?</a:t>
            </a:r>
          </a:p>
        </p:txBody>
      </p:sp>
      <p:pic>
        <p:nvPicPr>
          <p:cNvPr id="1026" name="Picture 2" descr=" Image of breakfast tray with 8 oz. white milk, 4 oz. orange juice, and 1 oz. equivalent scrambled eggs."/>
          <p:cNvPicPr>
            <a:picLocks noChangeAspect="1" noChangeArrowheads="1"/>
          </p:cNvPicPr>
          <p:nvPr/>
        </p:nvPicPr>
        <p:blipFill rotWithShape="1">
          <a:blip r:embed="rId3">
            <a:extLst>
              <a:ext uri="{28A0092B-C50C-407E-A947-70E740481C1C}">
                <a14:useLocalDpi xmlns:a14="http://schemas.microsoft.com/office/drawing/2010/main" val="0"/>
              </a:ext>
            </a:extLst>
          </a:blip>
          <a:srcRect l="4085" t="4864" r="8654" b="6660"/>
          <a:stretch/>
        </p:blipFill>
        <p:spPr bwMode="auto">
          <a:xfrm>
            <a:off x="2286000" y="2137144"/>
            <a:ext cx="4391246" cy="2966484"/>
          </a:xfrm>
          <a:prstGeom prst="roundRect">
            <a:avLst/>
          </a:prstGeom>
          <a:noFill/>
          <a:ln>
            <a:no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33600" y="5713596"/>
            <a:ext cx="4495800" cy="584775"/>
          </a:xfrm>
          <a:prstGeom prst="rect">
            <a:avLst/>
          </a:prstGeom>
          <a:noFill/>
        </p:spPr>
        <p:txBody>
          <a:bodyPr wrap="square" rtlCol="0">
            <a:spAutoFit/>
          </a:bodyPr>
          <a:lstStyle/>
          <a:p>
            <a:pPr algn="ctr"/>
            <a:r>
              <a:rPr lang="en-US" sz="3200" dirty="0">
                <a:solidFill>
                  <a:srgbClr val="0070C0"/>
                </a:solidFill>
              </a:rPr>
              <a:t>YES!</a:t>
            </a:r>
          </a:p>
        </p:txBody>
      </p:sp>
      <p:pic>
        <p:nvPicPr>
          <p:cNvPr id="9" name="Picture 34" descr="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3814425"/>
            <a:ext cx="877887"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0" descr=" ">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5540" y="3620386"/>
            <a:ext cx="1905000" cy="13716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6" descr=" ">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82575" y="2300527"/>
            <a:ext cx="1246825" cy="12503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15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Reimbursable Meal?</a:t>
            </a:r>
          </a:p>
        </p:txBody>
      </p:sp>
      <p:pic>
        <p:nvPicPr>
          <p:cNvPr id="1026" name="Picture 2" descr="Image of breakfast tray with 2 individual containers of cheerios (2 oz. equivalents) and 4 oz. carton of orange juice. "/>
          <p:cNvPicPr>
            <a:picLocks noChangeAspect="1" noChangeArrowheads="1"/>
          </p:cNvPicPr>
          <p:nvPr/>
        </p:nvPicPr>
        <p:blipFill rotWithShape="1">
          <a:blip r:embed="rId3">
            <a:extLst>
              <a:ext uri="{28A0092B-C50C-407E-A947-70E740481C1C}">
                <a14:useLocalDpi xmlns:a14="http://schemas.microsoft.com/office/drawing/2010/main" val="0"/>
              </a:ext>
            </a:extLst>
          </a:blip>
          <a:srcRect l="4085" t="4864" r="8654" b="6660"/>
          <a:stretch/>
        </p:blipFill>
        <p:spPr bwMode="auto">
          <a:xfrm>
            <a:off x="2339163" y="2138916"/>
            <a:ext cx="4391246" cy="2966484"/>
          </a:xfrm>
          <a:prstGeom prst="roundRect">
            <a:avLst/>
          </a:prstGeom>
          <a:noFill/>
          <a:ln>
            <a:no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24100" y="5649098"/>
            <a:ext cx="4495800" cy="584775"/>
          </a:xfrm>
          <a:prstGeom prst="rect">
            <a:avLst/>
          </a:prstGeom>
          <a:noFill/>
        </p:spPr>
        <p:txBody>
          <a:bodyPr wrap="square" rtlCol="0">
            <a:spAutoFit/>
          </a:bodyPr>
          <a:lstStyle/>
          <a:p>
            <a:pPr algn="ctr"/>
            <a:r>
              <a:rPr lang="en-US" sz="3200" dirty="0">
                <a:solidFill>
                  <a:srgbClr val="0070C0"/>
                </a:solidFill>
              </a:rPr>
              <a:t>YES!</a:t>
            </a:r>
          </a:p>
        </p:txBody>
      </p:sp>
      <p:pic>
        <p:nvPicPr>
          <p:cNvPr id="10" name="Picture 6" descr=" ">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82575" y="2300527"/>
            <a:ext cx="1246825" cy="12503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4" descr=" ">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4100" y="3478268"/>
            <a:ext cx="1496994" cy="149699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4" descr=" ">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37792" y="3478268"/>
            <a:ext cx="1496994" cy="149699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44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Reimbursable Meal?</a:t>
            </a:r>
          </a:p>
        </p:txBody>
      </p:sp>
      <p:pic>
        <p:nvPicPr>
          <p:cNvPr id="1026" name="Picture 2" descr="Image of breakfast tray with 2 individual containers of cheerios (2 oz. equivalents) and 8 oz. container of white milk"/>
          <p:cNvPicPr>
            <a:picLocks noChangeAspect="1" noChangeArrowheads="1"/>
          </p:cNvPicPr>
          <p:nvPr/>
        </p:nvPicPr>
        <p:blipFill rotWithShape="1">
          <a:blip r:embed="rId3">
            <a:extLst>
              <a:ext uri="{28A0092B-C50C-407E-A947-70E740481C1C}">
                <a14:useLocalDpi xmlns:a14="http://schemas.microsoft.com/office/drawing/2010/main" val="0"/>
              </a:ext>
            </a:extLst>
          </a:blip>
          <a:srcRect l="4085" t="4864" r="8654" b="6660"/>
          <a:stretch/>
        </p:blipFill>
        <p:spPr bwMode="auto">
          <a:xfrm>
            <a:off x="2339163" y="2138916"/>
            <a:ext cx="4391246" cy="2966484"/>
          </a:xfrm>
          <a:prstGeom prst="roundRect">
            <a:avLst/>
          </a:prstGeom>
          <a:noFill/>
          <a:ln>
            <a:no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33600" y="5713596"/>
            <a:ext cx="4495800" cy="584775"/>
          </a:xfrm>
          <a:prstGeom prst="rect">
            <a:avLst/>
          </a:prstGeom>
          <a:noFill/>
        </p:spPr>
        <p:txBody>
          <a:bodyPr wrap="square" rtlCol="0">
            <a:spAutoFit/>
          </a:bodyPr>
          <a:lstStyle/>
          <a:p>
            <a:pPr algn="ctr"/>
            <a:r>
              <a:rPr lang="en-US" sz="3200" dirty="0">
                <a:solidFill>
                  <a:srgbClr val="0070C0"/>
                </a:solidFill>
              </a:rPr>
              <a:t>NO!</a:t>
            </a:r>
          </a:p>
        </p:txBody>
      </p:sp>
      <p:pic>
        <p:nvPicPr>
          <p:cNvPr id="11" name="Picture 4" descr=" ">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429000"/>
            <a:ext cx="1496994" cy="149699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4" descr=" ">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3457575"/>
            <a:ext cx="1496994" cy="149699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34" descr="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25297" y="2382321"/>
            <a:ext cx="877887"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291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Reimbursable Meal?</a:t>
            </a:r>
          </a:p>
        </p:txBody>
      </p:sp>
      <p:pic>
        <p:nvPicPr>
          <p:cNvPr id="1026" name="Picture 2" descr="Image of breakfast tray with one 1oz. equivalent slice of toast, 1 oz. equivalaent scrambled eggs, and 8 oz. white milk."/>
          <p:cNvPicPr>
            <a:picLocks noChangeAspect="1" noChangeArrowheads="1"/>
          </p:cNvPicPr>
          <p:nvPr/>
        </p:nvPicPr>
        <p:blipFill rotWithShape="1">
          <a:blip r:embed="rId3">
            <a:extLst>
              <a:ext uri="{28A0092B-C50C-407E-A947-70E740481C1C}">
                <a14:useLocalDpi xmlns:a14="http://schemas.microsoft.com/office/drawing/2010/main" val="0"/>
              </a:ext>
            </a:extLst>
          </a:blip>
          <a:srcRect l="4085" t="4864" r="8654" b="6660"/>
          <a:stretch/>
        </p:blipFill>
        <p:spPr bwMode="auto">
          <a:xfrm>
            <a:off x="2339163" y="2138916"/>
            <a:ext cx="4391246" cy="2966484"/>
          </a:xfrm>
          <a:prstGeom prst="roundRect">
            <a:avLst/>
          </a:prstGeom>
          <a:noFill/>
          <a:ln>
            <a:no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33600" y="5713596"/>
            <a:ext cx="4495800" cy="584775"/>
          </a:xfrm>
          <a:prstGeom prst="rect">
            <a:avLst/>
          </a:prstGeom>
          <a:noFill/>
        </p:spPr>
        <p:txBody>
          <a:bodyPr wrap="square" rtlCol="0">
            <a:spAutoFit/>
          </a:bodyPr>
          <a:lstStyle/>
          <a:p>
            <a:pPr algn="ctr"/>
            <a:r>
              <a:rPr lang="en-US" sz="3200" dirty="0">
                <a:solidFill>
                  <a:srgbClr val="0070C0"/>
                </a:solidFill>
              </a:rPr>
              <a:t>NO!</a:t>
            </a:r>
          </a:p>
        </p:txBody>
      </p:sp>
      <p:pic>
        <p:nvPicPr>
          <p:cNvPr id="9" name="Picture 34" descr="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3814425"/>
            <a:ext cx="877887"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0" descr=" ">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5540" y="3620386"/>
            <a:ext cx="1905000" cy="13716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12" descr=" ">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80518" y="2286000"/>
            <a:ext cx="123825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22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Reimbursable Meal?</a:t>
            </a:r>
          </a:p>
        </p:txBody>
      </p:sp>
      <p:pic>
        <p:nvPicPr>
          <p:cNvPr id="1026" name="Picture 2" descr="Image of breakfast tray with 8 oz. white milk, 1/2 cup of rasberries, and 4 oz. of orange juice."/>
          <p:cNvPicPr>
            <a:picLocks noChangeAspect="1" noChangeArrowheads="1"/>
          </p:cNvPicPr>
          <p:nvPr/>
        </p:nvPicPr>
        <p:blipFill rotWithShape="1">
          <a:blip r:embed="rId3">
            <a:extLst>
              <a:ext uri="{28A0092B-C50C-407E-A947-70E740481C1C}">
                <a14:useLocalDpi xmlns:a14="http://schemas.microsoft.com/office/drawing/2010/main" val="0"/>
              </a:ext>
            </a:extLst>
          </a:blip>
          <a:srcRect l="4085" t="4864" r="8654" b="6660"/>
          <a:stretch/>
        </p:blipFill>
        <p:spPr bwMode="auto">
          <a:xfrm>
            <a:off x="2339163" y="2138916"/>
            <a:ext cx="4391246" cy="2966484"/>
          </a:xfrm>
          <a:prstGeom prst="roundRect">
            <a:avLst/>
          </a:prstGeom>
          <a:noFill/>
          <a:ln>
            <a:no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34609" y="5639142"/>
            <a:ext cx="4495800" cy="584775"/>
          </a:xfrm>
          <a:prstGeom prst="rect">
            <a:avLst/>
          </a:prstGeom>
          <a:noFill/>
        </p:spPr>
        <p:txBody>
          <a:bodyPr wrap="square" rtlCol="0">
            <a:spAutoFit/>
          </a:bodyPr>
          <a:lstStyle/>
          <a:p>
            <a:pPr algn="ctr"/>
            <a:r>
              <a:rPr lang="en-US" sz="3200" dirty="0">
                <a:solidFill>
                  <a:srgbClr val="0070C0"/>
                </a:solidFill>
              </a:rPr>
              <a:t>YES!</a:t>
            </a:r>
          </a:p>
        </p:txBody>
      </p:sp>
      <p:pic>
        <p:nvPicPr>
          <p:cNvPr id="10" name="Picture 6" descr=" ">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82575" y="2300527"/>
            <a:ext cx="1246825" cy="12503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2" descr="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29200" y="3679751"/>
            <a:ext cx="1143000" cy="11430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4" descr="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2800" y="3667032"/>
            <a:ext cx="877887"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431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Today’s Menu</a:t>
            </a:r>
          </a:p>
        </p:txBody>
      </p:sp>
      <p:sp>
        <p:nvSpPr>
          <p:cNvPr id="3" name="TextBox 2"/>
          <p:cNvSpPr txBox="1"/>
          <p:nvPr/>
        </p:nvSpPr>
        <p:spPr>
          <a:xfrm>
            <a:off x="6900191" y="1938090"/>
            <a:ext cx="1905000" cy="3970318"/>
          </a:xfrm>
          <a:prstGeom prst="rect">
            <a:avLst/>
          </a:prstGeom>
          <a:noFill/>
        </p:spPr>
        <p:txBody>
          <a:bodyPr wrap="square" rtlCol="0">
            <a:spAutoFit/>
          </a:bodyPr>
          <a:lstStyle/>
          <a:p>
            <a:pPr algn="ctr"/>
            <a:r>
              <a:rPr lang="en-US" i="1" dirty="0">
                <a:solidFill>
                  <a:srgbClr val="7030A0"/>
                </a:solidFill>
              </a:rPr>
              <a:t>Peanut butter</a:t>
            </a:r>
          </a:p>
          <a:p>
            <a:pPr algn="ctr"/>
            <a:r>
              <a:rPr lang="en-US" dirty="0">
                <a:solidFill>
                  <a:srgbClr val="7030A0"/>
                </a:solidFill>
              </a:rPr>
              <a:t>1 oz. eq.</a:t>
            </a:r>
          </a:p>
          <a:p>
            <a:pPr algn="ctr"/>
            <a:endParaRPr lang="en-US" dirty="0">
              <a:solidFill>
                <a:srgbClr val="7030A0"/>
              </a:solidFill>
            </a:endParaRPr>
          </a:p>
          <a:p>
            <a:pPr algn="ctr"/>
            <a:r>
              <a:rPr lang="en-US" i="1" dirty="0">
                <a:solidFill>
                  <a:srgbClr val="7030A0"/>
                </a:solidFill>
              </a:rPr>
              <a:t>Bagel</a:t>
            </a:r>
          </a:p>
          <a:p>
            <a:pPr algn="ctr"/>
            <a:r>
              <a:rPr lang="en-US" dirty="0">
                <a:solidFill>
                  <a:srgbClr val="7030A0"/>
                </a:solidFill>
              </a:rPr>
              <a:t> 2 oz. eq. </a:t>
            </a:r>
          </a:p>
          <a:p>
            <a:pPr algn="ctr"/>
            <a:endParaRPr lang="en-US" dirty="0">
              <a:solidFill>
                <a:srgbClr val="7030A0"/>
              </a:solidFill>
            </a:endParaRPr>
          </a:p>
          <a:p>
            <a:pPr algn="ctr"/>
            <a:r>
              <a:rPr lang="en-US" i="1" dirty="0">
                <a:solidFill>
                  <a:srgbClr val="7030A0"/>
                </a:solidFill>
              </a:rPr>
              <a:t>Raisins</a:t>
            </a:r>
          </a:p>
          <a:p>
            <a:pPr algn="ctr"/>
            <a:r>
              <a:rPr lang="en-US" dirty="0">
                <a:solidFill>
                  <a:srgbClr val="7030A0"/>
                </a:solidFill>
              </a:rPr>
              <a:t>¼ cup </a:t>
            </a:r>
            <a:r>
              <a:rPr lang="en-US" sz="1400" b="1" dirty="0">
                <a:solidFill>
                  <a:srgbClr val="7030A0"/>
                </a:solidFill>
              </a:rPr>
              <a:t>(</a:t>
            </a:r>
            <a:r>
              <a:rPr lang="en-US" sz="1400" b="1" i="1" dirty="0">
                <a:solidFill>
                  <a:srgbClr val="7030A0"/>
                </a:solidFill>
              </a:rPr>
              <a:t>1/2 cup credit)</a:t>
            </a:r>
          </a:p>
          <a:p>
            <a:pPr algn="ctr"/>
            <a:endParaRPr lang="en-US" dirty="0">
              <a:solidFill>
                <a:srgbClr val="7030A0"/>
              </a:solidFill>
            </a:endParaRPr>
          </a:p>
          <a:p>
            <a:pPr algn="ctr"/>
            <a:r>
              <a:rPr lang="en-US" i="1" dirty="0">
                <a:solidFill>
                  <a:srgbClr val="7030A0"/>
                </a:solidFill>
              </a:rPr>
              <a:t>Banana</a:t>
            </a:r>
          </a:p>
          <a:p>
            <a:pPr algn="ctr"/>
            <a:r>
              <a:rPr lang="en-US" dirty="0">
                <a:solidFill>
                  <a:srgbClr val="7030A0"/>
                </a:solidFill>
              </a:rPr>
              <a:t>½ cup</a:t>
            </a:r>
          </a:p>
          <a:p>
            <a:pPr algn="ctr"/>
            <a:endParaRPr lang="en-US" dirty="0">
              <a:solidFill>
                <a:srgbClr val="7030A0"/>
              </a:solidFill>
            </a:endParaRPr>
          </a:p>
          <a:p>
            <a:pPr algn="ctr"/>
            <a:r>
              <a:rPr lang="en-US" i="1" dirty="0">
                <a:solidFill>
                  <a:srgbClr val="7030A0"/>
                </a:solidFill>
              </a:rPr>
              <a:t>Assorted Milk</a:t>
            </a:r>
          </a:p>
          <a:p>
            <a:pPr algn="ctr"/>
            <a:r>
              <a:rPr lang="en-US" dirty="0">
                <a:solidFill>
                  <a:srgbClr val="7030A0"/>
                </a:solidFill>
              </a:rPr>
              <a:t>8 fl. oz.</a:t>
            </a:r>
          </a:p>
        </p:txBody>
      </p:sp>
      <p:pic>
        <p:nvPicPr>
          <p:cNvPr id="11" name="Picture 10" descr="Signage display of menu, which includes, 1/4 cup of raisens, 1/2 cup banana,  2 ounce equivalent bagel, 1 ounce equivalent peanut butter, and 8 ounces of white and chocolate milk."/>
          <p:cNvPicPr>
            <a:picLocks noChangeAspect="1"/>
          </p:cNvPicPr>
          <p:nvPr/>
        </p:nvPicPr>
        <p:blipFill>
          <a:blip r:embed="rId3"/>
          <a:stretch>
            <a:fillRect/>
          </a:stretch>
        </p:blipFill>
        <p:spPr>
          <a:xfrm>
            <a:off x="564084" y="1905536"/>
            <a:ext cx="6139551" cy="4002872"/>
          </a:xfrm>
          <a:prstGeom prst="rect">
            <a:avLst/>
          </a:prstGeom>
        </p:spPr>
      </p:pic>
      <p:pic>
        <p:nvPicPr>
          <p:cNvPr id="4130" name="Picture 34" descr="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4267200"/>
            <a:ext cx="442113" cy="509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descr=" ">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47800" y="3009505"/>
            <a:ext cx="1152983" cy="7678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 ">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0448" y="2347700"/>
            <a:ext cx="1045742" cy="104574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2" descr=" ">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20060" y="3991227"/>
            <a:ext cx="807013" cy="80701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2" descr=" ">
            <a:hlinkClick r:id="rId9"/>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01246" y="4455978"/>
            <a:ext cx="860425" cy="8604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12" descr=" "/>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97697" y="4561234"/>
            <a:ext cx="612300" cy="755169"/>
          </a:xfrm>
          <a:prstGeom prst="rect">
            <a:avLst/>
          </a:prstGeom>
        </p:spPr>
      </p:pic>
      <p:pic>
        <p:nvPicPr>
          <p:cNvPr id="5" name="Picture 4" descr=" ">
            <a:extLst>
              <a:ext uri="{FF2B5EF4-FFF2-40B4-BE49-F238E27FC236}">
                <a16:creationId xmlns:a16="http://schemas.microsoft.com/office/drawing/2014/main" id="{B9802439-85DE-4EFD-A169-0F35764BA4E9}"/>
              </a:ext>
            </a:extLst>
          </p:cNvPr>
          <p:cNvPicPr>
            <a:picLocks noChangeAspect="1"/>
          </p:cNvPicPr>
          <p:nvPr/>
        </p:nvPicPr>
        <p:blipFill>
          <a:blip r:embed="rId13"/>
          <a:stretch>
            <a:fillRect/>
          </a:stretch>
        </p:blipFill>
        <p:spPr>
          <a:xfrm>
            <a:off x="1309860" y="4219123"/>
            <a:ext cx="855360" cy="1097280"/>
          </a:xfrm>
          <a:prstGeom prst="rect">
            <a:avLst/>
          </a:prstGeom>
        </p:spPr>
      </p:pic>
    </p:spTree>
    <p:extLst>
      <p:ext uri="{BB962C8B-B14F-4D97-AF65-F5344CB8AC3E}">
        <p14:creationId xmlns:p14="http://schemas.microsoft.com/office/powerpoint/2010/main" val="3700521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933"/>
            <a:ext cx="8267700" cy="1295401"/>
          </a:xfrm>
        </p:spPr>
        <p:txBody>
          <a:bodyPr>
            <a:noAutofit/>
          </a:bodyPr>
          <a:lstStyle/>
          <a:p>
            <a:pPr algn="ctr"/>
            <a:br>
              <a:rPr lang="en-US" sz="2400" dirty="0"/>
            </a:br>
            <a:r>
              <a:rPr lang="en-US" sz="4000" dirty="0">
                <a:solidFill>
                  <a:srgbClr val="0070C0"/>
                </a:solidFill>
              </a:rPr>
              <a:t>Professional Standards</a:t>
            </a:r>
          </a:p>
        </p:txBody>
      </p:sp>
      <p:sp>
        <p:nvSpPr>
          <p:cNvPr id="3" name="Content Placeholder 2"/>
          <p:cNvSpPr>
            <a:spLocks noGrp="1"/>
          </p:cNvSpPr>
          <p:nvPr>
            <p:ph idx="1"/>
          </p:nvPr>
        </p:nvSpPr>
        <p:spPr>
          <a:xfrm>
            <a:off x="838200" y="1752600"/>
            <a:ext cx="7086600" cy="4724400"/>
          </a:xfrm>
        </p:spPr>
        <p:txBody>
          <a:bodyPr>
            <a:normAutofit/>
          </a:bodyPr>
          <a:lstStyle/>
          <a:p>
            <a:pPr marL="0" indent="0">
              <a:buNone/>
            </a:pPr>
            <a:endParaRPr lang="en-US" sz="1000" dirty="0">
              <a:solidFill>
                <a:schemeClr val="tx2"/>
              </a:solidFill>
            </a:endParaRPr>
          </a:p>
          <a:p>
            <a:pPr marL="0" indent="0">
              <a:buNone/>
            </a:pPr>
            <a:r>
              <a:rPr lang="en-US" sz="2400" dirty="0"/>
              <a:t>This PowerPoint will contribute </a:t>
            </a:r>
            <a:r>
              <a:rPr lang="en-US" sz="2400" b="1" dirty="0">
                <a:solidFill>
                  <a:schemeClr val="accent3"/>
                </a:solidFill>
              </a:rPr>
              <a:t>1 Training Hour </a:t>
            </a:r>
            <a:r>
              <a:rPr lang="en-US" sz="2400" dirty="0"/>
              <a:t>towards the Professional Standard training requirements</a:t>
            </a:r>
          </a:p>
          <a:p>
            <a:endParaRPr lang="en-US" sz="1000" dirty="0">
              <a:solidFill>
                <a:schemeClr val="tx2"/>
              </a:solidFill>
            </a:endParaRPr>
          </a:p>
          <a:p>
            <a:pPr marL="0" indent="0">
              <a:buNone/>
            </a:pPr>
            <a:r>
              <a:rPr lang="en-US" sz="2400" dirty="0"/>
              <a:t> Required to track the number of training hours earned   </a:t>
            </a:r>
            <a:r>
              <a:rPr lang="en-US" sz="2400" b="1" i="1" dirty="0">
                <a:solidFill>
                  <a:schemeClr val="accent3"/>
                </a:solidFill>
              </a:rPr>
              <a:t>each year </a:t>
            </a:r>
            <a:r>
              <a:rPr lang="en-US" sz="2400" dirty="0"/>
              <a:t>and</a:t>
            </a:r>
            <a:r>
              <a:rPr lang="en-US" sz="2400" dirty="0">
                <a:solidFill>
                  <a:schemeClr val="tx2"/>
                </a:solidFill>
              </a:rPr>
              <a:t> </a:t>
            </a:r>
            <a:r>
              <a:rPr lang="en-US" sz="2400" b="1" dirty="0">
                <a:solidFill>
                  <a:schemeClr val="accent3"/>
                </a:solidFill>
              </a:rPr>
              <a:t>maintain</a:t>
            </a:r>
            <a:r>
              <a:rPr lang="en-US" sz="2400" dirty="0">
                <a:solidFill>
                  <a:schemeClr val="accent3"/>
                </a:solidFill>
              </a:rPr>
              <a:t> </a:t>
            </a:r>
            <a:r>
              <a:rPr lang="en-US" sz="2400" b="1" dirty="0">
                <a:solidFill>
                  <a:schemeClr val="accent3"/>
                </a:solidFill>
              </a:rPr>
              <a:t>documentation</a:t>
            </a:r>
            <a:r>
              <a:rPr lang="en-US" sz="2400" dirty="0">
                <a:solidFill>
                  <a:schemeClr val="accent2"/>
                </a:solidFill>
              </a:rPr>
              <a:t> </a:t>
            </a:r>
            <a:r>
              <a:rPr lang="en-US" sz="2400" dirty="0">
                <a:solidFill>
                  <a:schemeClr val="tx1"/>
                </a:solidFill>
              </a:rPr>
              <a:t>of the trainings attended</a:t>
            </a:r>
          </a:p>
          <a:p>
            <a:endParaRPr lang="en-US" sz="1000" dirty="0">
              <a:solidFill>
                <a:schemeClr val="tx2"/>
              </a:solidFill>
            </a:endParaRPr>
          </a:p>
          <a:p>
            <a:pPr marL="114300" indent="0">
              <a:buNone/>
            </a:pPr>
            <a:endParaRPr lang="en-US" sz="1000" dirty="0">
              <a:solidFill>
                <a:schemeClr val="tx2"/>
              </a:solidFill>
            </a:endParaRPr>
          </a:p>
          <a:p>
            <a:pPr marL="0" indent="0">
              <a:buNone/>
            </a:pPr>
            <a:endParaRPr lang="en-US" sz="2400" dirty="0">
              <a:solidFill>
                <a:schemeClr val="tx2"/>
              </a:solidFill>
            </a:endParaRPr>
          </a:p>
          <a:p>
            <a:pPr marL="0" indent="0">
              <a:buNone/>
            </a:pPr>
            <a:endParaRPr lang="en-US" sz="2400" dirty="0">
              <a:solidFill>
                <a:schemeClr val="tx2"/>
              </a:solidFill>
            </a:endParaRPr>
          </a:p>
        </p:txBody>
      </p:sp>
      <p:pic>
        <p:nvPicPr>
          <p:cNvPr id="4" name="Picture 3" descr="  ">
            <a:extLst>
              <a:ext uri="{FF2B5EF4-FFF2-40B4-BE49-F238E27FC236}">
                <a16:creationId xmlns:a16="http://schemas.microsoft.com/office/drawing/2014/main" id="{9A09B711-C761-4C14-9158-702F02EE939D}"/>
              </a:ext>
            </a:extLst>
          </p:cNvPr>
          <p:cNvPicPr>
            <a:picLocks noChangeAspect="1"/>
          </p:cNvPicPr>
          <p:nvPr/>
        </p:nvPicPr>
        <p:blipFill>
          <a:blip r:embed="rId3"/>
          <a:stretch>
            <a:fillRect/>
          </a:stretch>
        </p:blipFill>
        <p:spPr>
          <a:xfrm>
            <a:off x="3048000" y="3962400"/>
            <a:ext cx="2473644" cy="2103120"/>
          </a:xfrm>
          <a:prstGeom prst="rect">
            <a:avLst/>
          </a:prstGeom>
        </p:spPr>
      </p:pic>
    </p:spTree>
    <p:extLst>
      <p:ext uri="{BB962C8B-B14F-4D97-AF65-F5344CB8AC3E}">
        <p14:creationId xmlns:p14="http://schemas.microsoft.com/office/powerpoint/2010/main" val="4377728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Reimbursable Meal?</a:t>
            </a:r>
          </a:p>
        </p:txBody>
      </p:sp>
      <p:pic>
        <p:nvPicPr>
          <p:cNvPr id="1026" name="Picture 2" descr="Image of breakfast tray with 1/4 cup of raisens and a 2 oz. equivalent bagel."/>
          <p:cNvPicPr>
            <a:picLocks noChangeAspect="1" noChangeArrowheads="1"/>
          </p:cNvPicPr>
          <p:nvPr/>
        </p:nvPicPr>
        <p:blipFill rotWithShape="1">
          <a:blip r:embed="rId3">
            <a:extLst>
              <a:ext uri="{28A0092B-C50C-407E-A947-70E740481C1C}">
                <a14:useLocalDpi xmlns:a14="http://schemas.microsoft.com/office/drawing/2010/main" val="0"/>
              </a:ext>
            </a:extLst>
          </a:blip>
          <a:srcRect l="4085" t="4864" r="8654" b="6660"/>
          <a:stretch/>
        </p:blipFill>
        <p:spPr bwMode="auto">
          <a:xfrm>
            <a:off x="2339163" y="2138916"/>
            <a:ext cx="4391246" cy="2966484"/>
          </a:xfrm>
          <a:prstGeom prst="roundRect">
            <a:avLst/>
          </a:prstGeom>
          <a:noFill/>
          <a:ln>
            <a:no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33600" y="5713596"/>
            <a:ext cx="4495800" cy="584775"/>
          </a:xfrm>
          <a:prstGeom prst="rect">
            <a:avLst/>
          </a:prstGeom>
          <a:noFill/>
        </p:spPr>
        <p:txBody>
          <a:bodyPr wrap="square" rtlCol="0">
            <a:spAutoFit/>
          </a:bodyPr>
          <a:lstStyle/>
          <a:p>
            <a:pPr algn="ctr"/>
            <a:r>
              <a:rPr lang="en-US" sz="3200" dirty="0">
                <a:solidFill>
                  <a:srgbClr val="0070C0"/>
                </a:solidFill>
              </a:rPr>
              <a:t>YES!</a:t>
            </a:r>
          </a:p>
        </p:txBody>
      </p:sp>
      <p:pic>
        <p:nvPicPr>
          <p:cNvPr id="11" name="Picture 4" descr=" ">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00" y="3886200"/>
            <a:ext cx="1045742" cy="104574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descr=" ">
            <a:extLst>
              <a:ext uri="{FF2B5EF4-FFF2-40B4-BE49-F238E27FC236}">
                <a16:creationId xmlns:a16="http://schemas.microsoft.com/office/drawing/2014/main" id="{C9288DFA-81B4-45E6-A525-AF0E47242E35}"/>
              </a:ext>
            </a:extLst>
          </p:cNvPr>
          <p:cNvPicPr>
            <a:picLocks noChangeAspect="1"/>
          </p:cNvPicPr>
          <p:nvPr/>
        </p:nvPicPr>
        <p:blipFill>
          <a:blip r:embed="rId6"/>
          <a:stretch>
            <a:fillRect/>
          </a:stretch>
        </p:blipFill>
        <p:spPr>
          <a:xfrm>
            <a:off x="5144276" y="3713045"/>
            <a:ext cx="855360" cy="1097280"/>
          </a:xfrm>
          <a:prstGeom prst="rect">
            <a:avLst/>
          </a:prstGeom>
        </p:spPr>
      </p:pic>
    </p:spTree>
    <p:extLst>
      <p:ext uri="{BB962C8B-B14F-4D97-AF65-F5344CB8AC3E}">
        <p14:creationId xmlns:p14="http://schemas.microsoft.com/office/powerpoint/2010/main" val="399397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Reimbursable Meal?</a:t>
            </a:r>
          </a:p>
        </p:txBody>
      </p:sp>
      <p:pic>
        <p:nvPicPr>
          <p:cNvPr id="1026" name="Picture 2" descr="Image of breakfast tray with 8 ounces of white milk and a 2 oz. equivalent bagel."/>
          <p:cNvPicPr>
            <a:picLocks noChangeAspect="1" noChangeArrowheads="1"/>
          </p:cNvPicPr>
          <p:nvPr/>
        </p:nvPicPr>
        <p:blipFill rotWithShape="1">
          <a:blip r:embed="rId3">
            <a:extLst>
              <a:ext uri="{28A0092B-C50C-407E-A947-70E740481C1C}">
                <a14:useLocalDpi xmlns:a14="http://schemas.microsoft.com/office/drawing/2010/main" val="0"/>
              </a:ext>
            </a:extLst>
          </a:blip>
          <a:srcRect l="4085" t="4864" r="8654" b="6660"/>
          <a:stretch/>
        </p:blipFill>
        <p:spPr bwMode="auto">
          <a:xfrm>
            <a:off x="2376377" y="2082375"/>
            <a:ext cx="4391246" cy="2966484"/>
          </a:xfrm>
          <a:prstGeom prst="roundRect">
            <a:avLst/>
          </a:prstGeom>
          <a:noFill/>
          <a:ln>
            <a:no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71823" y="5713596"/>
            <a:ext cx="4495800" cy="584775"/>
          </a:xfrm>
          <a:prstGeom prst="rect">
            <a:avLst/>
          </a:prstGeom>
          <a:noFill/>
        </p:spPr>
        <p:txBody>
          <a:bodyPr wrap="square" rtlCol="0">
            <a:spAutoFit/>
          </a:bodyPr>
          <a:lstStyle/>
          <a:p>
            <a:pPr algn="ctr"/>
            <a:r>
              <a:rPr lang="en-US" sz="3200" dirty="0">
                <a:solidFill>
                  <a:srgbClr val="0070C0"/>
                </a:solidFill>
              </a:rPr>
              <a:t>NO!</a:t>
            </a:r>
          </a:p>
        </p:txBody>
      </p:sp>
      <p:pic>
        <p:nvPicPr>
          <p:cNvPr id="7" name="Picture 34" descr="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3759419"/>
            <a:ext cx="877887"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 ">
            <a:extLst>
              <a:ext uri="{FF2B5EF4-FFF2-40B4-BE49-F238E27FC236}">
                <a16:creationId xmlns:a16="http://schemas.microsoft.com/office/drawing/2014/main" id="{55C57F1E-ABBA-426E-B35B-27E79E17E3CC}"/>
              </a:ext>
            </a:extLst>
          </p:cNvPr>
          <p:cNvPicPr>
            <a:picLocks noChangeAspect="1"/>
          </p:cNvPicPr>
          <p:nvPr/>
        </p:nvPicPr>
        <p:blipFill>
          <a:blip r:embed="rId5"/>
          <a:stretch>
            <a:fillRect/>
          </a:stretch>
        </p:blipFill>
        <p:spPr>
          <a:xfrm>
            <a:off x="5084705" y="3621701"/>
            <a:ext cx="914400" cy="1173018"/>
          </a:xfrm>
          <a:prstGeom prst="rect">
            <a:avLst/>
          </a:prstGeom>
        </p:spPr>
      </p:pic>
    </p:spTree>
    <p:extLst>
      <p:ext uri="{BB962C8B-B14F-4D97-AF65-F5344CB8AC3E}">
        <p14:creationId xmlns:p14="http://schemas.microsoft.com/office/powerpoint/2010/main" val="290687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Reimbursable Meal?</a:t>
            </a:r>
          </a:p>
        </p:txBody>
      </p:sp>
      <p:pic>
        <p:nvPicPr>
          <p:cNvPr id="1026" name="Picture 2" descr="Image of breakfast tray with 1/4 cup of raisens, 1/2 cup of banana, and 2 individual containers of peanut butter (1 oz. equivalent)."/>
          <p:cNvPicPr>
            <a:picLocks noChangeAspect="1" noChangeArrowheads="1"/>
          </p:cNvPicPr>
          <p:nvPr/>
        </p:nvPicPr>
        <p:blipFill rotWithShape="1">
          <a:blip r:embed="rId3">
            <a:extLst>
              <a:ext uri="{28A0092B-C50C-407E-A947-70E740481C1C}">
                <a14:useLocalDpi xmlns:a14="http://schemas.microsoft.com/office/drawing/2010/main" val="0"/>
              </a:ext>
            </a:extLst>
          </a:blip>
          <a:srcRect l="4085" t="4864" r="8654" b="6660"/>
          <a:stretch/>
        </p:blipFill>
        <p:spPr bwMode="auto">
          <a:xfrm>
            <a:off x="2339163" y="2138916"/>
            <a:ext cx="4391246" cy="2966484"/>
          </a:xfrm>
          <a:prstGeom prst="roundRect">
            <a:avLst/>
          </a:prstGeom>
          <a:noFill/>
          <a:ln>
            <a:no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33600" y="5713596"/>
            <a:ext cx="4495800" cy="584775"/>
          </a:xfrm>
          <a:prstGeom prst="rect">
            <a:avLst/>
          </a:prstGeom>
          <a:noFill/>
        </p:spPr>
        <p:txBody>
          <a:bodyPr wrap="square" rtlCol="0">
            <a:spAutoFit/>
          </a:bodyPr>
          <a:lstStyle/>
          <a:p>
            <a:pPr algn="ctr"/>
            <a:r>
              <a:rPr lang="en-US" sz="3200" dirty="0">
                <a:solidFill>
                  <a:srgbClr val="0070C0"/>
                </a:solidFill>
              </a:rPr>
              <a:t>YES!</a:t>
            </a:r>
          </a:p>
        </p:txBody>
      </p:sp>
      <p:pic>
        <p:nvPicPr>
          <p:cNvPr id="11" name="Picture 4" descr=" ">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00" y="3886200"/>
            <a:ext cx="1045742" cy="104574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2" descr=" ">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16107" y="2617190"/>
            <a:ext cx="860425" cy="8604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2" descr=" ">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10200" y="2219283"/>
            <a:ext cx="860425" cy="8604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descr=" ">
            <a:extLst>
              <a:ext uri="{FF2B5EF4-FFF2-40B4-BE49-F238E27FC236}">
                <a16:creationId xmlns:a16="http://schemas.microsoft.com/office/drawing/2014/main" id="{9B89AC92-B6D4-418D-8DB2-3E207A1B25E2}"/>
              </a:ext>
            </a:extLst>
          </p:cNvPr>
          <p:cNvPicPr>
            <a:picLocks noChangeAspect="1"/>
          </p:cNvPicPr>
          <p:nvPr/>
        </p:nvPicPr>
        <p:blipFill>
          <a:blip r:embed="rId8"/>
          <a:stretch>
            <a:fillRect/>
          </a:stretch>
        </p:blipFill>
        <p:spPr>
          <a:xfrm>
            <a:off x="4718036" y="3817369"/>
            <a:ext cx="1796141" cy="1005840"/>
          </a:xfrm>
          <a:prstGeom prst="rect">
            <a:avLst/>
          </a:prstGeom>
        </p:spPr>
      </p:pic>
    </p:spTree>
    <p:extLst>
      <p:ext uri="{BB962C8B-B14F-4D97-AF65-F5344CB8AC3E}">
        <p14:creationId xmlns:p14="http://schemas.microsoft.com/office/powerpoint/2010/main" val="11882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1D53CA0-FDE7-4B62-AE74-A671E6B82D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06FA22A8-DAD2-4DBF-BCF6-AA00E9D8362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38CF2381-9166-48DC-8859-93B6A589395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2" descr=" ">
            <a:extLst>
              <a:ext uri="{FF2B5EF4-FFF2-40B4-BE49-F238E27FC236}">
                <a16:creationId xmlns:a16="http://schemas.microsoft.com/office/drawing/2014/main" id="{74F1B38C-2FB6-481B-ABEF-77D4656EA8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41"/>
          <a:stretch/>
        </p:blipFill>
        <p:spPr bwMode="auto">
          <a:xfrm>
            <a:off x="-24" y="10"/>
            <a:ext cx="9144023" cy="491506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278593E4-9F18-4133-8E6D-49F2BD5E12A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30" y="4953000"/>
            <a:ext cx="914171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482D7CB0-CBA7-460E-824A-FAAA7D333CB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4906176"/>
            <a:ext cx="914171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98897" y="5120640"/>
            <a:ext cx="7543800" cy="822960"/>
          </a:xfrm>
        </p:spPr>
        <p:txBody>
          <a:bodyPr vert="horz" lIns="91440" tIns="45720" rIns="91440" bIns="45720" rtlCol="0" anchor="b">
            <a:normAutofit/>
          </a:bodyPr>
          <a:lstStyle/>
          <a:p>
            <a:r>
              <a:rPr lang="en-US" sz="3100" b="1" i="1">
                <a:solidFill>
                  <a:srgbClr val="FFFFFF"/>
                </a:solidFill>
              </a:rPr>
              <a:t>Reimbursable Meal?</a:t>
            </a:r>
          </a:p>
        </p:txBody>
      </p:sp>
    </p:spTree>
    <p:extLst>
      <p:ext uri="{BB962C8B-B14F-4D97-AF65-F5344CB8AC3E}">
        <p14:creationId xmlns:p14="http://schemas.microsoft.com/office/powerpoint/2010/main" val="3307481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Today’s Menu</a:t>
            </a:r>
          </a:p>
        </p:txBody>
      </p:sp>
      <p:sp>
        <p:nvSpPr>
          <p:cNvPr id="3" name="Rectangle 2"/>
          <p:cNvSpPr/>
          <p:nvPr/>
        </p:nvSpPr>
        <p:spPr>
          <a:xfrm>
            <a:off x="6705600" y="1984901"/>
            <a:ext cx="4572000" cy="4247317"/>
          </a:xfrm>
          <a:prstGeom prst="rect">
            <a:avLst/>
          </a:prstGeom>
        </p:spPr>
        <p:txBody>
          <a:bodyPr>
            <a:spAutoFit/>
          </a:bodyPr>
          <a:lstStyle/>
          <a:p>
            <a:r>
              <a:rPr lang="en-US" dirty="0">
                <a:solidFill>
                  <a:srgbClr val="0070C0"/>
                </a:solidFill>
              </a:rPr>
              <a:t>PB &amp; J</a:t>
            </a:r>
          </a:p>
          <a:p>
            <a:r>
              <a:rPr lang="en-US" dirty="0">
                <a:solidFill>
                  <a:srgbClr val="0070C0"/>
                </a:solidFill>
              </a:rPr>
              <a:t>2 oz. eq. M/MA</a:t>
            </a:r>
          </a:p>
          <a:p>
            <a:r>
              <a:rPr lang="en-US" dirty="0">
                <a:solidFill>
                  <a:srgbClr val="0070C0"/>
                </a:solidFill>
              </a:rPr>
              <a:t>2 oz. eq. Grain</a:t>
            </a:r>
          </a:p>
          <a:p>
            <a:endParaRPr lang="en-US" dirty="0">
              <a:solidFill>
                <a:srgbClr val="0070C0"/>
              </a:solidFill>
            </a:endParaRPr>
          </a:p>
          <a:p>
            <a:r>
              <a:rPr lang="en-US" dirty="0">
                <a:solidFill>
                  <a:srgbClr val="0070C0"/>
                </a:solidFill>
              </a:rPr>
              <a:t>Apple</a:t>
            </a:r>
          </a:p>
          <a:p>
            <a:r>
              <a:rPr lang="en-US" dirty="0">
                <a:solidFill>
                  <a:srgbClr val="0070C0"/>
                </a:solidFill>
              </a:rPr>
              <a:t>1 Cup</a:t>
            </a:r>
          </a:p>
          <a:p>
            <a:endParaRPr lang="en-US" dirty="0">
              <a:solidFill>
                <a:srgbClr val="0070C0"/>
              </a:solidFill>
            </a:endParaRPr>
          </a:p>
          <a:p>
            <a:r>
              <a:rPr lang="en-US" dirty="0">
                <a:solidFill>
                  <a:srgbClr val="0070C0"/>
                </a:solidFill>
              </a:rPr>
              <a:t>Carrots</a:t>
            </a:r>
          </a:p>
          <a:p>
            <a:r>
              <a:rPr lang="en-US" dirty="0">
                <a:solidFill>
                  <a:srgbClr val="0070C0"/>
                </a:solidFill>
              </a:rPr>
              <a:t>½ Cup</a:t>
            </a:r>
          </a:p>
          <a:p>
            <a:endParaRPr lang="en-US" dirty="0">
              <a:solidFill>
                <a:srgbClr val="0070C0"/>
              </a:solidFill>
            </a:endParaRPr>
          </a:p>
          <a:p>
            <a:r>
              <a:rPr lang="en-US" dirty="0">
                <a:solidFill>
                  <a:srgbClr val="0070C0"/>
                </a:solidFill>
              </a:rPr>
              <a:t>Peas</a:t>
            </a:r>
          </a:p>
          <a:p>
            <a:r>
              <a:rPr lang="en-US" dirty="0">
                <a:solidFill>
                  <a:srgbClr val="0070C0"/>
                </a:solidFill>
              </a:rPr>
              <a:t>½ Cup</a:t>
            </a:r>
          </a:p>
          <a:p>
            <a:endParaRPr lang="en-US" dirty="0">
              <a:solidFill>
                <a:srgbClr val="0070C0"/>
              </a:solidFill>
            </a:endParaRPr>
          </a:p>
          <a:p>
            <a:r>
              <a:rPr lang="en-US" dirty="0">
                <a:solidFill>
                  <a:srgbClr val="0070C0"/>
                </a:solidFill>
              </a:rPr>
              <a:t>Assorted Milk</a:t>
            </a:r>
          </a:p>
          <a:p>
            <a:r>
              <a:rPr lang="en-US" dirty="0">
                <a:solidFill>
                  <a:srgbClr val="0070C0"/>
                </a:solidFill>
              </a:rPr>
              <a:t>8 fl. oz.</a:t>
            </a:r>
          </a:p>
        </p:txBody>
      </p:sp>
      <p:pic>
        <p:nvPicPr>
          <p:cNvPr id="4" name="Picture 3" descr="Image of lunch tray with all of the components of todays menu; 2 ounce equivalent grain and meat alternate peanutbutter and jelly sandwich, 8 ounces of both white milk and chocolate milk, 1/2 cup carrots, 1/2 cup of peas, and 1 cup of apple."/>
          <p:cNvPicPr>
            <a:picLocks noChangeAspect="1"/>
          </p:cNvPicPr>
          <p:nvPr/>
        </p:nvPicPr>
        <p:blipFill>
          <a:blip r:embed="rId3"/>
          <a:stretch>
            <a:fillRect/>
          </a:stretch>
        </p:blipFill>
        <p:spPr>
          <a:xfrm>
            <a:off x="381000" y="2108897"/>
            <a:ext cx="6139204" cy="3999323"/>
          </a:xfrm>
          <a:prstGeom prst="rect">
            <a:avLst/>
          </a:prstGeom>
        </p:spPr>
      </p:pic>
      <p:pic>
        <p:nvPicPr>
          <p:cNvPr id="4125" name="Picture 29" descr="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904" t="8940" r="26079" b="26024"/>
          <a:stretch/>
        </p:blipFill>
        <p:spPr bwMode="auto">
          <a:xfrm>
            <a:off x="4495800" y="2667000"/>
            <a:ext cx="659921" cy="67353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4128" name="Picture 32" descr=" "/>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069" t="18621" r="19652" b="10836"/>
          <a:stretch/>
        </p:blipFill>
        <p:spPr bwMode="auto">
          <a:xfrm>
            <a:off x="4072956" y="3340532"/>
            <a:ext cx="660292" cy="620729"/>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4130" name="Picture 34" descr="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96645" y="4448474"/>
            <a:ext cx="521565" cy="600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 "/>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263" t="13719" r="19826" b="13659"/>
          <a:stretch/>
        </p:blipFill>
        <p:spPr bwMode="auto">
          <a:xfrm flipH="1">
            <a:off x="1447800" y="2885382"/>
            <a:ext cx="863433" cy="797255"/>
          </a:xfrm>
          <a:prstGeom prst="flowChartConnector">
            <a:avLst/>
          </a:prstGeom>
          <a:extLst>
            <a:ext uri="{909E8E84-426E-40DD-AFC4-6F175D3DCCD1}">
              <a14:hiddenFill xmlns:a14="http://schemas.microsoft.com/office/drawing/2010/main">
                <a:solidFill>
                  <a:srgbClr val="FFFFFF"/>
                </a:solidFill>
              </a14:hiddenFill>
            </a:ext>
          </a:extLst>
        </p:spPr>
      </p:pic>
      <p:pic>
        <p:nvPicPr>
          <p:cNvPr id="11" name="Picture 10" descr=" "/>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35257" y="4748869"/>
            <a:ext cx="612300" cy="755169"/>
          </a:xfrm>
          <a:prstGeom prst="rect">
            <a:avLst/>
          </a:prstGeom>
        </p:spPr>
      </p:pic>
      <p:pic>
        <p:nvPicPr>
          <p:cNvPr id="6" name="Picture 5" descr=" ">
            <a:extLst>
              <a:ext uri="{FF2B5EF4-FFF2-40B4-BE49-F238E27FC236}">
                <a16:creationId xmlns:a16="http://schemas.microsoft.com/office/drawing/2014/main" id="{69FA923C-B82B-434A-9E7E-C8C12B093456}"/>
              </a:ext>
            </a:extLst>
          </p:cNvPr>
          <p:cNvPicPr>
            <a:picLocks noChangeAspect="1"/>
          </p:cNvPicPr>
          <p:nvPr/>
        </p:nvPicPr>
        <p:blipFill>
          <a:blip r:embed="rId9"/>
          <a:stretch>
            <a:fillRect/>
          </a:stretch>
        </p:blipFill>
        <p:spPr>
          <a:xfrm>
            <a:off x="1828800" y="4448474"/>
            <a:ext cx="1129200" cy="1005840"/>
          </a:xfrm>
          <a:prstGeom prst="rect">
            <a:avLst/>
          </a:prstGeom>
        </p:spPr>
      </p:pic>
    </p:spTree>
    <p:extLst>
      <p:ext uri="{BB962C8B-B14F-4D97-AF65-F5344CB8AC3E}">
        <p14:creationId xmlns:p14="http://schemas.microsoft.com/office/powerpoint/2010/main" val="454513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Reimbursable Meal?</a:t>
            </a:r>
          </a:p>
        </p:txBody>
      </p:sp>
      <p:pic>
        <p:nvPicPr>
          <p:cNvPr id="1026" name="Picture 2" descr="Image of lunch tray with peanut butter and jelly sandwich (2 oz. equivalent graing and meat alternate and 8 oz. of white milk."/>
          <p:cNvPicPr>
            <a:picLocks noChangeAspect="1" noChangeArrowheads="1"/>
          </p:cNvPicPr>
          <p:nvPr/>
        </p:nvPicPr>
        <p:blipFill rotWithShape="1">
          <a:blip r:embed="rId3">
            <a:extLst>
              <a:ext uri="{28A0092B-C50C-407E-A947-70E740481C1C}">
                <a14:useLocalDpi xmlns:a14="http://schemas.microsoft.com/office/drawing/2010/main" val="0"/>
              </a:ext>
            </a:extLst>
          </a:blip>
          <a:srcRect l="4085" t="4864" r="8654" b="6660"/>
          <a:stretch/>
        </p:blipFill>
        <p:spPr bwMode="auto">
          <a:xfrm>
            <a:off x="2339163" y="2138916"/>
            <a:ext cx="4391246" cy="2966484"/>
          </a:xfrm>
          <a:prstGeom prst="roundRect">
            <a:avLst/>
          </a:prstGeom>
          <a:noFill/>
          <a:ln>
            <a:no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97035" y="5534290"/>
            <a:ext cx="4495800" cy="584775"/>
          </a:xfrm>
          <a:prstGeom prst="rect">
            <a:avLst/>
          </a:prstGeom>
          <a:noFill/>
        </p:spPr>
        <p:txBody>
          <a:bodyPr wrap="square" rtlCol="0">
            <a:spAutoFit/>
          </a:bodyPr>
          <a:lstStyle/>
          <a:p>
            <a:pPr algn="ctr"/>
            <a:r>
              <a:rPr lang="en-US" sz="3200" dirty="0">
                <a:solidFill>
                  <a:srgbClr val="0070C0"/>
                </a:solidFill>
              </a:rPr>
              <a:t>NO!</a:t>
            </a:r>
          </a:p>
        </p:txBody>
      </p:sp>
      <p:pic>
        <p:nvPicPr>
          <p:cNvPr id="9" name="Picture 34" descr="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3814425"/>
            <a:ext cx="877887"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 ">
            <a:extLst>
              <a:ext uri="{FF2B5EF4-FFF2-40B4-BE49-F238E27FC236}">
                <a16:creationId xmlns:a16="http://schemas.microsoft.com/office/drawing/2014/main" id="{DE7B5F2F-7CAB-497B-9860-B67234C26A96}"/>
              </a:ext>
            </a:extLst>
          </p:cNvPr>
          <p:cNvPicPr>
            <a:picLocks noChangeAspect="1"/>
          </p:cNvPicPr>
          <p:nvPr/>
        </p:nvPicPr>
        <p:blipFill>
          <a:blip r:embed="rId5"/>
          <a:stretch>
            <a:fillRect/>
          </a:stretch>
        </p:blipFill>
        <p:spPr>
          <a:xfrm>
            <a:off x="4876800" y="3654093"/>
            <a:ext cx="1437163" cy="1280160"/>
          </a:xfrm>
          <a:prstGeom prst="rect">
            <a:avLst/>
          </a:prstGeom>
        </p:spPr>
      </p:pic>
    </p:spTree>
    <p:extLst>
      <p:ext uri="{BB962C8B-B14F-4D97-AF65-F5344CB8AC3E}">
        <p14:creationId xmlns:p14="http://schemas.microsoft.com/office/powerpoint/2010/main" val="35874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Reimbursable Meal?</a:t>
            </a:r>
          </a:p>
        </p:txBody>
      </p:sp>
      <p:pic>
        <p:nvPicPr>
          <p:cNvPr id="2051" name="Picture 3" descr="Image of lunch tray with 1 cup of apple and peanut butter and jelly sandwich (2 oz. equivalent meat alternate and gr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6488" y="2286000"/>
            <a:ext cx="4389437" cy="296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140420" y="5639636"/>
            <a:ext cx="2861572" cy="646331"/>
          </a:xfrm>
          <a:prstGeom prst="rect">
            <a:avLst/>
          </a:prstGeom>
          <a:noFill/>
        </p:spPr>
        <p:txBody>
          <a:bodyPr wrap="square" rtlCol="0">
            <a:spAutoFit/>
          </a:bodyPr>
          <a:lstStyle/>
          <a:p>
            <a:pPr algn="ctr"/>
            <a:r>
              <a:rPr lang="en-US" sz="3600" dirty="0">
                <a:solidFill>
                  <a:srgbClr val="0070C0"/>
                </a:solidFill>
              </a:rPr>
              <a:t>YES!</a:t>
            </a:r>
            <a:endParaRPr lang="en-US" dirty="0">
              <a:solidFill>
                <a:srgbClr val="0070C0"/>
              </a:solidFill>
            </a:endParaRPr>
          </a:p>
        </p:txBody>
      </p:sp>
      <p:pic>
        <p:nvPicPr>
          <p:cNvPr id="15" name="Picture 14" descr="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263" t="13719" r="19826" b="13659"/>
          <a:stretch/>
        </p:blipFill>
        <p:spPr bwMode="auto">
          <a:xfrm flipH="1">
            <a:off x="4448496" y="2667000"/>
            <a:ext cx="863433" cy="797255"/>
          </a:xfrm>
          <a:prstGeom prst="flowChartConnector">
            <a:avLst/>
          </a:prstGeom>
          <a:extLst>
            <a:ext uri="{909E8E84-426E-40DD-AFC4-6F175D3DCCD1}">
              <a14:hiddenFill xmlns:a14="http://schemas.microsoft.com/office/drawing/2010/main">
                <a:solidFill>
                  <a:srgbClr val="FFFFFF"/>
                </a:solidFill>
              </a14:hiddenFill>
            </a:ext>
          </a:extLst>
        </p:spPr>
      </p:pic>
      <p:pic>
        <p:nvPicPr>
          <p:cNvPr id="4" name="Picture 3" descr=" ">
            <a:extLst>
              <a:ext uri="{FF2B5EF4-FFF2-40B4-BE49-F238E27FC236}">
                <a16:creationId xmlns:a16="http://schemas.microsoft.com/office/drawing/2014/main" id="{9B4A728C-1F0F-4B7A-A776-BB2762FDB081}"/>
              </a:ext>
            </a:extLst>
          </p:cNvPr>
          <p:cNvPicPr>
            <a:picLocks noChangeAspect="1"/>
          </p:cNvPicPr>
          <p:nvPr/>
        </p:nvPicPr>
        <p:blipFill>
          <a:blip r:embed="rId5"/>
          <a:stretch>
            <a:fillRect/>
          </a:stretch>
        </p:blipFill>
        <p:spPr>
          <a:xfrm>
            <a:off x="4896254" y="3770312"/>
            <a:ext cx="1438781" cy="1280271"/>
          </a:xfrm>
          <a:prstGeom prst="rect">
            <a:avLst/>
          </a:prstGeom>
        </p:spPr>
      </p:pic>
    </p:spTree>
    <p:extLst>
      <p:ext uri="{BB962C8B-B14F-4D97-AF65-F5344CB8AC3E}">
        <p14:creationId xmlns:p14="http://schemas.microsoft.com/office/powerpoint/2010/main" val="121458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Reimbursable Meal?</a:t>
            </a:r>
          </a:p>
        </p:txBody>
      </p:sp>
      <p:pic>
        <p:nvPicPr>
          <p:cNvPr id="3074" name="Picture 2" descr="Image of a lunch tray with 8 oz. white milk, peanut butter and jelly sandwhich(2 oz. equivalent grain and meat alternate, and 1/2 cup of carro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209800"/>
            <a:ext cx="4389437" cy="296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352800" y="5562600"/>
            <a:ext cx="2438400" cy="923330"/>
          </a:xfrm>
          <a:prstGeom prst="rect">
            <a:avLst/>
          </a:prstGeom>
          <a:noFill/>
        </p:spPr>
        <p:txBody>
          <a:bodyPr wrap="square" rtlCol="0">
            <a:spAutoFit/>
          </a:bodyPr>
          <a:lstStyle/>
          <a:p>
            <a:pPr algn="ctr"/>
            <a:r>
              <a:rPr lang="en-US" sz="3600" dirty="0">
                <a:solidFill>
                  <a:srgbClr val="0070C0"/>
                </a:solidFill>
              </a:rPr>
              <a:t>YES!</a:t>
            </a:r>
          </a:p>
          <a:p>
            <a:endParaRPr lang="en-US" dirty="0"/>
          </a:p>
        </p:txBody>
      </p:sp>
      <p:pic>
        <p:nvPicPr>
          <p:cNvPr id="20" name="Picture 29" descr="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904" t="8940" r="26079" b="26024"/>
          <a:stretch/>
        </p:blipFill>
        <p:spPr bwMode="auto">
          <a:xfrm>
            <a:off x="5486400" y="2514600"/>
            <a:ext cx="903766" cy="922407"/>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 name="Picture 34" descr="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3957638"/>
            <a:ext cx="877887"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 ">
            <a:extLst>
              <a:ext uri="{FF2B5EF4-FFF2-40B4-BE49-F238E27FC236}">
                <a16:creationId xmlns:a16="http://schemas.microsoft.com/office/drawing/2014/main" id="{B5B53EDA-4E62-4DA8-898C-D8DD21BB5377}"/>
              </a:ext>
            </a:extLst>
          </p:cNvPr>
          <p:cNvPicPr>
            <a:picLocks noChangeAspect="1"/>
          </p:cNvPicPr>
          <p:nvPr/>
        </p:nvPicPr>
        <p:blipFill>
          <a:blip r:embed="rId6"/>
          <a:stretch>
            <a:fillRect/>
          </a:stretch>
        </p:blipFill>
        <p:spPr>
          <a:xfrm>
            <a:off x="4767009" y="3694112"/>
            <a:ext cx="1438781" cy="1280271"/>
          </a:xfrm>
          <a:prstGeom prst="rect">
            <a:avLst/>
          </a:prstGeom>
        </p:spPr>
      </p:pic>
    </p:spTree>
    <p:extLst>
      <p:ext uri="{BB962C8B-B14F-4D97-AF65-F5344CB8AC3E}">
        <p14:creationId xmlns:p14="http://schemas.microsoft.com/office/powerpoint/2010/main" val="361537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of a lunch tray with 1/2 cup of peas, 1/2 cup of carrots, and 8 oz. of white mil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209800"/>
            <a:ext cx="4389437" cy="296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9" descr="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904" t="8940" r="26079" b="26024"/>
          <a:stretch/>
        </p:blipFill>
        <p:spPr bwMode="auto">
          <a:xfrm>
            <a:off x="5410200" y="2590800"/>
            <a:ext cx="903766" cy="922407"/>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6" name="Picture 32" descr=" "/>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069" t="18621" r="19652" b="10836"/>
          <a:stretch/>
        </p:blipFill>
        <p:spPr bwMode="auto">
          <a:xfrm>
            <a:off x="4267200" y="2590800"/>
            <a:ext cx="919952" cy="864831"/>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7" name="Picture 34" descr="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3957637"/>
            <a:ext cx="877887"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156618" y="5592247"/>
            <a:ext cx="4495800" cy="584775"/>
          </a:xfrm>
          <a:prstGeom prst="rect">
            <a:avLst/>
          </a:prstGeom>
          <a:noFill/>
        </p:spPr>
        <p:txBody>
          <a:bodyPr wrap="square" rtlCol="0">
            <a:spAutoFit/>
          </a:bodyPr>
          <a:lstStyle/>
          <a:p>
            <a:pPr algn="ctr"/>
            <a:r>
              <a:rPr lang="en-US" sz="3200" dirty="0">
                <a:solidFill>
                  <a:srgbClr val="0070C0"/>
                </a:solidFill>
              </a:rPr>
              <a:t>NO!</a:t>
            </a:r>
          </a:p>
        </p:txBody>
      </p:sp>
      <p:sp>
        <p:nvSpPr>
          <p:cNvPr id="2" name="Title 1">
            <a:extLst>
              <a:ext uri="{FF2B5EF4-FFF2-40B4-BE49-F238E27FC236}">
                <a16:creationId xmlns:a16="http://schemas.microsoft.com/office/drawing/2014/main" id="{F60CE3A2-3FD7-46D7-A577-EB77058AF033}"/>
              </a:ext>
            </a:extLst>
          </p:cNvPr>
          <p:cNvSpPr>
            <a:spLocks noGrp="1"/>
          </p:cNvSpPr>
          <p:nvPr>
            <p:ph type="title"/>
          </p:nvPr>
        </p:nvSpPr>
        <p:spPr/>
        <p:txBody>
          <a:bodyPr>
            <a:normAutofit/>
          </a:bodyPr>
          <a:lstStyle/>
          <a:p>
            <a:r>
              <a:rPr lang="en-US" dirty="0">
                <a:solidFill>
                  <a:srgbClr val="0070C0"/>
                </a:solidFill>
              </a:rPr>
              <a:t>Reimbursable Meal?</a:t>
            </a:r>
            <a:br>
              <a:rPr lang="en-US" dirty="0">
                <a:solidFill>
                  <a:srgbClr val="0070C0"/>
                </a:solidFill>
              </a:rPr>
            </a:br>
            <a:endParaRPr lang="en-US" dirty="0"/>
          </a:p>
        </p:txBody>
      </p:sp>
    </p:spTree>
    <p:extLst>
      <p:ext uri="{BB962C8B-B14F-4D97-AF65-F5344CB8AC3E}">
        <p14:creationId xmlns:p14="http://schemas.microsoft.com/office/powerpoint/2010/main" val="416461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of a lunch tray with 1/2 cup of carrots, 1/2 cup of peas,1 cup of apple, and 8 oz. of white mil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209800"/>
            <a:ext cx="4389437" cy="296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4" descr="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3694112"/>
            <a:ext cx="877887"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133600" y="5713596"/>
            <a:ext cx="4495800" cy="584775"/>
          </a:xfrm>
          <a:prstGeom prst="rect">
            <a:avLst/>
          </a:prstGeom>
          <a:noFill/>
        </p:spPr>
        <p:txBody>
          <a:bodyPr wrap="square" rtlCol="0">
            <a:spAutoFit/>
          </a:bodyPr>
          <a:lstStyle/>
          <a:p>
            <a:pPr algn="ctr"/>
            <a:r>
              <a:rPr lang="en-US" sz="3200" dirty="0">
                <a:solidFill>
                  <a:srgbClr val="0070C0"/>
                </a:solidFill>
              </a:rPr>
              <a:t>YES!</a:t>
            </a:r>
          </a:p>
        </p:txBody>
      </p:sp>
      <p:pic>
        <p:nvPicPr>
          <p:cNvPr id="11" name="Picture 10" descr=" "/>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263" t="13719" r="19826" b="13659"/>
          <a:stretch/>
        </p:blipFill>
        <p:spPr bwMode="auto">
          <a:xfrm flipH="1">
            <a:off x="5105400" y="3902553"/>
            <a:ext cx="863433" cy="797255"/>
          </a:xfrm>
          <a:prstGeom prst="flowChartConnector">
            <a:avLst/>
          </a:prstGeom>
          <a:extLst>
            <a:ext uri="{909E8E84-426E-40DD-AFC4-6F175D3DCCD1}">
              <a14:hiddenFill xmlns:a14="http://schemas.microsoft.com/office/drawing/2010/main">
                <a:solidFill>
                  <a:srgbClr val="FFFFFF"/>
                </a:solidFill>
              </a14:hiddenFill>
            </a:ext>
          </a:extLst>
        </p:spPr>
      </p:pic>
      <p:pic>
        <p:nvPicPr>
          <p:cNvPr id="12" name="Picture 32" descr=" "/>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069" t="18621" r="19652" b="10836"/>
          <a:stretch/>
        </p:blipFill>
        <p:spPr bwMode="auto">
          <a:xfrm>
            <a:off x="4329990" y="2570634"/>
            <a:ext cx="919952" cy="864831"/>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4" name="Picture 29" descr=" "/>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904" t="8940" r="26079" b="26024"/>
          <a:stretch/>
        </p:blipFill>
        <p:spPr bwMode="auto">
          <a:xfrm>
            <a:off x="3048000" y="2541847"/>
            <a:ext cx="903766" cy="922407"/>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0A64FAE-2A97-40F4-912E-F87B75C906EA}"/>
              </a:ext>
            </a:extLst>
          </p:cNvPr>
          <p:cNvSpPr>
            <a:spLocks noGrp="1"/>
          </p:cNvSpPr>
          <p:nvPr>
            <p:ph type="title"/>
          </p:nvPr>
        </p:nvSpPr>
        <p:spPr/>
        <p:txBody>
          <a:bodyPr>
            <a:normAutofit/>
          </a:bodyPr>
          <a:lstStyle/>
          <a:p>
            <a:r>
              <a:rPr lang="en-US" dirty="0">
                <a:solidFill>
                  <a:srgbClr val="0070C0"/>
                </a:solidFill>
              </a:rPr>
              <a:t>Reimbursable Meal?</a:t>
            </a:r>
            <a:endParaRPr lang="en-US" dirty="0"/>
          </a:p>
        </p:txBody>
      </p:sp>
    </p:spTree>
    <p:extLst>
      <p:ext uri="{BB962C8B-B14F-4D97-AF65-F5344CB8AC3E}">
        <p14:creationId xmlns:p14="http://schemas.microsoft.com/office/powerpoint/2010/main" val="59762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0070C0"/>
                </a:solidFill>
              </a:rPr>
              <a:t>Offer</a:t>
            </a:r>
            <a:r>
              <a:rPr lang="en-US" dirty="0">
                <a:solidFill>
                  <a:srgbClr val="0070C0"/>
                </a:solidFill>
              </a:rPr>
              <a:t> </a:t>
            </a:r>
            <a:r>
              <a:rPr lang="en-US" sz="4000" dirty="0">
                <a:solidFill>
                  <a:srgbClr val="0070C0"/>
                </a:solidFill>
              </a:rPr>
              <a:t>Versus Serve</a:t>
            </a:r>
            <a:endParaRPr lang="en-US" dirty="0">
              <a:solidFill>
                <a:srgbClr val="0070C0"/>
              </a:solidFill>
            </a:endParaRPr>
          </a:p>
        </p:txBody>
      </p:sp>
      <p:pic>
        <p:nvPicPr>
          <p:cNvPr id="8" name="Content Placeholder 7" descr="Allows students to decline some food offerings; differs at breakfast and lunch; goal: to reduce food waste; all meals priced the same, regardless of how many components are selected.">
            <a:extLst>
              <a:ext uri="{FF2B5EF4-FFF2-40B4-BE49-F238E27FC236}">
                <a16:creationId xmlns:a16="http://schemas.microsoft.com/office/drawing/2014/main" id="{81034600-EE60-4454-88B1-42207F665CC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55052" y="1846263"/>
            <a:ext cx="6278345" cy="4022725"/>
          </a:xfrm>
        </p:spPr>
      </p:pic>
    </p:spTree>
    <p:extLst>
      <p:ext uri="{BB962C8B-B14F-4D97-AF65-F5344CB8AC3E}">
        <p14:creationId xmlns:p14="http://schemas.microsoft.com/office/powerpoint/2010/main" val="28624249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p:nvPr>
        </p:nvSpPr>
        <p:spPr>
          <a:xfrm>
            <a:off x="551089" y="563832"/>
            <a:ext cx="8229600" cy="1143000"/>
          </a:xfrm>
        </p:spPr>
        <p:txBody>
          <a:bodyPr>
            <a:normAutofit/>
          </a:bodyPr>
          <a:lstStyle/>
          <a:p>
            <a:pPr algn="ctr" fontAlgn="auto">
              <a:spcAft>
                <a:spcPts val="0"/>
              </a:spcAft>
              <a:defRPr/>
            </a:pPr>
            <a:r>
              <a:rPr lang="en-US" dirty="0">
                <a:solidFill>
                  <a:srgbClr val="0070C0"/>
                </a:solidFill>
              </a:rPr>
              <a:t>Example of Appropriate Signage</a:t>
            </a:r>
          </a:p>
        </p:txBody>
      </p:sp>
      <p:pic>
        <p:nvPicPr>
          <p:cNvPr id="2" name="Picture 1" descr=" "/>
          <p:cNvPicPr>
            <a:picLocks noChangeAspect="1"/>
          </p:cNvPicPr>
          <p:nvPr/>
        </p:nvPicPr>
        <p:blipFill>
          <a:blip r:embed="rId3"/>
          <a:stretch>
            <a:fillRect/>
          </a:stretch>
        </p:blipFill>
        <p:spPr>
          <a:xfrm>
            <a:off x="1563978" y="1859621"/>
            <a:ext cx="6139204" cy="3999323"/>
          </a:xfrm>
          <a:prstGeom prst="rect">
            <a:avLst/>
          </a:prstGeom>
        </p:spPr>
      </p:pic>
      <p:sp>
        <p:nvSpPr>
          <p:cNvPr id="3" name="Rectangle 2"/>
          <p:cNvSpPr/>
          <p:nvPr/>
        </p:nvSpPr>
        <p:spPr>
          <a:xfrm>
            <a:off x="2514600" y="2513822"/>
            <a:ext cx="1075103" cy="338554"/>
          </a:xfrm>
          <a:prstGeom prst="rect">
            <a:avLst/>
          </a:prstGeom>
        </p:spPr>
        <p:txBody>
          <a:bodyPr wrap="none">
            <a:spAutoFit/>
          </a:bodyPr>
          <a:lstStyle/>
          <a:p>
            <a:r>
              <a:rPr lang="en-US" sz="1600" b="1" dirty="0"/>
              <a:t>Fresh Pear</a:t>
            </a:r>
            <a:endParaRPr lang="en-US" sz="1600" dirty="0"/>
          </a:p>
        </p:txBody>
      </p:sp>
      <p:sp>
        <p:nvSpPr>
          <p:cNvPr id="4" name="Rectangle 3"/>
          <p:cNvSpPr/>
          <p:nvPr/>
        </p:nvSpPr>
        <p:spPr>
          <a:xfrm>
            <a:off x="2286000" y="2819400"/>
            <a:ext cx="1401217" cy="338554"/>
          </a:xfrm>
          <a:prstGeom prst="rect">
            <a:avLst/>
          </a:prstGeom>
        </p:spPr>
        <p:txBody>
          <a:bodyPr wrap="none">
            <a:spAutoFit/>
          </a:bodyPr>
          <a:lstStyle/>
          <a:p>
            <a:r>
              <a:rPr lang="en-US" sz="1600" b="1" dirty="0"/>
              <a:t>Diced Peaches</a:t>
            </a:r>
            <a:endParaRPr lang="en-US" sz="1600" dirty="0"/>
          </a:p>
        </p:txBody>
      </p:sp>
      <p:sp>
        <p:nvSpPr>
          <p:cNvPr id="5" name="Rectangle 4"/>
          <p:cNvSpPr/>
          <p:nvPr/>
        </p:nvSpPr>
        <p:spPr>
          <a:xfrm>
            <a:off x="4876800" y="3188732"/>
            <a:ext cx="1880958" cy="338554"/>
          </a:xfrm>
          <a:prstGeom prst="rect">
            <a:avLst/>
          </a:prstGeom>
        </p:spPr>
        <p:txBody>
          <a:bodyPr wrap="square">
            <a:spAutoFit/>
          </a:bodyPr>
          <a:lstStyle/>
          <a:p>
            <a:r>
              <a:rPr lang="en-US" sz="1600" b="1" dirty="0"/>
              <a:t>Steamed Broccoli</a:t>
            </a:r>
            <a:endParaRPr lang="en-US" sz="1600" dirty="0"/>
          </a:p>
        </p:txBody>
      </p:sp>
      <p:sp>
        <p:nvSpPr>
          <p:cNvPr id="6" name="Rectangle 5"/>
          <p:cNvSpPr/>
          <p:nvPr/>
        </p:nvSpPr>
        <p:spPr>
          <a:xfrm>
            <a:off x="4973078" y="2513822"/>
            <a:ext cx="1444242" cy="338554"/>
          </a:xfrm>
          <a:prstGeom prst="rect">
            <a:avLst/>
          </a:prstGeom>
        </p:spPr>
        <p:txBody>
          <a:bodyPr wrap="none">
            <a:spAutoFit/>
          </a:bodyPr>
          <a:lstStyle/>
          <a:p>
            <a:r>
              <a:rPr lang="en-US" sz="1600" b="1" dirty="0"/>
              <a:t>Romaine Salad</a:t>
            </a:r>
            <a:endParaRPr lang="en-US" sz="1600" dirty="0"/>
          </a:p>
        </p:txBody>
      </p:sp>
      <p:sp>
        <p:nvSpPr>
          <p:cNvPr id="7" name="Rectangle 6"/>
          <p:cNvSpPr/>
          <p:nvPr/>
        </p:nvSpPr>
        <p:spPr>
          <a:xfrm>
            <a:off x="5178148" y="4109566"/>
            <a:ext cx="1274551" cy="1077218"/>
          </a:xfrm>
          <a:prstGeom prst="rect">
            <a:avLst/>
          </a:prstGeom>
        </p:spPr>
        <p:txBody>
          <a:bodyPr wrap="square">
            <a:spAutoFit/>
          </a:bodyPr>
          <a:lstStyle/>
          <a:p>
            <a:pPr fontAlgn="auto">
              <a:spcBef>
                <a:spcPts val="0"/>
              </a:spcBef>
              <a:spcAft>
                <a:spcPts val="0"/>
              </a:spcAft>
              <a:defRPr/>
            </a:pPr>
            <a:r>
              <a:rPr lang="en-US" sz="1600" dirty="0"/>
              <a:t>Choose one:</a:t>
            </a:r>
          </a:p>
          <a:p>
            <a:pPr fontAlgn="auto">
              <a:spcBef>
                <a:spcPts val="0"/>
              </a:spcBef>
              <a:spcAft>
                <a:spcPts val="0"/>
              </a:spcAft>
              <a:defRPr/>
            </a:pPr>
            <a:r>
              <a:rPr lang="en-US" sz="1600" b="1" dirty="0"/>
              <a:t>Fat Free Chocolate </a:t>
            </a:r>
          </a:p>
          <a:p>
            <a:pPr fontAlgn="auto">
              <a:spcBef>
                <a:spcPts val="0"/>
              </a:spcBef>
              <a:spcAft>
                <a:spcPts val="0"/>
              </a:spcAft>
              <a:defRPr/>
            </a:pPr>
            <a:r>
              <a:rPr lang="en-US" sz="1600" b="1" dirty="0"/>
              <a:t>1% White</a:t>
            </a:r>
          </a:p>
        </p:txBody>
      </p:sp>
      <p:sp>
        <p:nvSpPr>
          <p:cNvPr id="9" name="Rectangle 8"/>
          <p:cNvSpPr/>
          <p:nvPr/>
        </p:nvSpPr>
        <p:spPr>
          <a:xfrm>
            <a:off x="2286000" y="4181487"/>
            <a:ext cx="4759779" cy="830997"/>
          </a:xfrm>
          <a:prstGeom prst="rect">
            <a:avLst/>
          </a:prstGeom>
        </p:spPr>
        <p:txBody>
          <a:bodyPr wrap="square">
            <a:spAutoFit/>
          </a:bodyPr>
          <a:lstStyle/>
          <a:p>
            <a:pPr fontAlgn="auto">
              <a:spcBef>
                <a:spcPts val="0"/>
              </a:spcBef>
              <a:spcAft>
                <a:spcPts val="0"/>
              </a:spcAft>
              <a:defRPr/>
            </a:pPr>
            <a:r>
              <a:rPr lang="en-US" sz="1600" dirty="0"/>
              <a:t>Choose one:</a:t>
            </a:r>
          </a:p>
          <a:p>
            <a:pPr fontAlgn="auto">
              <a:spcBef>
                <a:spcPts val="0"/>
              </a:spcBef>
              <a:spcAft>
                <a:spcPts val="0"/>
              </a:spcAft>
              <a:defRPr/>
            </a:pPr>
            <a:r>
              <a:rPr lang="en-US" sz="1600" b="1" dirty="0"/>
              <a:t>Spaghetti &amp; Meatballs</a:t>
            </a:r>
          </a:p>
          <a:p>
            <a:pPr fontAlgn="auto">
              <a:spcBef>
                <a:spcPts val="0"/>
              </a:spcBef>
              <a:spcAft>
                <a:spcPts val="0"/>
              </a:spcAft>
              <a:defRPr/>
            </a:pPr>
            <a:r>
              <a:rPr lang="en-US" sz="1600" b="1" dirty="0"/>
              <a:t>Turkey Sandwich</a:t>
            </a:r>
          </a:p>
        </p:txBody>
      </p:sp>
      <p:sp>
        <p:nvSpPr>
          <p:cNvPr id="14" name="Explosion: 8 Points 13" descr=" "/>
          <p:cNvSpPr/>
          <p:nvPr/>
        </p:nvSpPr>
        <p:spPr>
          <a:xfrm>
            <a:off x="3862894" y="3462450"/>
            <a:ext cx="1444348" cy="1177420"/>
          </a:xfrm>
          <a:prstGeom prst="irregularSeal1">
            <a:avLst/>
          </a:prstGeom>
          <a:solidFill>
            <a:srgbClr val="FF5050"/>
          </a:solidFill>
          <a:ln>
            <a:solidFill>
              <a:schemeClr val="accent3">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Rectangle 11"/>
          <p:cNvSpPr/>
          <p:nvPr/>
        </p:nvSpPr>
        <p:spPr>
          <a:xfrm>
            <a:off x="3986955" y="3801004"/>
            <a:ext cx="1166088" cy="461665"/>
          </a:xfrm>
          <a:prstGeom prst="rect">
            <a:avLst/>
          </a:prstGeom>
        </p:spPr>
        <p:txBody>
          <a:bodyPr wrap="none">
            <a:spAutoFit/>
          </a:bodyPr>
          <a:lstStyle/>
          <a:p>
            <a:pPr algn="ctr"/>
            <a:r>
              <a:rPr lang="en-US" sz="1200" b="1" i="1" dirty="0">
                <a:solidFill>
                  <a:schemeClr val="bg1"/>
                </a:solidFill>
              </a:rPr>
              <a:t>Select at least </a:t>
            </a:r>
          </a:p>
          <a:p>
            <a:pPr algn="ctr"/>
            <a:r>
              <a:rPr lang="en-US" sz="1200" b="1" i="1" dirty="0">
                <a:solidFill>
                  <a:schemeClr val="bg1"/>
                </a:solidFill>
              </a:rPr>
              <a:t>3 components! </a:t>
            </a:r>
            <a:endParaRPr lang="en-US" sz="1200" i="1" dirty="0"/>
          </a:p>
        </p:txBody>
      </p:sp>
    </p:spTree>
    <p:extLst>
      <p:ext uri="{BB962C8B-B14F-4D97-AF65-F5344CB8AC3E}">
        <p14:creationId xmlns:p14="http://schemas.microsoft.com/office/powerpoint/2010/main" val="1896631444"/>
      </p:ext>
    </p:extLst>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Signage Examples</a:t>
            </a:r>
          </a:p>
        </p:txBody>
      </p:sp>
      <p:graphicFrame>
        <p:nvGraphicFramePr>
          <p:cNvPr id="7" name="Object 6" descr="May take second piece of bread with salad; May take second cheese stick with fruit salad"/>
          <p:cNvGraphicFramePr>
            <a:graphicFrameLocks noChangeAspect="1"/>
          </p:cNvGraphicFramePr>
          <p:nvPr>
            <p:extLst>
              <p:ext uri="{D42A27DB-BD31-4B8C-83A1-F6EECF244321}">
                <p14:modId xmlns:p14="http://schemas.microsoft.com/office/powerpoint/2010/main" val="3229949080"/>
              </p:ext>
            </p:extLst>
          </p:nvPr>
        </p:nvGraphicFramePr>
        <p:xfrm>
          <a:off x="457200" y="2514600"/>
          <a:ext cx="3657600" cy="2290762"/>
        </p:xfrm>
        <a:graphic>
          <a:graphicData uri="http://schemas.openxmlformats.org/presentationml/2006/ole">
            <mc:AlternateContent xmlns:mc="http://schemas.openxmlformats.org/markup-compatibility/2006">
              <mc:Choice xmlns:v="urn:schemas-microsoft-com:vml" Requires="v">
                <p:oleObj spid="_x0000_s1140" name="Document" r:id="rId4" imgW="7021151" imgH="4120986" progId="Word.Document.12">
                  <p:embed/>
                </p:oleObj>
              </mc:Choice>
              <mc:Fallback>
                <p:oleObj name="Document" r:id="rId4" imgW="7021151" imgH="4120986" progId="Word.Document.12">
                  <p:embed/>
                  <p:pic>
                    <p:nvPicPr>
                      <p:cNvPr id="7" name="Object 6"/>
                      <p:cNvPicPr/>
                      <p:nvPr/>
                    </p:nvPicPr>
                    <p:blipFill>
                      <a:blip r:embed="rId5"/>
                      <a:stretch>
                        <a:fillRect/>
                      </a:stretch>
                    </p:blipFill>
                    <p:spPr>
                      <a:xfrm>
                        <a:off x="457200" y="2514600"/>
                        <a:ext cx="3657600" cy="2290762"/>
                      </a:xfrm>
                      <a:prstGeom prst="rect">
                        <a:avLst/>
                      </a:prstGeom>
                      <a:ln w="28575">
                        <a:solidFill>
                          <a:schemeClr val="accent4">
                            <a:lumMod val="75000"/>
                          </a:schemeClr>
                        </a:solidFill>
                      </a:ln>
                    </p:spPr>
                  </p:pic>
                </p:oleObj>
              </mc:Fallback>
            </mc:AlternateContent>
          </a:graphicData>
        </a:graphic>
      </p:graphicFrame>
      <p:graphicFrame>
        <p:nvGraphicFramePr>
          <p:cNvPr id="8" name="Object 7" descr="More veggies please!  If you would like an extra serving, just ask."/>
          <p:cNvGraphicFramePr>
            <a:graphicFrameLocks noChangeAspect="1"/>
          </p:cNvGraphicFramePr>
          <p:nvPr>
            <p:extLst>
              <p:ext uri="{D42A27DB-BD31-4B8C-83A1-F6EECF244321}">
                <p14:modId xmlns:p14="http://schemas.microsoft.com/office/powerpoint/2010/main" val="3070887413"/>
              </p:ext>
            </p:extLst>
          </p:nvPr>
        </p:nvGraphicFramePr>
        <p:xfrm>
          <a:off x="4709160" y="2513919"/>
          <a:ext cx="3657600" cy="2291443"/>
        </p:xfrm>
        <a:graphic>
          <a:graphicData uri="http://schemas.openxmlformats.org/presentationml/2006/ole">
            <mc:AlternateContent xmlns:mc="http://schemas.openxmlformats.org/markup-compatibility/2006">
              <mc:Choice xmlns:v="urn:schemas-microsoft-com:vml" Requires="v">
                <p:oleObj spid="_x0000_s1141" name="Document" r:id="rId6" imgW="7021151" imgH="4401717" progId="Word.Document.12">
                  <p:embed/>
                </p:oleObj>
              </mc:Choice>
              <mc:Fallback>
                <p:oleObj name="Document" r:id="rId6" imgW="7021151" imgH="4401717" progId="Word.Document.12">
                  <p:embed/>
                  <p:pic>
                    <p:nvPicPr>
                      <p:cNvPr id="8" name="Object 7"/>
                      <p:cNvPicPr/>
                      <p:nvPr/>
                    </p:nvPicPr>
                    <p:blipFill>
                      <a:blip r:embed="rId7"/>
                      <a:stretch>
                        <a:fillRect/>
                      </a:stretch>
                    </p:blipFill>
                    <p:spPr>
                      <a:xfrm>
                        <a:off x="4709160" y="2513919"/>
                        <a:ext cx="3657600" cy="2291443"/>
                      </a:xfrm>
                      <a:prstGeom prst="rect">
                        <a:avLst/>
                      </a:prstGeom>
                      <a:ln w="28575">
                        <a:solidFill>
                          <a:schemeClr val="accent4">
                            <a:lumMod val="75000"/>
                          </a:schemeClr>
                        </a:solidFill>
                      </a:ln>
                    </p:spPr>
                  </p:pic>
                </p:oleObj>
              </mc:Fallback>
            </mc:AlternateContent>
          </a:graphicData>
        </a:graphic>
      </p:graphicFrame>
    </p:spTree>
    <p:extLst>
      <p:ext uri="{BB962C8B-B14F-4D97-AF65-F5344CB8AC3E}">
        <p14:creationId xmlns:p14="http://schemas.microsoft.com/office/powerpoint/2010/main" val="27138027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43DDA-EA22-40D9-A756-20C3FFB92BCC}"/>
              </a:ext>
            </a:extLst>
          </p:cNvPr>
          <p:cNvSpPr>
            <a:spLocks noGrp="1"/>
          </p:cNvSpPr>
          <p:nvPr>
            <p:ph type="title"/>
          </p:nvPr>
        </p:nvSpPr>
        <p:spPr/>
        <p:txBody>
          <a:bodyPr anchor="t">
            <a:noAutofit/>
          </a:bodyPr>
          <a:lstStyle/>
          <a:p>
            <a:pPr algn="ctr"/>
            <a:r>
              <a:rPr lang="en-US" sz="3600" b="1" dirty="0">
                <a:solidFill>
                  <a:schemeClr val="tx1"/>
                </a:solidFill>
              </a:rPr>
              <a:t>Child Nutrition Program Administration</a:t>
            </a:r>
            <a:br>
              <a:rPr lang="en-US" sz="3600" dirty="0">
                <a:solidFill>
                  <a:schemeClr val="tx1"/>
                </a:solidFill>
              </a:rPr>
            </a:br>
            <a:r>
              <a:rPr lang="en-US" sz="3600" dirty="0">
                <a:solidFill>
                  <a:schemeClr val="tx1"/>
                </a:solidFill>
              </a:rPr>
              <a:t>518-473-8781</a:t>
            </a:r>
            <a:br>
              <a:rPr lang="en-US" sz="3600" dirty="0">
                <a:solidFill>
                  <a:schemeClr val="tx2">
                    <a:lumMod val="75000"/>
                  </a:schemeClr>
                </a:solidFill>
              </a:rPr>
            </a:br>
            <a:r>
              <a:rPr lang="en-US" sz="2800" b="1" dirty="0">
                <a:solidFill>
                  <a:srgbClr val="1F497D"/>
                </a:solidFill>
                <a:hlinkClick r:id="rId3"/>
              </a:rPr>
              <a:t>CNTRAINING@NYSED.GOV</a:t>
            </a:r>
            <a:endParaRPr lang="en-US" sz="3600" dirty="0"/>
          </a:p>
        </p:txBody>
      </p:sp>
      <p:pic>
        <p:nvPicPr>
          <p:cNvPr id="4" name="Picture 3" descr=" ">
            <a:extLst>
              <a:ext uri="{FF2B5EF4-FFF2-40B4-BE49-F238E27FC236}">
                <a16:creationId xmlns:a16="http://schemas.microsoft.com/office/drawing/2014/main" id="{A1862E17-D1B4-4CAF-8AA5-A0BE20FD5102}"/>
              </a:ext>
            </a:extLst>
          </p:cNvPr>
          <p:cNvPicPr>
            <a:picLocks noChangeAspect="1"/>
          </p:cNvPicPr>
          <p:nvPr/>
        </p:nvPicPr>
        <p:blipFill>
          <a:blip r:embed="rId4"/>
          <a:stretch>
            <a:fillRect/>
          </a:stretch>
        </p:blipFill>
        <p:spPr>
          <a:xfrm>
            <a:off x="1798323" y="1828800"/>
            <a:ext cx="5593073" cy="4422435"/>
          </a:xfrm>
          <a:prstGeom prst="rect">
            <a:avLst/>
          </a:prstGeom>
        </p:spPr>
      </p:pic>
    </p:spTree>
    <p:extLst>
      <p:ext uri="{BB962C8B-B14F-4D97-AF65-F5344CB8AC3E}">
        <p14:creationId xmlns:p14="http://schemas.microsoft.com/office/powerpoint/2010/main" val="45127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057275"/>
            <a:ext cx="3898900" cy="609600"/>
          </a:xfrm>
        </p:spPr>
        <p:txBody>
          <a:bodyPr>
            <a:normAutofit fontScale="90000"/>
          </a:bodyPr>
          <a:lstStyle/>
          <a:p>
            <a:pPr algn="ctr" fontAlgn="auto">
              <a:spcAft>
                <a:spcPts val="0"/>
              </a:spcAft>
              <a:defRPr/>
            </a:pPr>
            <a:r>
              <a:rPr lang="en-US" sz="4000" dirty="0">
                <a:solidFill>
                  <a:srgbClr val="0070C0"/>
                </a:solidFill>
              </a:rPr>
              <a:t>Meal</a:t>
            </a:r>
            <a:r>
              <a:rPr lang="en-US" dirty="0">
                <a:solidFill>
                  <a:srgbClr val="0070C0"/>
                </a:solidFill>
              </a:rPr>
              <a:t> </a:t>
            </a:r>
            <a:r>
              <a:rPr lang="en-US" sz="4000" dirty="0">
                <a:solidFill>
                  <a:srgbClr val="0070C0"/>
                </a:solidFill>
              </a:rPr>
              <a:t>Components</a:t>
            </a:r>
            <a:endParaRPr lang="en-US" dirty="0">
              <a:solidFill>
                <a:srgbClr val="0070C0"/>
              </a:solidFill>
            </a:endParaRPr>
          </a:p>
        </p:txBody>
      </p:sp>
      <p:sp>
        <p:nvSpPr>
          <p:cNvPr id="2" name="Content Placeholder 1"/>
          <p:cNvSpPr>
            <a:spLocks noGrp="1"/>
          </p:cNvSpPr>
          <p:nvPr>
            <p:ph sz="half" idx="1"/>
          </p:nvPr>
        </p:nvSpPr>
        <p:spPr>
          <a:xfrm>
            <a:off x="4648200" y="1752600"/>
            <a:ext cx="3352800" cy="4648200"/>
          </a:xfrm>
        </p:spPr>
        <p:txBody>
          <a:bodyPr>
            <a:normAutofit lnSpcReduction="10000"/>
          </a:bodyPr>
          <a:lstStyle/>
          <a:p>
            <a:pPr marL="18288" indent="0" algn="ctr" fontAlgn="auto">
              <a:lnSpc>
                <a:spcPct val="110000"/>
              </a:lnSpc>
              <a:spcAft>
                <a:spcPts val="0"/>
              </a:spcAft>
              <a:buNone/>
              <a:defRPr/>
            </a:pPr>
            <a:r>
              <a:rPr lang="en-US" sz="2800" b="1" dirty="0">
                <a:solidFill>
                  <a:srgbClr val="0070C0"/>
                </a:solidFill>
              </a:rPr>
              <a:t>Lunch Meal Components</a:t>
            </a:r>
          </a:p>
          <a:p>
            <a:pPr marL="18288" indent="0" fontAlgn="auto">
              <a:spcAft>
                <a:spcPts val="0"/>
              </a:spcAft>
              <a:buNone/>
              <a:defRPr/>
            </a:pPr>
            <a:endParaRPr lang="en-US" sz="1800" b="1" dirty="0"/>
          </a:p>
          <a:p>
            <a:pPr marL="845820" lvl="1" indent="-457200">
              <a:buFont typeface="+mj-lt"/>
              <a:buAutoNum type="arabicPeriod"/>
              <a:defRPr/>
            </a:pPr>
            <a:r>
              <a:rPr lang="en-US" sz="2000" b="1" dirty="0"/>
              <a:t>Fruits</a:t>
            </a:r>
          </a:p>
          <a:p>
            <a:pPr marL="845820" lvl="1" indent="-457200">
              <a:buFont typeface="+mj-lt"/>
              <a:buAutoNum type="arabicPeriod"/>
              <a:defRPr/>
            </a:pPr>
            <a:r>
              <a:rPr lang="en-US" sz="2000" b="1" dirty="0"/>
              <a:t>Vegetables</a:t>
            </a:r>
          </a:p>
          <a:p>
            <a:pPr marL="1303020" lvl="2" indent="-457200">
              <a:defRPr/>
            </a:pPr>
            <a:r>
              <a:rPr lang="en-US" sz="2000" b="1" dirty="0">
                <a:solidFill>
                  <a:schemeClr val="accent3">
                    <a:lumMod val="50000"/>
                  </a:schemeClr>
                </a:solidFill>
              </a:rPr>
              <a:t>Dark green</a:t>
            </a:r>
          </a:p>
          <a:p>
            <a:pPr marL="1303020" lvl="2" indent="-457200">
              <a:defRPr/>
            </a:pPr>
            <a:r>
              <a:rPr lang="en-US" sz="2000" b="1" dirty="0">
                <a:solidFill>
                  <a:srgbClr val="FF6600"/>
                </a:solidFill>
              </a:rPr>
              <a:t>Red/Orange</a:t>
            </a:r>
          </a:p>
          <a:p>
            <a:pPr marL="1303020" lvl="2" indent="-457200">
              <a:defRPr/>
            </a:pPr>
            <a:r>
              <a:rPr lang="en-US" sz="2000" b="1" dirty="0">
                <a:solidFill>
                  <a:srgbClr val="7030A0"/>
                </a:solidFill>
              </a:rPr>
              <a:t>Beans/Legumes</a:t>
            </a:r>
          </a:p>
          <a:p>
            <a:pPr marL="1303020" lvl="2" indent="-457200">
              <a:defRPr/>
            </a:pPr>
            <a:r>
              <a:rPr lang="en-US" sz="2000" b="1" dirty="0">
                <a:solidFill>
                  <a:srgbClr val="0033CC"/>
                </a:solidFill>
              </a:rPr>
              <a:t>Starchy</a:t>
            </a:r>
          </a:p>
          <a:p>
            <a:pPr marL="1303020" lvl="2" indent="-457200">
              <a:defRPr/>
            </a:pPr>
            <a:r>
              <a:rPr lang="en-US" sz="2000" b="1" dirty="0">
                <a:solidFill>
                  <a:schemeClr val="accent5">
                    <a:lumMod val="75000"/>
                  </a:schemeClr>
                </a:solidFill>
              </a:rPr>
              <a:t>Other</a:t>
            </a:r>
          </a:p>
          <a:p>
            <a:pPr marL="845820" lvl="1" indent="-457200">
              <a:buFont typeface="+mj-lt"/>
              <a:buAutoNum type="arabicPeriod"/>
              <a:defRPr/>
            </a:pPr>
            <a:r>
              <a:rPr lang="en-US" sz="2000" b="1" dirty="0"/>
              <a:t>Grains</a:t>
            </a:r>
          </a:p>
          <a:p>
            <a:pPr marL="845820" lvl="1" indent="-457200">
              <a:buFont typeface="+mj-lt"/>
              <a:buAutoNum type="arabicPeriod"/>
              <a:defRPr/>
            </a:pPr>
            <a:r>
              <a:rPr lang="en-US" sz="2000" b="1" dirty="0"/>
              <a:t>Meat/Meat Alternate</a:t>
            </a:r>
          </a:p>
          <a:p>
            <a:pPr marL="845820" lvl="1" indent="-457200">
              <a:buFont typeface="+mj-lt"/>
              <a:buAutoNum type="arabicPeriod"/>
              <a:defRPr/>
            </a:pPr>
            <a:r>
              <a:rPr lang="en-US" sz="2000" b="1" dirty="0"/>
              <a:t>Fluid Milk</a:t>
            </a:r>
          </a:p>
        </p:txBody>
      </p:sp>
      <p:sp>
        <p:nvSpPr>
          <p:cNvPr id="4" name="Content Placeholder 3"/>
          <p:cNvSpPr>
            <a:spLocks noGrp="1"/>
          </p:cNvSpPr>
          <p:nvPr>
            <p:ph sz="half" idx="2"/>
          </p:nvPr>
        </p:nvSpPr>
        <p:spPr>
          <a:xfrm>
            <a:off x="685800" y="1905000"/>
            <a:ext cx="3898900" cy="4800600"/>
          </a:xfrm>
        </p:spPr>
        <p:txBody>
          <a:bodyPr>
            <a:normAutofit lnSpcReduction="10000"/>
          </a:bodyPr>
          <a:lstStyle/>
          <a:p>
            <a:pPr marL="73152" indent="0" algn="ctr">
              <a:buNone/>
              <a:defRPr/>
            </a:pPr>
            <a:r>
              <a:rPr lang="en-US" sz="2800" b="1" dirty="0">
                <a:solidFill>
                  <a:srgbClr val="0070C0"/>
                </a:solidFill>
              </a:rPr>
              <a:t>Breakfast Meal Components</a:t>
            </a:r>
          </a:p>
          <a:p>
            <a:pPr marL="73152" indent="0" algn="ctr">
              <a:buNone/>
              <a:defRPr/>
            </a:pPr>
            <a:endParaRPr lang="en-US" sz="1800" b="1" dirty="0"/>
          </a:p>
          <a:p>
            <a:pPr marL="957834" lvl="1" indent="-457200">
              <a:buFont typeface="+mj-lt"/>
              <a:buAutoNum type="arabicPeriod"/>
              <a:defRPr/>
            </a:pPr>
            <a:r>
              <a:rPr lang="en-US" sz="2000" b="1" dirty="0"/>
              <a:t>Fruits/Vegetables</a:t>
            </a:r>
          </a:p>
          <a:p>
            <a:pPr marL="957834" lvl="1" indent="-457200">
              <a:buFont typeface="+mj-lt"/>
              <a:buAutoNum type="arabicPeriod"/>
              <a:defRPr/>
            </a:pPr>
            <a:r>
              <a:rPr lang="en-US" sz="2000" b="1" dirty="0"/>
              <a:t>Grains</a:t>
            </a:r>
          </a:p>
          <a:p>
            <a:pPr marL="1357884" lvl="2" indent="-457200">
              <a:defRPr/>
            </a:pPr>
            <a:r>
              <a:rPr lang="en-US" sz="1800" b="1" dirty="0">
                <a:solidFill>
                  <a:srgbClr val="C00000"/>
                </a:solidFill>
              </a:rPr>
              <a:t>Meat/Meat Alternate Optional</a:t>
            </a:r>
          </a:p>
          <a:p>
            <a:pPr marL="957834" lvl="1" indent="-457200">
              <a:buFont typeface="+mj-lt"/>
              <a:buAutoNum type="arabicPeriod"/>
              <a:defRPr/>
            </a:pPr>
            <a:r>
              <a:rPr lang="en-US" sz="2000" b="1" dirty="0"/>
              <a:t>Fluid Milk</a:t>
            </a:r>
          </a:p>
        </p:txBody>
      </p:sp>
      <p:sp>
        <p:nvSpPr>
          <p:cNvPr id="356357" name="AutoShape 2" descr="data:image/jpeg;base64,/9j/4AAQSkZJRgABAQAAAQABAAD/2wCEAAkGBhMSERUUEhQUFRMWGBQXFRYYGBQVFhgUFRQVFBQUFBQXHCYeFxkjGRQUHy8gJCcpLCwsFR4xNTAqNSYrLCkBCQoKDgwOGg8PGiwkHyQsKSwsLCwsLCwtLCwtLCwpLCwsLCwsLSwsLCwsLCwvKSksLCwsLCwpLCwsKSwpLCwsKf/AABEIAIYBeAMBIgACEQEDEQH/xAAbAAACAgMBAAAAAAAAAAAAAAAFBgMEAAIHAf/EADoQAAIABAQEBAMHBAIDAQEAAAECAAMEEQUSITEGQVFhInGBkRMyoQcjQrHB0fAUFVJicuGSosLxM//EABoBAAIDAQEAAAAAAAAAAAAAAAEDAAIEBQb/xAAwEQACAgEEAQMCBQQCAwAAAAAAAQIDEQQSITFBEyJRcaEFMmGBkRQzUsHw8RUjQv/aAAwDAQACEQMRAD8A5wWzyARuNDAtpZEeUVWVNjsdxE9VddR8pgZDg3w+WzEgAnyBMGKDCGY+IEeYIiPBMWKKAFFzuYcErRM+GABtrFJ8Lg2Qrr253c/Ax8KUiimKjYQw01LaQR0gBh0sShYHeDcir+7PeFx+CW88lYRpPnZRpEEyvUPkO5EU6ida+uo27iGQr8sySn4RvMn8zqp37QLF5cywGZW27QcwrBGnjOCAh3EWa/g4rKJDsSNQNPYQ8WAWlaXcX7CKs6iL7KF843WYot8xPOJHlg+IBz2iEB1NOKzNdSNjygsGmGYHLXIGw2EbSRnXIyhAeekeT8MMkXV7qdzz94hC5OxwEZC2vPtFvD6iy2c+Rhf+IlwES6/iMZVM1rKG+Hy7QSDpLpi+m45c4tScISX4mAJhRpsWqpSjKoI5EnWIqji2eWs5VRztAyw4Rc4rxZ7hflU323MKEiejk573JsBDdiksTZQaX4iNz+cK9ZRNKtMKn2isseQxcl0S0+FhifFYDaNqqmMsg5r87QLmYo5U5QQbxHTz5k18x0A0irrixiumvIfwzHmzWJhDnTM0xjzLsf8A2JvDNUSchBhVXVj1ubwqK2tjLJbki1KprnT8usGMPwAsQWPe0QUCDSGCgnAQNxaMOAXiOBgDpAqThgEN9bMDCA7pFXIYq0aUNKA4uRD9RyEMsZbXGpPkLRz5pljDRgNQzWUXPWGQkLsgX6Cts/rY77bft6iAvHlaTZRsN4N1GH/DtM2XmByPM/r6RUq8OlTb5iGzKrXHRhcA9D2gWSSabHaTEZOT8C7gXDaz5eZmIJ2sYfsBwGVSyQym8wfM3M+cCaSiSQiqh8MEWrlA30McS661Sks8eDq2N2xWOi1xZSpU0rAjxAXU8wRtaONCmfpHZ6GaJgyDnz7QJ4n4LlypZeXe+55x1/w2PqrM33gwT1ktKtsVk5kKBokk4Xfe1ucHJWGMRdvCOpiKfLAGVdBuTzMdW+muqP6maP4pfb0kkUHqSBlXRR7RSn1F9YkrJlzYbCKbi8c8Q228s1sdzvGIvONyuojelW49YhUsERpJma2HlEk7YxWww5mPYwCxLVT7HLfzgrR4iwVLEgjY9xC3PmXcmCNO11iAOhYZxQWAubHY+cZCVJrAunJv5ePIOWTCLPEvBMtwZksWO+kBKXA7Szm1i9gPFrMBLmG/K8FJ1P8AduR0MU5XDLxSYlSiA1vaGzhqqVjlbflCajaxfpqsowYQ5rgUnh5OmzmsQInl1e8s72vAbB64TRcnxCJnU5iwOo2gVwxyMts3LCIWrQsw59xziGdivxDltryPWPKycHTbXnA96koAUGaGmbB1bhMgU66wflC4hJ4eq2+Cpy2uIa8PmswhSfOC7XGTn3FC/DqXUeAGx25nciB0muK6Fzbyh24x4fE1kYaPexPUQJquDmK/dsAeh2P7QwqlkAzWQ6jMxi3SYtpkmKAp5k39xAuvoqiRf4iMo6gXX3EUqdjMNkVnbtcxM4DgZZVAFe8ts4P4eQjeomZbiabdBFSjwaulLnRBr+G4v7RvOaYyMHT7zY35QHOKWWTYzJM8fiLFTsIvSsMkzQbLlPeI8Lw0sRc2A6wynCVmLaUPEOe0IsuzFqvstBR3LPQLwvD2TwlgU5CGCrwQTJViotaKUrDHlEZtdeUNcr5Ldoy0+rd/d4a6NVmyv+3ymc6lcLS0Jvt0iCr4Zl2OQhTFzGsFntNmETgkvcdYVw+R7NMZz11t6R1I0vbucjE5rOEixiGDMFHO3OEeoo7VDJsb/nr+8dImZ3llRzBH0hSxPK05Oby8uc23B0352/eMjsy8GuNXtyb0tBlAG5glKpDENRfL4LA9eneBNUmRcxqGB111sT5xRPI6XHQemCwgfPYQElYmx0E7PBCYXygkQGWTyRVVWiasfSLfDnEc6XNVlTwX16kQIkUhmzgi5c5Ohc2UdyekS4OXeoMtiFytk1V9TnyknKwCgC7eg3i8U+0Jm1nDOwYnNV6J5my2DHrY6EeesJ74xTo5Gay2W3XLlFvpaG+uwof0JlM2dXMlCVvoC6gle43EIOIfZ80yc7ZzluFX/igCKfUKD6wyUK5vFvWPuIkm4ez5Jp3FNOuYZrjl5wHm8YJ3MFpP2ZIPmYmCFNwBIX8N4G3RxedrYyE9So7VJIXKT7QWlH7tLn1i03FtdVMBlIXpaw+sNtNwxJXZB7RcFGq7KIZ/VQgsVQwUdMpvNksiumEOVzzjoNcvKBVQb3hq4jqckloUlmeEdWhW+U+ZMs4qPCA7SdTEUuRrBN1HrFelYZrdTBwyvBT+H4veJcKW4PZjFoyPF6GIMFNmmiAQ1rmyi1ucaYVL1eLGJtmUdbXjSj0zd1ieA+QY8vxkRaoplo0qls6tyIjSe2QgjYwUVLMw9NbRkVRNsbjaMgBI+GKIZs7i9thDRX4yPhlQvKB2GysqCPKpY6KojtyzVGtKIsX8UWJGtxEc1LMYsUy6xkaMT4YT4fxQypgvtsYfaKfKmHXS/wBY5vVyLEMOcHaKaWkgqdVh1DXTNNSUuGOXwUTOABpb1iWm4dlXDganW3KAOH4wzhlbe28HKOusR5CN0q4zjg0SqTjgMSKiXL0bTtBmhxlNlhbr6QTQGG43jbDZNjGBVbOJHLu3ReMBziarZpJKaMNQe4ihg/FAZB8RbPtpteLc+YrKUvqRC++B/DFy+kKtvhFYj2GiKk3vf0D/APcmdjcKV6c4qSzLluTLlqt97ADWFudVThOAlnS2pO1oM0RLb6mMcLpy4kOrhy8oZKSuDQm/aLVmlKTEIbObMvpuIYJEsg3gfiyyJ5++T5dFJ19RF5tbcSGKrc8IS04omsL6KO0E8J4tqZQ+7UEHrf6GLU3h6UrkH/8AmRdQOvcxWk0glteYwCDZe3K5i0I1rmKeS0a2+FBDFS8czSQsyRqed7iHGTPuo2uRHOZXFNMHAdfAOcE6v7SKSWtpZubbCNFdFj7RlulGLwsfsb4xjtHJmFXYzZpPyDxW8xsPWKNXMFQwYIFA2hVp6qROnNMCEsxLX5XMNuF3YbQzU7Yx255KUJt7vBsJJAsBADEcGyTHe2kxQCO4PzDy6Q4CSY9m0auuVxcfzY8o5uDcp4EQS8wsYHVVKiyZkvIWZwRmKlnXW4yv0FtjpDHimGCRMst8jAFb667ML/zePXnoFubXiyk4su4qaEzAOHjmuykJe92tc6WAA5CGqoph8O1opS8YzzciCw3LHYftBNa6XlN2Vm/1IIiNt8stGKXCFlsL1Nja8SU2EEG5c+mkWa+tlMbNcG34evWA0nFmU5X35GByTCzydlw6aGpJYH4SvO+ovrHkLHBuKfczMx8IynsNbQZbFx+FSfJWb8hDsOaTMs8Qk0XssZ8OF7EOKzKuXSYgG5Mt1A8yRpAmp+0dPw5j9InpNlfVSHjJEUwDtHN6n7RXOwt6wNmceTL6kW94nofqD1v0HDjVx8Ow1hUeZYLFqRiBny2JYN0MDp0zQEcoKWOCN55PamZrFP4viv3vGGde6nflGqi/nsYuipOa+xBilS1Np7W2MaVEokacooS5pDX5xCBHF3OUEHtHtPWZlXrtFWbUZgVPmIpI5QwCBeobwgcxEDzMy2PpGkyfmF+v5xWZjy3EAJ7KmlTGRtow7xkAIzST4B5RHNN49pDdIu09GB4m2G0daU1GOWbnJJC2+EzHmWAtF5eGJgtdrHyMF5teb7geQ19TFZ8VPO5jmSk28mF4bN1wMlMpZT9IsYZhrSicxXKfWKH94A5GJlxlTvcQIylF5RaMtr4CCSZatcE+gizT1Cj8R9RAn+sQ7Nr02MRNPU/jI8xce4hi1Fi8jPWl8jxQV2mmsXqguF+7378oR6CawIsQw/1b9DD/AIRVeHxC45EixHYxf1XNYkLnPd2BJM1l0mTFve5I/KCFQ0l11mC3cwq8acNzSWm0pzAm5TmDzynp2hTouGqyawDkqOdydvKFLRxbWX2W3yT9sTpctpL3UNm7j94LYfMCAADSBWC4WJCBQPWCojfXpK4LHZqaz2EMXxqXJkGYeQ0HeOLVn2hzprHKgA5bnyh3xivkzXyu2i7jvFCTMo5fyqsYpYhNrbkyyex+2WBTGN103YP2sLfnEyYHXTd7+phsPFVOmwX6RSn/AGgAfLaGrUWr8sUjNJRl+aTYPpvs8qH+d7e8GKP7NEHzsT62gXM+0Z+UUZ/Hs09feKystl3ICVceonRaDh2RJGmUQRSplINCI45N40nMbDUnQAXJJOgAG5MNOD8KVc6XmqKn+kv8qmWJptp4nyzFy89N+ttozSUI8yY6G+fEUOk3iCSOcR0/ESTHCSxmc7KNSfSKVBwfhqC82oaob/eaZa+QSXb6kwVpKzD6Z88lZUuwI8KrmN+We+ZoXK2tdGmOlvl4+wK4nWY0rMyFMh0vYE30Nh529oRq+qcggQ5pXmarBjcXI15g3/SErEZgSa0sHUa255eve0Z4W75dG63SuiHZrw7XKjFDrMY7bk+QEEsQlDkpUnfwsP0ingyS7nOt737H0MMpxU5WHxJjAjk46WAYMpKnqQdY04TMa3eBSm0hRWmWbIouSRYdABexYk2AtAl1ZnBYW7b28zDTi1UJhGdiRuq3v0IJ9fKBNQyqyMQCXbLLU/iI1ZiP8VGvckDnFei+18Jj7wYhp6cTWYJ8UkAEXui9u5/KLc/ixhMKyz4W3GtgwI+XoDfbtAPG8R+6ky98qa+ZO8AUmkmym3U8/wCaRhlNyfB3KdHFQzI6pJ4gsni8WbcHxDuDeB0vhTDp9w1HIBPNF+G2u9mSxBhJpXc6Zz7L+0XpFRMDWDn2H7RFbKPkRLQQl9S5jv2XYbYiW86RM5EMZq3t+JJhuRfowMLkr7ImmqRT1cuZNUElHlmUD2Vs7e9oZZtW5AB1OwOv63P1g5wxMSWXBIz5SRfYm20NjqJ5Rmt/D4Rrb8nKcDlPIeZJmqyOpIZG0II0PYjuNDyvGpnWZx0P0MdJ4pwRK9pTLNEqfKuPiZMyOjalHAIOh1B1tc6axz/iLCHp5xRypJFwym6kciLxrjZGfRy7KZV9gmpHMdYyTNzE23G/eKsurKkgxvNsLOnqIaZwmoHvuIH1tFzAuI0NVfX6RDPrGA0iEIGAj0y78xFaZMLRi3EEBOPDuY8WfrGsrXlGuSAEuS56+sZFVY8iYDkapst5ZCkWO5v0ivUz5j6B7DtHtXWF23B6knf/AKjZHUDU3PbaLyluYZSbK4m5dC5jdqnoL+8bTGtsAPSKM2p8/SKMqTvOJ2BjJb3+ZT5j9RFZJjHkYkWoYQCGTZeuh0iJnYbG/npEzV6H5hY9Y9ZOYII7j9YgTKOrKm5GsPfDONkAhmOQi1j4h78oSZLAHUD84d+EquUSFyLc79IKIFUqSgNjmXl6xHPqAbHY7G0MtfgImyGKKFIFxbtrCDKqCQb73jp6aXtw/BuokpIaKecSNYhxjFUkSmdjawMQSqxVTOxsAI5fxdxOaqZZT90p0/2P+R7dItdaq1+oLrFBFCdijMzNmPiJPvEDVl+ZirHoU9I5m9s5vZOaqNTUxH8FukbrSt2iZZDz45jwzjzMWqfCXfQAn0hx4U+zzMyzqg/dqbiXb52Bv4j/AIg8uflvWc1CO6Qyut2S2xCHAfCxko0+fKAnNYybnxohWxOXZS1z3t0hkqZxYA30BBt1t1ixU1dhcxQCnMbaq2vkf+/0jkSnK2WT1Onqhp4YfH6kOJV5W1hvz7GIa6SxkWAzE8hzi+aCWwGbUjYbDtBGXTKoudB0hkaH2xU9fCH5FkA4PIdZYDqc2/In1gZivDbtPE5QQQCLaEEG2/tBnGuJFlAhbBuR7iF+dxzexXwtzU7HqL+3tD41qLyjFfqZ3LE8Fd6dlOqlfy9DFeciNqWIPY2MH8NxRaqWcwtMBa4HMA3BuOxEVq/h5CquT4cyq7LYFC4DSy2lrEG224t0hy5MnQv+BdfqT9YhwycaipM06S5YySx23J8zuf8Al2izxXwxNpGCsQ6uLynW9nHLQ/K2o077mLVDQCTLVOY3PVjqT7wu17I48s26Gv1bU/C5Lc+cWNzEdGPEf5tG2S4jeUltezf/ADGHPGD0LLVKNTFqlHiPnEFMsT0x8RELK/IQRhm8hf1/lo9pmupPUmK4bx+a/qY3pW0t0JiwtrgMUzhRa9rbmAXGNGKqT8WXvLtbT5lO/wBNYlq5tkN7nQlgNyB+Eeeg9Ylebc/CXp943Tso5XMXhJxeTJbp1ZFpnLKqQb3Aio1xfrHTazCKeZmCDxDQsNr9O5hOxTCgrEHQiOlXapnBv0s6nhgRkut41DaawRXD2yFhqIHzZVtIcY+iBlt5RNLUGNH6RqmhggN3TLzjwPGO0QvEISTHuYyPKeWSwEZACHpdCm+a/rE+YLsp94pSAG3a0W0UD8V4hDWbNPSKbsTF+bM8opvMEBhIQsb6d40ZrxqQf4YhDYt3HrGyTiNvblEJmW5Rp8URCBigdW+YD2hjwiQFPhuITqOpII3EO2CzvEvMmAyyOncN1ZyC/tCDxPhjS6yYFHgNnHk2pHveHXB54NhAjj6WVmSz/khH/iR+8OrscVlBUnCTaETiIuZVhfLzHWEp6Sx+WOmTqb4ku0KWIYcZW4uesV3ubyxU228sXzSnyidKAAatEihrnS8SS8GmzDpeCVNqbClOpghIp5Ka2zGNEwCcBrciL+E8LzJswKQwT8bC1wLcidLxHJRWWSMXJ4QUwOimVB+7UJLGjORoOwHM9obC4XwjYKAPIaRDShJEsS5Vwq30OpuSSxY9bxFMm31Mc21yvfwjtUKGlXzJmMdDfb9Io1lfl22jaqqbQr4pieu8XhBR4Qq26U3mQUo+IQJhzbcokxbiFyPCf1hTkCZOJ+ELgfMx0UeZ5nTlFuTQzlYAMhPcta/tFpNLhsNdVk1mMTydhU6bq5tflz9TyEayOFs7WO38O0XWxWZK8DIS3ob9TeNGxGdr92ddOQAB31v0v7mDuXyV9Kf+L/gs8K4FOSpR5al0YlAptdlYWzKel7b8tbw2yaFUqJ0plcSyqy5y7m+qMU62sjj6QO4W4hZGbNZJtwqsBnKoQLiSn4pzE5FGw1JvtDxV4zImUxmTmEiZL8PxQfij4g1MlTcGe6gKGI0vcA6G1otPnJWcJR4ceBRamMyU0ioAvIMxQ7C33km7S5i3Ph2dSOauOkLSj+dIJ1nGEuWnxw5mT86+E6Z5eVk1S+UNYrc794Q6HFJijxTGPYm/13hdtfqYaNul1K02VJd/A5y8topTa9XYhNQl8x5Xa2g9vrATOJ2jM9uzaex0gpT04loQNQTcn94R6O1ZN8NdG2WFx9Q5St4QY0E60wRDTVGkQNNu4jOo9m6OAtObxKfMe/8ADFqToPOB883Bt5+2sSTKv7u/aB2irWUTo4mZjvlIAHUjxD629ooV9UVIkyj94+sx/wDEcxeK9HWZZcw87/W0DsFmXLE/M19fOGqOE38Ak9rwM9FKCKFTQdedubeZN4gxnDJTKGmMEFwLnmSbAdyTGv8AVkfKL8u1hoPygfX4aZ81XmO1k+SWtgoNtWPMtvrpF6oybz0YNXdDbjthH+zqmijwMPrChjWDmW9rEjl5Q9Yehy5dbDmdYtT5SgagGOxRp52c9I8tqL418ds5I+FzSfCp9rRr/bJ3+Bjp7GWdxaI/iSl5iN60aXbMH9U30jm4wGobZDE0rhKpO6gesdCGIJsov5CLEuTMbXKFHVj+kVenrXbLK6x9IT8N4Ne4LkC3SPIczkT55wv0W0ZEVVa/+chc5vuSRzaVTW5iPZrW5xSaqY7CNpcon5z6bRzjaRzpuukRZ7xbZBsBaKzDWIQ1APUxuJhHONLxusuIQlE/rHmcdo0WXfaNzTtzEVCSSZ5B0tDpw2WPjJhLpaclhD/gqWQWhc3gdWssZ6CuyEMYj40rDMMjNoLObewjejw1pg8IipxTQTZLyZ03xIQEsPlRuh8/0i1ecAtwVKIXWAfE6kEQz4dka+oEAOKQofQ3iYYkFYLQggkw2UNCBawhawWtUXWxLHYCGKkqWRbfiO56DoP3i8m4x47DCKlLnob8DwxZgYFUsttCqMxvfXMRcbQbl4JKUWyC3TW3tAzgmkYSWmaXmNoSLkqum/TNmhheW3NgPIfvGeLcVhwcn88Y+7HWzzJ7XhfAn8V4UsrLMlqFU+FgNr8jbvr7Qp1VbaOoVMuWVYP4gQQb63HSOFcQYoqzHVDoHYL1sGIX6Wg7ZPlrBaE+MG2K4zYGBMmkLspm3yk/LsTzF+nlECAgh21N9un/AHF4zr2PcRSTxwjfRSm90/4DFIwBZVAACLYDQDU7D1is86zjzERUk/71h/qfoyiNKl9bxn2+47LnhLBexSWG15jaI5c+69xGPOuAe0RAWPYxVLjDBv54MmvrfrFWsq2KqGYkKoRAdlQfhUbAdeu5uYuTFuIoVEu7AcrfqYZDkRZwsgSvuSDBmhwhCoLIjac1U/W0RVFBr2/nKDMj4aqMpBjSn4OTdHnL8g8UIQ+EWHaL1PMMevP62j2nIZlUbsyqPNiAPzg4yITwbBCNVtbp+0byZDFrkaQa4g4Rm0y/EVhNlc2UWK/8hrp3/KKNLQz2HgkzmHUS3I9wIXXWrVuguDXHWzq4bX7m5UnnGq02hF9DEcxmVirqVYbq3hYeYOojZnYSzMsMgNr35+UPh+HT8R+4uX4u+t32MXD0C5dSCbnXn6RvKpVX5VAPYaxSXF72FrX0ENuAYMSM7DxHrsBDv6KyLxJYMtmv3rO5spSMJJF30HTnFuVh42VSfS/1gy4lp/u30ivMrmO2g7R0K6Ix6X7s5NuolLt/siNKBlHiIUdOcVqhQdo3did9YiYxqimuzHJp9IjmyEK2y6nn+0VzRSgthLW/+W5ido0JguKDuYPnYWLeEkHtA6dIcblvUkiDhm8hcnoBf8olSgmNugUdWP6QHOMewqEpdCj/AErxkN7YbLHzTBfoojyBvXwwuDXlHKKdhaJ320ihLUbZtYsAW5xxTqnkxyNIhJY8rCJM6juY2ZyRYCBgOSuUPWJ6SgLm3KNllW7mC9PIsum/OKt4LRWQzhWES5UsNYFm2iISs+YsFFjpaLlE2aQLbgEetoFUBmiZ94CJZ0XT8XeM/bybGkkkjSZR5TflDDg7eGKlRJuLRew2SVWI2CKwOfDGIhDYw2YhkmyshliZLfR1026+cc1ppljDlQ15aQ4Bs2RrHoQLgw+qfG0TdDncItHgA/uAp8zCWXIzc8uUso157COgSeAKIG7SVmHrMu//AKnw/SE37Oc8+cZzm7KCWbT520Gnlm9o6W1+bn6CC5yi+It/x/tmbCfkG1XDNMZTrLkSUYqcpVElkNy8QFxrHN5qlSQdCCQR3G8dS+IqnXXz1hM+0p5SvLdVs75s1vxBcoBPfl/+Qt73zJJfTn/SH1NJ4LnBGKswaTyUZk8ifEPcg+sNDBjCj9mlMGE2cTrf4YHQAK5J87r7Q8kjtDoLMRdjW54BP9KSY4hxdw09HVPnBMt2ZpL/AIcpJbJ/zW9rdBeO9T6xE3IhD+0XFEqaRkl2Yq6NcW3VwCB31t6wHXnhF6blCacuv+cnJ5p59dG8+TRkmda1/wCWjWkn5iVy2sNjqeh7fSLiyzcWNtR2H7Q6Ogk+JMfP8UguYpv7B3C+EJ0yWJ8shswYWuMts2pz8yCNRy9Ino+FZjMcxQhRmyg5iwvYjl29xFzD8ZnU4SWGmCUzABUXPqx1IFtOZOoG8MU6hluGeUxzCx0FirgEnKt9VIJuOYuN7GMOpp9KaWUxf/kLpL4FVOHhMQGnJLD5pb3D+ajfrpACbWqs74bsoYX8OUKAb2CknXNz20tDrJxuTNyy6kmVMUko6gEWtZt/nQ+HQb25GB0uXKSoZ0lS/i6qxC6kEgH00Bv0IjLFJSy+UWqsstmk5P8AkE0kpWm5WmIG1KoTrb5SzDnrew8ojw+nlTy4LmW0t2l3sGuAdGtpYZTf1gxXYRTTan+oYMZgCqyy2UJbWxYA3LAWFl06iLFbQITKZXVRcM6nVGXUeF7HnbQ32te94e7I49qOjGu3PvbafwwU3DRK5kmfEF7WWytryKkaHsL8+kUv6GxsUcMeRuGJOg0tc3hskLMBy/DUJzaYwEtidUK6Wa1/wg3JsecEqXCnUqzTpXwg6tmJzCXcZm+AL6eK+9iNPONtWuUFzCL+mEYdRpN/O+S/RvJBg32cJNlAMTKqdyrjMtiflKnUMB+cEKPg2RTzAzuWdDoNlBGnyr+pMTzpzy5h1uwOjA3v0IixVVXxxrZZmxFwM3Qjv2ji3fierthKHKeX48Px+33RevRVQkpdrj/suNi6ILIB/PKK/wDe3cgAnWBK4a2axYDtqTDBhGF5HHhJ1FywsAPLrHO09N101DOF9f8ASNd3pVRz2zn2NYfMqK6aspCxugOlgLIq5mY7C4PnyifEOFJ6y/gomfZ3m3CSl38GZrZjpfTrHSKOmCFrLYXLMzEZnc6sx5+p8hoIQ+IcQymbUVc0tTo7rJlobfFIY5Elrz5Zn2Guse8qtcYqK6ikv4POOlTbb8gDBMA8aGZuSci73sdT+WsPc5gq5F6awqcDVEyoMyqnWB+SWo+VEGyJ2F/WGBpniMNU/V9wi32exEBaNGMYysflVm8tveJBhrWvMYIOg1MMc4oSq5MpTp1tzGSZbv8AIhI6nQfWLX9TKT5Euf8AJoinYk7c7DoNIGZvpYDiuPbybnDbfPMVew1MaGVIXfNMPfb2ii940MwiJ6ee2D1cflWC8+KkaIqqOwihPqnb5mJj0TQY0ZQYKil0irnKXbIGaMj15UZFipy5Zg6RcaUCIyMjgnbMSWOkevMtGRkEB7RrdvKD8geGMjIVIbAs0FRlJXkYOyZAKgdYyMhLNUXwVxJ8ZvyNovoI8jIDAiwggzh84iVMPRG+otHkZFodlbPysWuBcQaTPKj5XYKw8zYHzBP5x1Ig9YyMjWYSuZPihW+1WgtKkTgRYFpZH/IZlI/8W9xGRkUa4YyD9yA/2YYixaolgkACW487sp/+faH1Mzm2Yx5GQ2t4pb+oi5Zux9AZjlDlbLmPI30ubjY3gBimHI0idL5vKcX6XU21562jIyH1pNKT7EybWYrrJzdFFwxF3sATsCbbkDnDlh3BMwyBUs8uxXMqWPPbMdj5WjyMjTrZuFaUeM5K1RUpNsIJm+Gqs1yOe3LW3QRrhtXkmAtqrEqQOhB184yMjylzxHJoXL5BfGEqz5Hs1mULfY5hdc/WwIHpF/AMLzl2RJSKoCiwKk3UXBA0AJsDvoo9PIyHQXL+pto4i2BhiJkTJq08uWjBgTfxAsTr4iMwXX5YNScM/qZOZ7S9QcqZiASGIVcxsBtqFG530jyMi/Z0VJxw0F5HDSU4AmzZswG7ZBZUygFgCDe5tvtr0g5OwmQSpZWJ8NtfCoJ2CjQeceRkK/yXwKnZKeJSfLKfEtOBLVhoV8Nuq8rk63hTmV5tfpHkZAvri8NrwMok1FhTA+NArqJ6GYo2ItmHTfQ+RjqQZJ0rNY2IuOTDTsY9jIbo/bY4LrGTNrYrapeTnWIY+6O8upZnVcxKoFXMq65S29vSEKbUviM740wgINJUofLLl8lA/OPYyOvq3tSSOfp/dnI8YNI+FJCDuYkkKGm2O0ZGRuo/tL6HOuf/ALX9TKrFCbqnhUbWiis4tuSTGRkaVFR6M7k5dmrxGY9jIJU0YxG0eRkAhHMsI0ppbTDZbDzv+kZGQm6biuDVRCMuwiMGtq7k9l0jIyMhMcvlsbL28JH/2Q=="/>
          <p:cNvSpPr>
            <a:spLocks noChangeAspect="1" noChangeArrowheads="1"/>
          </p:cNvSpPr>
          <p:nvPr/>
        </p:nvSpPr>
        <p:spPr bwMode="auto">
          <a:xfrm>
            <a:off x="63500" y="-152400"/>
            <a:ext cx="304800" cy="304800"/>
          </a:xfrm>
          <a:prstGeom prst="rect">
            <a:avLst/>
          </a:prstGeom>
          <a:noFill/>
          <a:ln w="9525">
            <a:noFill/>
            <a:miter lim="800000"/>
            <a:headEnd/>
            <a:tailEnd/>
          </a:ln>
        </p:spPr>
        <p:txBody>
          <a:bodyPr/>
          <a:lstStyle/>
          <a:p>
            <a:endParaRPr lang="en-US" dirty="0">
              <a:latin typeface="Franklin Gothic Medium" pitchFamily="34" charset="0"/>
            </a:endParaRPr>
          </a:p>
        </p:txBody>
      </p:sp>
      <p:pic>
        <p:nvPicPr>
          <p:cNvPr id="1028" name="Picture 4" descr=" ">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0355" y="4800600"/>
            <a:ext cx="1866203" cy="13755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 name="Picture 4" descr=" ">
            <a:extLst>
              <a:ext uri="{FF2B5EF4-FFF2-40B4-BE49-F238E27FC236}">
                <a16:creationId xmlns:a16="http://schemas.microsoft.com/office/drawing/2014/main" id="{C87B293E-F3AA-4A1C-B0B3-0452BA58E58B}"/>
              </a:ext>
            </a:extLst>
          </p:cNvPr>
          <p:cNvPicPr>
            <a:picLocks noChangeAspect="1"/>
          </p:cNvPicPr>
          <p:nvPr/>
        </p:nvPicPr>
        <p:blipFill>
          <a:blip r:embed="rId5"/>
          <a:stretch>
            <a:fillRect/>
          </a:stretch>
        </p:blipFill>
        <p:spPr>
          <a:xfrm>
            <a:off x="7239000" y="2819400"/>
            <a:ext cx="1713437" cy="1005840"/>
          </a:xfrm>
          <a:prstGeom prst="rect">
            <a:avLst/>
          </a:prstGeom>
        </p:spPr>
      </p:pic>
    </p:spTree>
    <p:extLst>
      <p:ext uri="{BB962C8B-B14F-4D97-AF65-F5344CB8AC3E}">
        <p14:creationId xmlns:p14="http://schemas.microsoft.com/office/powerpoint/2010/main" val="1592228545"/>
      </p:ext>
    </p:extLst>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4" descr=" ">
            <a:extLst>
              <a:ext uri="{FF2B5EF4-FFF2-40B4-BE49-F238E27FC236}">
                <a16:creationId xmlns:a16="http://schemas.microsoft.com/office/drawing/2014/main" id="{2C449E94-D7E5-4BB0-8AE9-14D38B59A6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022" r="24237" b="1"/>
          <a:stretch/>
        </p:blipFill>
        <p:spPr bwMode="auto">
          <a:xfrm>
            <a:off x="6015427" y="1916318"/>
            <a:ext cx="2351332" cy="347101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5F54CE2B-DEEA-4598-B027-85CAACCFBEF4}"/>
              </a:ext>
            </a:extLst>
          </p:cNvPr>
          <p:cNvSpPr>
            <a:spLocks noGrp="1"/>
          </p:cNvSpPr>
          <p:nvPr>
            <p:ph type="title"/>
          </p:nvPr>
        </p:nvSpPr>
        <p:spPr>
          <a:xfrm>
            <a:off x="822960" y="286603"/>
            <a:ext cx="7543800" cy="1450757"/>
          </a:xfrm>
        </p:spPr>
        <p:txBody>
          <a:bodyPr>
            <a:normAutofit/>
          </a:bodyPr>
          <a:lstStyle/>
          <a:p>
            <a:r>
              <a:rPr lang="en-US" dirty="0">
                <a:solidFill>
                  <a:srgbClr val="0070C0"/>
                </a:solidFill>
              </a:rPr>
              <a:t>Breakfast</a:t>
            </a:r>
          </a:p>
        </p:txBody>
      </p:sp>
      <p:sp>
        <p:nvSpPr>
          <p:cNvPr id="6" name="Content Placeholder 5"/>
          <p:cNvSpPr>
            <a:spLocks noGrp="1"/>
          </p:cNvSpPr>
          <p:nvPr>
            <p:ph idx="1"/>
          </p:nvPr>
        </p:nvSpPr>
        <p:spPr>
          <a:xfrm>
            <a:off x="822959" y="1845734"/>
            <a:ext cx="4841240" cy="4023360"/>
          </a:xfrm>
        </p:spPr>
        <p:txBody>
          <a:bodyPr>
            <a:normAutofit/>
          </a:bodyPr>
          <a:lstStyle/>
          <a:p>
            <a:r>
              <a:rPr lang="en-US" sz="1700" dirty="0"/>
              <a:t>OVS is</a:t>
            </a:r>
            <a:r>
              <a:rPr lang="en-US" sz="1700" dirty="0">
                <a:solidFill>
                  <a:srgbClr val="7030A0"/>
                </a:solidFill>
              </a:rPr>
              <a:t> </a:t>
            </a:r>
            <a:r>
              <a:rPr lang="en-US" sz="1700" b="1" u="sng" dirty="0">
                <a:solidFill>
                  <a:srgbClr val="7030A0"/>
                </a:solidFill>
              </a:rPr>
              <a:t>optional</a:t>
            </a:r>
            <a:r>
              <a:rPr lang="en-US" sz="1700" dirty="0">
                <a:solidFill>
                  <a:srgbClr val="7030A0"/>
                </a:solidFill>
              </a:rPr>
              <a:t> </a:t>
            </a:r>
            <a:r>
              <a:rPr lang="en-US" sz="1700" dirty="0"/>
              <a:t>for all age/grade groups at breakfast</a:t>
            </a:r>
          </a:p>
          <a:p>
            <a:pPr marL="0" indent="0">
              <a:buNone/>
            </a:pPr>
            <a:endParaRPr lang="en-US" sz="1700" dirty="0"/>
          </a:p>
          <a:p>
            <a:r>
              <a:rPr lang="en-US" sz="1700" dirty="0"/>
              <a:t>Schools must offer all </a:t>
            </a:r>
            <a:r>
              <a:rPr lang="en-US" sz="1700" b="1" u="sng" dirty="0">
                <a:solidFill>
                  <a:schemeClr val="accent5"/>
                </a:solidFill>
              </a:rPr>
              <a:t>3 components</a:t>
            </a:r>
            <a:r>
              <a:rPr lang="en-US" sz="1700" u="sng" dirty="0">
                <a:solidFill>
                  <a:schemeClr val="accent5"/>
                </a:solidFill>
              </a:rPr>
              <a:t> </a:t>
            </a:r>
            <a:r>
              <a:rPr lang="en-US" sz="1700" i="1" u="sng" dirty="0">
                <a:solidFill>
                  <a:schemeClr val="accent5"/>
                </a:solidFill>
              </a:rPr>
              <a:t>(grain, milk, fruit/vegetable)</a:t>
            </a:r>
            <a:r>
              <a:rPr lang="en-US" sz="1700" dirty="0"/>
              <a:t>in at least the minimum required amounts</a:t>
            </a:r>
          </a:p>
          <a:p>
            <a:endParaRPr lang="en-US" sz="1700" dirty="0"/>
          </a:p>
          <a:p>
            <a:r>
              <a:rPr lang="en-US" sz="1700" dirty="0"/>
              <a:t>Schools must offer</a:t>
            </a:r>
            <a:r>
              <a:rPr lang="en-US" sz="1700" b="1" dirty="0"/>
              <a:t> </a:t>
            </a:r>
            <a:r>
              <a:rPr lang="en-US" sz="1700" dirty="0"/>
              <a:t>at</a:t>
            </a:r>
            <a:r>
              <a:rPr lang="en-US" sz="1700" b="1" dirty="0"/>
              <a:t> </a:t>
            </a:r>
            <a:r>
              <a:rPr lang="en-US" sz="1700" dirty="0"/>
              <a:t>least</a:t>
            </a:r>
            <a:r>
              <a:rPr lang="en-US" sz="1700" b="1" dirty="0"/>
              <a:t> </a:t>
            </a:r>
            <a:r>
              <a:rPr lang="en-US" sz="1700" b="1" u="sng" dirty="0">
                <a:solidFill>
                  <a:srgbClr val="7030A0"/>
                </a:solidFill>
              </a:rPr>
              <a:t>4 food items</a:t>
            </a:r>
            <a:r>
              <a:rPr lang="en-US" sz="1700" u="sng" dirty="0">
                <a:solidFill>
                  <a:srgbClr val="7030A0"/>
                </a:solidFill>
              </a:rPr>
              <a:t> </a:t>
            </a:r>
            <a:r>
              <a:rPr lang="en-US" sz="1700" dirty="0"/>
              <a:t>from the </a:t>
            </a:r>
            <a:r>
              <a:rPr lang="en-US" sz="1700" b="1" u="sng" dirty="0">
                <a:solidFill>
                  <a:srgbClr val="7030A0"/>
                </a:solidFill>
              </a:rPr>
              <a:t>3 components</a:t>
            </a:r>
          </a:p>
          <a:p>
            <a:endParaRPr lang="en-US" sz="1700" dirty="0"/>
          </a:p>
          <a:p>
            <a:r>
              <a:rPr lang="en-US" sz="1700" dirty="0"/>
              <a:t>Students must select at least </a:t>
            </a:r>
            <a:r>
              <a:rPr lang="en-US" sz="1700" b="1" u="sng" dirty="0">
                <a:solidFill>
                  <a:schemeClr val="accent5"/>
                </a:solidFill>
              </a:rPr>
              <a:t>3 food items</a:t>
            </a:r>
            <a:r>
              <a:rPr lang="en-US" sz="1700" dirty="0"/>
              <a:t>, with one of the food items being at least </a:t>
            </a:r>
            <a:r>
              <a:rPr lang="en-US" sz="1700" b="1" u="sng" dirty="0">
                <a:solidFill>
                  <a:schemeClr val="accent5"/>
                </a:solidFill>
              </a:rPr>
              <a:t>½ cup of fruit or vegetable</a:t>
            </a:r>
          </a:p>
          <a:p>
            <a:pPr marL="0" indent="0">
              <a:buNone/>
            </a:pPr>
            <a:endParaRPr lang="en-US" sz="1700" dirty="0"/>
          </a:p>
          <a:p>
            <a:pPr marL="0" indent="0">
              <a:buNone/>
            </a:pPr>
            <a:endParaRPr lang="en-US" sz="1700" dirty="0"/>
          </a:p>
          <a:p>
            <a:endParaRPr lang="en-US" sz="1700" dirty="0"/>
          </a:p>
        </p:txBody>
      </p:sp>
    </p:spTree>
    <p:extLst>
      <p:ext uri="{BB962C8B-B14F-4D97-AF65-F5344CB8AC3E}">
        <p14:creationId xmlns:p14="http://schemas.microsoft.com/office/powerpoint/2010/main" val="1358420184"/>
      </p:ext>
    </p:extLst>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83BAE65-D215-4292-9498-D9610AC2C69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E922679-5189-4C5C-9FBB-6839F89C665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a:extLst>
              <a:ext uri="{FF2B5EF4-FFF2-40B4-BE49-F238E27FC236}">
                <a16:creationId xmlns:a16="http://schemas.microsoft.com/office/drawing/2014/main" id="{86C05757-249C-4F2B-B326-B940FDD9C43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4" name="Straight Connector 33">
            <a:extLst>
              <a:ext uri="{FF2B5EF4-FFF2-40B4-BE49-F238E27FC236}">
                <a16:creationId xmlns:a16="http://schemas.microsoft.com/office/drawing/2014/main" id="{5C99ACED-3F9B-471D-97BC-E5D2D23198C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19107" y="2085703"/>
            <a:ext cx="26746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 ">
            <a:extLst>
              <a:ext uri="{FF2B5EF4-FFF2-40B4-BE49-F238E27FC236}">
                <a16:creationId xmlns:a16="http://schemas.microsoft.com/office/drawing/2014/main" id="{B1149E04-7AE1-402F-A4AC-198998EAE9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99" y="1334469"/>
            <a:ext cx="5182351" cy="3925630"/>
          </a:xfrm>
          <a:prstGeom prst="rect">
            <a:avLst/>
          </a:prstGeom>
        </p:spPr>
      </p:pic>
      <p:sp>
        <p:nvSpPr>
          <p:cNvPr id="2" name="Title 1">
            <a:extLst>
              <a:ext uri="{FF2B5EF4-FFF2-40B4-BE49-F238E27FC236}">
                <a16:creationId xmlns:a16="http://schemas.microsoft.com/office/drawing/2014/main" id="{076C9E93-128D-47C6-9BC3-19EC91A6BB9A}"/>
              </a:ext>
            </a:extLst>
          </p:cNvPr>
          <p:cNvSpPr>
            <a:spLocks noGrp="1"/>
          </p:cNvSpPr>
          <p:nvPr>
            <p:ph type="title"/>
          </p:nvPr>
        </p:nvSpPr>
        <p:spPr>
          <a:xfrm>
            <a:off x="5894613" y="634946"/>
            <a:ext cx="2767693" cy="1450757"/>
          </a:xfrm>
        </p:spPr>
        <p:txBody>
          <a:bodyPr>
            <a:normAutofit/>
          </a:bodyPr>
          <a:lstStyle/>
          <a:p>
            <a:r>
              <a:rPr lang="en-US" dirty="0">
                <a:solidFill>
                  <a:srgbClr val="0070C0"/>
                </a:solidFill>
              </a:rPr>
              <a:t>Lunch</a:t>
            </a:r>
          </a:p>
        </p:txBody>
      </p:sp>
      <p:sp>
        <p:nvSpPr>
          <p:cNvPr id="6" name="Content Placeholder 5"/>
          <p:cNvSpPr>
            <a:spLocks noGrp="1"/>
          </p:cNvSpPr>
          <p:nvPr>
            <p:ph idx="1"/>
          </p:nvPr>
        </p:nvSpPr>
        <p:spPr>
          <a:xfrm>
            <a:off x="5894613" y="2198914"/>
            <a:ext cx="2767693" cy="3670180"/>
          </a:xfrm>
        </p:spPr>
        <p:txBody>
          <a:bodyPr>
            <a:normAutofit lnSpcReduction="10000"/>
          </a:bodyPr>
          <a:lstStyle/>
          <a:p>
            <a:pPr lvl="0">
              <a:buClr>
                <a:schemeClr val="tx1"/>
              </a:buClr>
            </a:pPr>
            <a:r>
              <a:rPr lang="en-US" sz="1400" dirty="0"/>
              <a:t>Offer vs. Serve is required for students in the 9-12 age/grade group</a:t>
            </a:r>
          </a:p>
          <a:p>
            <a:pPr marL="0" lvl="0" indent="0">
              <a:buClr>
                <a:schemeClr val="tx1"/>
              </a:buClr>
              <a:buNone/>
            </a:pPr>
            <a:endParaRPr lang="en-US" sz="1400" dirty="0"/>
          </a:p>
          <a:p>
            <a:pPr lvl="0">
              <a:buClr>
                <a:schemeClr val="tx1"/>
              </a:buClr>
            </a:pPr>
            <a:r>
              <a:rPr lang="en-US" sz="1400" dirty="0"/>
              <a:t>must offer all </a:t>
            </a:r>
            <a:r>
              <a:rPr lang="en-US" sz="1400" b="1" u="sng" dirty="0">
                <a:solidFill>
                  <a:srgbClr val="7030A0"/>
                </a:solidFill>
              </a:rPr>
              <a:t>5 components</a:t>
            </a:r>
            <a:r>
              <a:rPr lang="en-US" sz="1400" u="sng" dirty="0"/>
              <a:t> </a:t>
            </a:r>
            <a:r>
              <a:rPr lang="en-US" sz="1400" dirty="0"/>
              <a:t>in at least the minimum required amounts</a:t>
            </a:r>
          </a:p>
          <a:p>
            <a:pPr marL="0" lvl="0" indent="0">
              <a:buClr>
                <a:schemeClr val="tx1"/>
              </a:buClr>
              <a:buNone/>
            </a:pPr>
            <a:endParaRPr lang="en-US" sz="1400" dirty="0"/>
          </a:p>
          <a:p>
            <a:pPr lvl="0">
              <a:buClr>
                <a:schemeClr val="tx1"/>
              </a:buClr>
            </a:pPr>
            <a:r>
              <a:rPr lang="en-US" sz="1400" dirty="0"/>
              <a:t>Students must select at least 3 food components</a:t>
            </a:r>
          </a:p>
          <a:p>
            <a:pPr lvl="0">
              <a:buClr>
                <a:schemeClr val="tx1"/>
              </a:buClr>
            </a:pPr>
            <a:endParaRPr lang="en-US" sz="1400" dirty="0"/>
          </a:p>
          <a:p>
            <a:pPr lvl="0">
              <a:buClr>
                <a:schemeClr val="tx1"/>
              </a:buClr>
            </a:pPr>
            <a:r>
              <a:rPr lang="en-US" sz="1400" dirty="0"/>
              <a:t>Students must take a minimum of a </a:t>
            </a:r>
            <a:r>
              <a:rPr lang="en-US" sz="1400" b="1" dirty="0">
                <a:solidFill>
                  <a:srgbClr val="7030A0"/>
                </a:solidFill>
              </a:rPr>
              <a:t>½ cup of fruit or vegetable</a:t>
            </a:r>
          </a:p>
          <a:p>
            <a:pPr marL="0" indent="0">
              <a:buNone/>
            </a:pPr>
            <a:endParaRPr lang="en-US" sz="1400" dirty="0"/>
          </a:p>
          <a:p>
            <a:pPr marL="0" indent="0">
              <a:buNone/>
            </a:pPr>
            <a:endParaRPr lang="en-US" sz="1400" dirty="0"/>
          </a:p>
        </p:txBody>
      </p:sp>
    </p:spTree>
    <p:extLst>
      <p:ext uri="{BB962C8B-B14F-4D97-AF65-F5344CB8AC3E}">
        <p14:creationId xmlns:p14="http://schemas.microsoft.com/office/powerpoint/2010/main" val="2901742285"/>
      </p:ext>
    </p:extLst>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descr=" ">
            <a:extLst>
              <a:ext uri="{FF2B5EF4-FFF2-40B4-BE49-F238E27FC236}">
                <a16:creationId xmlns:a16="http://schemas.microsoft.com/office/drawing/2014/main" id="{53BFA447-787A-4F05-9A8D-6B6E6ED9CF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42" r="56214" b="3"/>
          <a:stretch/>
        </p:blipFill>
        <p:spPr bwMode="auto">
          <a:xfrm>
            <a:off x="6015427" y="1916318"/>
            <a:ext cx="2351332" cy="3471012"/>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Image result for cheerios and milk">
            <a:extLst>
              <a:ext uri="{FF2B5EF4-FFF2-40B4-BE49-F238E27FC236}">
                <a16:creationId xmlns:a16="http://schemas.microsoft.com/office/drawing/2014/main" id="{72C3F932-A1DF-468D-B62D-FE57D9EB1B3F}"/>
              </a:ext>
            </a:extLst>
          </p:cNvPr>
          <p:cNvSpPr>
            <a:spLocks noChangeAspect="1" noChangeArrowheads="1"/>
          </p:cNvSpPr>
          <p:nvPr/>
        </p:nvSpPr>
        <p:spPr bwMode="auto">
          <a:xfrm flipV="1">
            <a:off x="3962400" y="2514600"/>
            <a:ext cx="762000" cy="762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itle 4"/>
          <p:cNvSpPr>
            <a:spLocks noGrp="1"/>
          </p:cNvSpPr>
          <p:nvPr>
            <p:ph type="title"/>
          </p:nvPr>
        </p:nvSpPr>
        <p:spPr>
          <a:xfrm>
            <a:off x="822960" y="286603"/>
            <a:ext cx="7543800" cy="1450757"/>
          </a:xfrm>
        </p:spPr>
        <p:txBody>
          <a:bodyPr>
            <a:normAutofit/>
          </a:bodyPr>
          <a:lstStyle/>
          <a:p>
            <a:br>
              <a:rPr lang="en-US" dirty="0"/>
            </a:br>
            <a:r>
              <a:rPr lang="en-US" dirty="0"/>
              <a:t>  </a:t>
            </a:r>
            <a:r>
              <a:rPr lang="en-US" dirty="0">
                <a:solidFill>
                  <a:srgbClr val="0070C0"/>
                </a:solidFill>
              </a:rPr>
              <a:t>Crediting Food Items</a:t>
            </a:r>
            <a:r>
              <a:rPr lang="en-US" b="1" dirty="0">
                <a:solidFill>
                  <a:srgbClr val="0070C0"/>
                </a:solidFill>
              </a:rPr>
              <a:t>	</a:t>
            </a:r>
          </a:p>
        </p:txBody>
      </p:sp>
      <p:sp>
        <p:nvSpPr>
          <p:cNvPr id="6" name="Content Placeholder 5"/>
          <p:cNvSpPr>
            <a:spLocks noGrp="1"/>
          </p:cNvSpPr>
          <p:nvPr>
            <p:ph idx="1"/>
          </p:nvPr>
        </p:nvSpPr>
        <p:spPr>
          <a:xfrm>
            <a:off x="822958" y="1845734"/>
            <a:ext cx="5044441" cy="4023360"/>
          </a:xfrm>
        </p:spPr>
        <p:txBody>
          <a:bodyPr>
            <a:normAutofit/>
          </a:bodyPr>
          <a:lstStyle/>
          <a:p>
            <a:r>
              <a:rPr lang="en-US" dirty="0"/>
              <a:t>The </a:t>
            </a:r>
            <a:r>
              <a:rPr lang="en-US" i="1" dirty="0">
                <a:solidFill>
                  <a:srgbClr val="7030A0"/>
                </a:solidFill>
              </a:rPr>
              <a:t>menu planner </a:t>
            </a:r>
            <a:r>
              <a:rPr lang="en-US" dirty="0"/>
              <a:t>decides how to credit the items</a:t>
            </a:r>
          </a:p>
          <a:p>
            <a:r>
              <a:rPr lang="en-US" dirty="0"/>
              <a:t>Double portions may count as </a:t>
            </a:r>
            <a:r>
              <a:rPr lang="en-US" b="1" i="1" dirty="0">
                <a:solidFill>
                  <a:srgbClr val="7030A0"/>
                </a:solidFill>
              </a:rPr>
              <a:t>multiple</a:t>
            </a:r>
            <a:r>
              <a:rPr lang="en-US" dirty="0"/>
              <a:t> food items or </a:t>
            </a:r>
            <a:r>
              <a:rPr lang="en-US" b="1" i="1" dirty="0">
                <a:solidFill>
                  <a:srgbClr val="7030A0"/>
                </a:solidFill>
              </a:rPr>
              <a:t>one</a:t>
            </a:r>
            <a:r>
              <a:rPr lang="en-US" dirty="0"/>
              <a:t> food item</a:t>
            </a:r>
          </a:p>
          <a:p>
            <a:r>
              <a:rPr lang="en-US" dirty="0"/>
              <a:t>Food items that are more than 2 oz. eq. grain, may count as more than one item</a:t>
            </a:r>
          </a:p>
          <a:p>
            <a:pPr marL="0" indent="0">
              <a:buNone/>
            </a:pPr>
            <a:endParaRPr lang="en-US" dirty="0"/>
          </a:p>
          <a:p>
            <a:pPr marL="0" indent="0">
              <a:buNone/>
            </a:pPr>
            <a:r>
              <a:rPr lang="en-US" dirty="0">
                <a:solidFill>
                  <a:schemeClr val="accent5"/>
                </a:solidFill>
              </a:rPr>
              <a:t>For example:  </a:t>
            </a:r>
          </a:p>
          <a:p>
            <a:pPr marL="0" indent="0">
              <a:buNone/>
            </a:pPr>
            <a:r>
              <a:rPr lang="en-US" sz="1600" dirty="0">
                <a:solidFill>
                  <a:schemeClr val="accent5"/>
                </a:solidFill>
              </a:rPr>
              <a:t>2 </a:t>
            </a:r>
            <a:r>
              <a:rPr lang="en-US" altLang="en-US" sz="1600" dirty="0">
                <a:solidFill>
                  <a:schemeClr val="accent5"/>
                </a:solidFill>
                <a:cs typeface="Arial" panose="020B0604020202020204" pitchFamily="34" charset="0"/>
              </a:rPr>
              <a:t>Servings of a 1 oz. eq. cereal = 2 food items or 1 food item</a:t>
            </a:r>
          </a:p>
          <a:p>
            <a:pPr marL="0" indent="0">
              <a:buNone/>
            </a:pPr>
            <a:r>
              <a:rPr lang="en-US" altLang="en-US" sz="1600" dirty="0">
                <a:solidFill>
                  <a:schemeClr val="accent5"/>
                </a:solidFill>
                <a:cs typeface="Arial" panose="020B0604020202020204" pitchFamily="34" charset="0"/>
              </a:rPr>
              <a:t>2 servings of  ½ cup of peaches=2 food items or 1 food item</a:t>
            </a:r>
          </a:p>
          <a:p>
            <a:pPr marL="0" indent="0">
              <a:buNone/>
            </a:pPr>
            <a:endParaRPr lang="en-US" dirty="0"/>
          </a:p>
        </p:txBody>
      </p:sp>
    </p:spTree>
    <p:extLst>
      <p:ext uri="{BB962C8B-B14F-4D97-AF65-F5344CB8AC3E}">
        <p14:creationId xmlns:p14="http://schemas.microsoft.com/office/powerpoint/2010/main" val="14586460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F58C3-8050-4A02-B8A0-B8FEDBEF841D}"/>
              </a:ext>
            </a:extLst>
          </p:cNvPr>
          <p:cNvSpPr>
            <a:spLocks noGrp="1"/>
          </p:cNvSpPr>
          <p:nvPr>
            <p:ph type="title"/>
          </p:nvPr>
        </p:nvSpPr>
        <p:spPr/>
        <p:txBody>
          <a:bodyPr/>
          <a:lstStyle/>
          <a:p>
            <a:r>
              <a:rPr lang="en-US" dirty="0">
                <a:solidFill>
                  <a:srgbClr val="0070C0"/>
                </a:solidFill>
              </a:rPr>
              <a:t>Crediting Food Items</a:t>
            </a:r>
          </a:p>
        </p:txBody>
      </p:sp>
      <p:sp>
        <p:nvSpPr>
          <p:cNvPr id="3" name="Text Placeholder 2">
            <a:extLst>
              <a:ext uri="{FF2B5EF4-FFF2-40B4-BE49-F238E27FC236}">
                <a16:creationId xmlns:a16="http://schemas.microsoft.com/office/drawing/2014/main" id="{D2513A29-9BE3-4309-98E0-E1A093D1346A}"/>
              </a:ext>
            </a:extLst>
          </p:cNvPr>
          <p:cNvSpPr>
            <a:spLocks noGrp="1"/>
          </p:cNvSpPr>
          <p:nvPr>
            <p:ph type="body" idx="1"/>
          </p:nvPr>
        </p:nvSpPr>
        <p:spPr/>
        <p:txBody>
          <a:bodyPr/>
          <a:lstStyle/>
          <a:p>
            <a:pPr algn="ctr"/>
            <a:r>
              <a:rPr lang="en-US" dirty="0">
                <a:solidFill>
                  <a:srgbClr val="7030A0"/>
                </a:solidFill>
              </a:rPr>
              <a:t>2 oz. eq. Grain Bagel</a:t>
            </a:r>
          </a:p>
        </p:txBody>
      </p:sp>
      <p:sp>
        <p:nvSpPr>
          <p:cNvPr id="5" name="Text Placeholder 4">
            <a:extLst>
              <a:ext uri="{FF2B5EF4-FFF2-40B4-BE49-F238E27FC236}">
                <a16:creationId xmlns:a16="http://schemas.microsoft.com/office/drawing/2014/main" id="{19A3FB39-D52C-4E1F-8EF2-51E2086D10B4}"/>
              </a:ext>
            </a:extLst>
          </p:cNvPr>
          <p:cNvSpPr>
            <a:spLocks noGrp="1"/>
          </p:cNvSpPr>
          <p:nvPr>
            <p:ph type="body" sz="quarter" idx="3"/>
          </p:nvPr>
        </p:nvSpPr>
        <p:spPr/>
        <p:txBody>
          <a:bodyPr/>
          <a:lstStyle/>
          <a:p>
            <a:pPr algn="ctr"/>
            <a:r>
              <a:rPr lang="en-US" dirty="0">
                <a:solidFill>
                  <a:srgbClr val="7030A0"/>
                </a:solidFill>
              </a:rPr>
              <a:t>2 oz. eq. grain muffin</a:t>
            </a:r>
          </a:p>
        </p:txBody>
      </p:sp>
      <p:pic>
        <p:nvPicPr>
          <p:cNvPr id="7" name="Content Placeholder 6" descr=" ">
            <a:extLst>
              <a:ext uri="{FF2B5EF4-FFF2-40B4-BE49-F238E27FC236}">
                <a16:creationId xmlns:a16="http://schemas.microsoft.com/office/drawing/2014/main" id="{7730EA7B-5FD6-4AB1-86DF-248480EC7622}"/>
              </a:ext>
            </a:extLst>
          </p:cNvPr>
          <p:cNvPicPr>
            <a:picLocks noGrp="1" noChangeAspect="1"/>
          </p:cNvPicPr>
          <p:nvPr>
            <p:ph sz="half" idx="2"/>
          </p:nvPr>
        </p:nvPicPr>
        <p:blipFill>
          <a:blip r:embed="rId3"/>
          <a:stretch>
            <a:fillRect/>
          </a:stretch>
        </p:blipFill>
        <p:spPr>
          <a:xfrm>
            <a:off x="1765935" y="2362200"/>
            <a:ext cx="1885950" cy="2419350"/>
          </a:xfrm>
          <a:prstGeom prst="rect">
            <a:avLst/>
          </a:prstGeom>
        </p:spPr>
      </p:pic>
      <p:pic>
        <p:nvPicPr>
          <p:cNvPr id="11" name="Picture 2" descr=" ">
            <a:extLst>
              <a:ext uri="{FF2B5EF4-FFF2-40B4-BE49-F238E27FC236}">
                <a16:creationId xmlns:a16="http://schemas.microsoft.com/office/drawing/2014/main" id="{6A7C773B-1659-48ED-AEB1-D6A7973029C7}"/>
              </a:ext>
            </a:extLst>
          </p:cNvPr>
          <p:cNvPicPr>
            <a:picLocks noGrp="1" noChangeAspect="1" noChangeArrowheads="1"/>
          </p:cNvPicPr>
          <p:nvPr>
            <p:ph sz="quarter" idx="4"/>
          </p:nvPr>
        </p:nvPicPr>
        <p:blipFill>
          <a:blip r:embed="rId4" cstate="print">
            <a:extLst>
              <a:ext uri="{28A0092B-C50C-407E-A947-70E740481C1C}">
                <a14:useLocalDpi xmlns:a14="http://schemas.microsoft.com/office/drawing/2010/main" val="0"/>
              </a:ext>
            </a:extLst>
          </a:blip>
          <a:srcRect/>
          <a:stretch>
            <a:fillRect/>
          </a:stretch>
        </p:blipFill>
        <p:spPr bwMode="auto">
          <a:xfrm>
            <a:off x="5562600" y="2748915"/>
            <a:ext cx="1645920" cy="164592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B91B57E-5E3A-48F2-AED8-5E0EB2FF831C}"/>
              </a:ext>
            </a:extLst>
          </p:cNvPr>
          <p:cNvSpPr txBox="1"/>
          <p:nvPr/>
        </p:nvSpPr>
        <p:spPr>
          <a:xfrm>
            <a:off x="1112520" y="4572000"/>
            <a:ext cx="3124200" cy="1477328"/>
          </a:xfrm>
          <a:prstGeom prst="rect">
            <a:avLst/>
          </a:prstGeom>
          <a:noFill/>
        </p:spPr>
        <p:txBody>
          <a:bodyPr wrap="square" rtlCol="0">
            <a:spAutoFit/>
          </a:bodyPr>
          <a:lstStyle/>
          <a:p>
            <a:pPr algn="ctr"/>
            <a:r>
              <a:rPr lang="en-US" dirty="0"/>
              <a:t>The menu planner could credit this bagel two different ways:</a:t>
            </a:r>
          </a:p>
          <a:p>
            <a:pPr algn="ctr"/>
            <a:endParaRPr lang="en-US" dirty="0"/>
          </a:p>
          <a:p>
            <a:pPr marL="342900" indent="-342900" algn="ctr">
              <a:buFont typeface="+mj-lt"/>
              <a:buAutoNum type="alphaUcPeriod"/>
            </a:pPr>
            <a:r>
              <a:rPr lang="en-US" dirty="0"/>
              <a:t>2 oz. eq. = 2 items</a:t>
            </a:r>
          </a:p>
          <a:p>
            <a:pPr marL="342900" indent="-342900" algn="ctr">
              <a:buFont typeface="+mj-lt"/>
              <a:buAutoNum type="alphaUcPeriod"/>
            </a:pPr>
            <a:r>
              <a:rPr lang="en-US" dirty="0"/>
              <a:t>2 oz. eq. = 1 item</a:t>
            </a:r>
          </a:p>
        </p:txBody>
      </p:sp>
      <p:sp>
        <p:nvSpPr>
          <p:cNvPr id="14" name="TextBox 13">
            <a:extLst>
              <a:ext uri="{FF2B5EF4-FFF2-40B4-BE49-F238E27FC236}">
                <a16:creationId xmlns:a16="http://schemas.microsoft.com/office/drawing/2014/main" id="{AD5B000B-2204-4A3F-8F4C-F80D8DD70E73}"/>
              </a:ext>
            </a:extLst>
          </p:cNvPr>
          <p:cNvSpPr txBox="1"/>
          <p:nvPr/>
        </p:nvSpPr>
        <p:spPr>
          <a:xfrm>
            <a:off x="4890135" y="4571041"/>
            <a:ext cx="3124200" cy="1477328"/>
          </a:xfrm>
          <a:prstGeom prst="rect">
            <a:avLst/>
          </a:prstGeom>
          <a:noFill/>
        </p:spPr>
        <p:txBody>
          <a:bodyPr wrap="square" rtlCol="0">
            <a:spAutoFit/>
          </a:bodyPr>
          <a:lstStyle/>
          <a:p>
            <a:pPr algn="ctr"/>
            <a:r>
              <a:rPr lang="en-US" dirty="0"/>
              <a:t>The menu planner could credit this muffin two different ways:</a:t>
            </a:r>
          </a:p>
          <a:p>
            <a:pPr algn="ctr"/>
            <a:endParaRPr lang="en-US" dirty="0"/>
          </a:p>
          <a:p>
            <a:pPr marL="342900" indent="-342900" algn="ctr">
              <a:buFont typeface="+mj-lt"/>
              <a:buAutoNum type="alphaUcPeriod"/>
            </a:pPr>
            <a:r>
              <a:rPr lang="en-US" dirty="0"/>
              <a:t>2 oz. eq. = 2 items</a:t>
            </a:r>
          </a:p>
          <a:p>
            <a:pPr marL="342900" indent="-342900" algn="ctr">
              <a:buFont typeface="+mj-lt"/>
              <a:buAutoNum type="alphaUcPeriod"/>
            </a:pPr>
            <a:r>
              <a:rPr lang="en-US" dirty="0"/>
              <a:t>2 oz. eq. = 1 item</a:t>
            </a:r>
          </a:p>
        </p:txBody>
      </p:sp>
    </p:spTree>
    <p:extLst>
      <p:ext uri="{BB962C8B-B14F-4D97-AF65-F5344CB8AC3E}">
        <p14:creationId xmlns:p14="http://schemas.microsoft.com/office/powerpoint/2010/main" val="20639331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C23A7B-68FC-4289-A444-3820FE1B0741}"/>
              </a:ext>
            </a:extLst>
          </p:cNvPr>
          <p:cNvSpPr>
            <a:spLocks noGrp="1"/>
          </p:cNvSpPr>
          <p:nvPr>
            <p:ph type="title"/>
          </p:nvPr>
        </p:nvSpPr>
        <p:spPr/>
        <p:txBody>
          <a:bodyPr/>
          <a:lstStyle/>
          <a:p>
            <a:r>
              <a:rPr lang="en-US" dirty="0"/>
              <a:t>Fruit</a:t>
            </a:r>
          </a:p>
        </p:txBody>
      </p:sp>
      <p:pic>
        <p:nvPicPr>
          <p:cNvPr id="5" name="Content Placeholder 4" descr="A picture of the fruit and juice offered on a serving line, with a sign letting students know they may choose one or two fruits.">
            <a:extLst>
              <a:ext uri="{FF2B5EF4-FFF2-40B4-BE49-F238E27FC236}">
                <a16:creationId xmlns:a16="http://schemas.microsoft.com/office/drawing/2014/main" id="{FE2A9281-A69B-4BC2-991C-6B1B6E95C6F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0" y="0"/>
            <a:ext cx="9128126" cy="6846095"/>
          </a:xfrm>
        </p:spPr>
      </p:pic>
    </p:spTree>
    <p:extLst>
      <p:ext uri="{BB962C8B-B14F-4D97-AF65-F5344CB8AC3E}">
        <p14:creationId xmlns:p14="http://schemas.microsoft.com/office/powerpoint/2010/main" val="1698306238"/>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20978</TotalTime>
  <Words>3241</Words>
  <Application>Microsoft Office PowerPoint</Application>
  <PresentationFormat>On-screen Show (4:3)</PresentationFormat>
  <Paragraphs>332</Paragraphs>
  <Slides>32</Slides>
  <Notes>32</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8" baseType="lpstr">
      <vt:lpstr>Arial</vt:lpstr>
      <vt:lpstr>Calibri</vt:lpstr>
      <vt:lpstr>Calibri Light</vt:lpstr>
      <vt:lpstr>Franklin Gothic Medium</vt:lpstr>
      <vt:lpstr>Retrospect</vt:lpstr>
      <vt:lpstr>Document</vt:lpstr>
      <vt:lpstr>Offer Vs. Serve</vt:lpstr>
      <vt:lpstr> Professional Standards</vt:lpstr>
      <vt:lpstr>Offer Versus Serve</vt:lpstr>
      <vt:lpstr>Meal Components</vt:lpstr>
      <vt:lpstr>Breakfast</vt:lpstr>
      <vt:lpstr>Lunch</vt:lpstr>
      <vt:lpstr>   Crediting Food Items </vt:lpstr>
      <vt:lpstr>Crediting Food Items</vt:lpstr>
      <vt:lpstr>Fruit</vt:lpstr>
      <vt:lpstr>Signage</vt:lpstr>
      <vt:lpstr>Different Meal Service Options</vt:lpstr>
      <vt:lpstr>Reimbursable Meal?</vt:lpstr>
      <vt:lpstr>Today’s Menu</vt:lpstr>
      <vt:lpstr>Reimbursable Meal?</vt:lpstr>
      <vt:lpstr>Reimbursable Meal?</vt:lpstr>
      <vt:lpstr>Reimbursable Meal?</vt:lpstr>
      <vt:lpstr>Reimbursable Meal?</vt:lpstr>
      <vt:lpstr>Reimbursable Meal?</vt:lpstr>
      <vt:lpstr>Today’s Menu</vt:lpstr>
      <vt:lpstr>Reimbursable Meal?</vt:lpstr>
      <vt:lpstr>Reimbursable Meal?</vt:lpstr>
      <vt:lpstr>Reimbursable Meal?</vt:lpstr>
      <vt:lpstr>Reimbursable Meal?</vt:lpstr>
      <vt:lpstr>Today’s Menu</vt:lpstr>
      <vt:lpstr>Reimbursable Meal?</vt:lpstr>
      <vt:lpstr>Reimbursable Meal?</vt:lpstr>
      <vt:lpstr>Reimbursable Meal?</vt:lpstr>
      <vt:lpstr>Reimbursable Meal? </vt:lpstr>
      <vt:lpstr>Reimbursable Meal?</vt:lpstr>
      <vt:lpstr>Example of Appropriate Signage</vt:lpstr>
      <vt:lpstr>Signage Examples</vt:lpstr>
      <vt:lpstr>Child Nutrition Program Administration 518-473-8781 CNTRAINING@NYSED.GOV</vt:lpstr>
    </vt:vector>
  </TitlesOfParts>
  <Company>NYSED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Offer Versus Serve CN Snip-it</dc:title>
  <dc:subject>Offer Versus Serve CN Snip-it</dc:subject>
  <dc:creator>NYSED</dc:creator>
  <cp:keywords>Offer Versus Serve CN Snip-it</cp:keywords>
  <cp:lastModifiedBy>Kristin Junco</cp:lastModifiedBy>
  <cp:revision>203</cp:revision>
  <dcterms:created xsi:type="dcterms:W3CDTF">2016-08-04T17:55:21Z</dcterms:created>
  <dcterms:modified xsi:type="dcterms:W3CDTF">2017-11-13T18:19:05Z</dcterms:modified>
</cp:coreProperties>
</file>