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37" r:id="rId5"/>
    <p:sldMasterId id="2147483749" r:id="rId6"/>
  </p:sldMasterIdLst>
  <p:notesMasterIdLst>
    <p:notesMasterId r:id="rId23"/>
  </p:notesMasterIdLst>
  <p:sldIdLst>
    <p:sldId id="1538" r:id="rId7"/>
    <p:sldId id="256" r:id="rId8"/>
    <p:sldId id="1531" r:id="rId9"/>
    <p:sldId id="261" r:id="rId10"/>
    <p:sldId id="1532" r:id="rId11"/>
    <p:sldId id="1533" r:id="rId12"/>
    <p:sldId id="260" r:id="rId13"/>
    <p:sldId id="263" r:id="rId14"/>
    <p:sldId id="1534" r:id="rId15"/>
    <p:sldId id="268" r:id="rId16"/>
    <p:sldId id="272" r:id="rId17"/>
    <p:sldId id="271" r:id="rId18"/>
    <p:sldId id="1535" r:id="rId19"/>
    <p:sldId id="1537" r:id="rId20"/>
    <p:sldId id="273" r:id="rId21"/>
    <p:sldId id="15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Oliver" initials="KO" lastIdx="2" clrIdx="0">
    <p:extLst>
      <p:ext uri="{19B8F6BF-5375-455C-9EA6-DF929625EA0E}">
        <p15:presenceInfo xmlns:p15="http://schemas.microsoft.com/office/powerpoint/2012/main" userId="S::Kathryn.Oliver@nysed.gov::a0b61479-58e1-46d7-9ef1-e1002f5a60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20081-A18C-497A-B05E-669536C8A6A7}" v="305" dt="2020-04-27T19:55:36.176"/>
    <p1510:client id="{4AAFA9BD-B717-49F4-824C-444F8C16CA39}" v="3" dt="2020-04-29T20:16:38.199"/>
    <p1510:client id="{767ABB10-BB7D-41B0-ACF0-B98F478F7E2C}" v="1" dt="2020-07-06T15:39:35.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6" autoAdjust="0"/>
    <p:restoredTop sz="68036" autoAdjust="0"/>
  </p:normalViewPr>
  <p:slideViewPr>
    <p:cSldViewPr snapToGrid="0">
      <p:cViewPr varScale="1">
        <p:scale>
          <a:sx n="58" d="100"/>
          <a:sy n="58" d="100"/>
        </p:scale>
        <p:origin x="90" y="4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FD414-D216-4C1B-A747-C6E4209A0E1B}"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CC175-E3FE-49A8-88F3-76A77D25D882}" type="slidenum">
              <a:rPr lang="en-US" smtClean="0"/>
              <a:t>‹#›</a:t>
            </a:fld>
            <a:endParaRPr lang="en-US"/>
          </a:p>
        </p:txBody>
      </p:sp>
    </p:spTree>
    <p:extLst>
      <p:ext uri="{BB962C8B-B14F-4D97-AF65-F5344CB8AC3E}">
        <p14:creationId xmlns:p14="http://schemas.microsoft.com/office/powerpoint/2010/main" val="315161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PowerPoint will contribute 1 hour towards Professional Standards training requirements. </a:t>
            </a:r>
            <a:r>
              <a:rPr lang="en-US" dirty="0"/>
              <a:t>This training reviews the Local Wellness Policy (LWP) and Assessment.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CBE15-10A9-4F42-8A76-95096753B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52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SFAs can utilize their own assessment tool but it is recommended that SFAs review one of the resources provided.  Districts will ensure meeting assessment requirements by utilizing one of these provided resources.</a:t>
            </a:r>
          </a:p>
        </p:txBody>
      </p:sp>
      <p:sp>
        <p:nvSpPr>
          <p:cNvPr id="4" name="Slide Number Placeholder 3"/>
          <p:cNvSpPr>
            <a:spLocks noGrp="1"/>
          </p:cNvSpPr>
          <p:nvPr>
            <p:ph type="sldNum" sz="quarter" idx="5"/>
          </p:nvPr>
        </p:nvSpPr>
        <p:spPr/>
        <p:txBody>
          <a:bodyPr/>
          <a:lstStyle/>
          <a:p>
            <a:fld id="{597B8ED7-42D2-497D-9E10-14E6B332CFFB}" type="slidenum">
              <a:rPr lang="en-US" smtClean="0"/>
              <a:t>10</a:t>
            </a:fld>
            <a:endParaRPr lang="en-US"/>
          </a:p>
        </p:txBody>
      </p:sp>
    </p:spTree>
    <p:extLst>
      <p:ext uri="{BB962C8B-B14F-4D97-AF65-F5344CB8AC3E}">
        <p14:creationId xmlns:p14="http://schemas.microsoft.com/office/powerpoint/2010/main" val="48461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must assign someone to oversee the wellness committee that develops, implements, and assesses the wellness plan.  Some districts choose the superintendent, others will select the school nurse, health teacher or Food Service Director.  This person will be responsible for coordinating the committee and may designate individuals to review and assess progress towards the goals the district has put in place. </a:t>
            </a:r>
          </a:p>
          <a:p>
            <a:endParaRPr lang="en-US" dirty="0"/>
          </a:p>
          <a:p>
            <a:r>
              <a:rPr lang="en-US" dirty="0"/>
              <a:t>All other stakeholders (parents, faculty, staff, outside community members, healthcare providers, etc.) must permitted to be involved in this review process.</a:t>
            </a:r>
          </a:p>
        </p:txBody>
      </p:sp>
      <p:sp>
        <p:nvSpPr>
          <p:cNvPr id="4" name="Slide Number Placeholder 3"/>
          <p:cNvSpPr>
            <a:spLocks noGrp="1"/>
          </p:cNvSpPr>
          <p:nvPr>
            <p:ph type="sldNum" sz="quarter" idx="5"/>
          </p:nvPr>
        </p:nvSpPr>
        <p:spPr/>
        <p:txBody>
          <a:bodyPr/>
          <a:lstStyle/>
          <a:p>
            <a:fld id="{597B8ED7-42D2-497D-9E10-14E6B332CFFB}" type="slidenum">
              <a:rPr lang="en-US" smtClean="0"/>
              <a:t>11</a:t>
            </a:fld>
            <a:endParaRPr lang="en-US"/>
          </a:p>
        </p:txBody>
      </p:sp>
    </p:spTree>
    <p:extLst>
      <p:ext uri="{BB962C8B-B14F-4D97-AF65-F5344CB8AC3E}">
        <p14:creationId xmlns:p14="http://schemas.microsoft.com/office/powerpoint/2010/main" val="274130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SFA must have a plan in place to communicate to all stakeholders regarding the development, implementation, review, and update of the LWP.  Each SFA is unique and will determine the best mode of communicating this information.</a:t>
            </a:r>
          </a:p>
        </p:txBody>
      </p:sp>
      <p:sp>
        <p:nvSpPr>
          <p:cNvPr id="4" name="Slide Number Placeholder 3"/>
          <p:cNvSpPr>
            <a:spLocks noGrp="1"/>
          </p:cNvSpPr>
          <p:nvPr>
            <p:ph type="sldNum" sz="quarter" idx="5"/>
          </p:nvPr>
        </p:nvSpPr>
        <p:spPr/>
        <p:txBody>
          <a:bodyPr/>
          <a:lstStyle/>
          <a:p>
            <a:fld id="{B6BCC175-E3FE-49A8-88F3-76A77D25D882}" type="slidenum">
              <a:rPr lang="en-US" smtClean="0"/>
              <a:t>12</a:t>
            </a:fld>
            <a:endParaRPr lang="en-US"/>
          </a:p>
        </p:txBody>
      </p:sp>
    </p:spTree>
    <p:extLst>
      <p:ext uri="{BB962C8B-B14F-4D97-AF65-F5344CB8AC3E}">
        <p14:creationId xmlns:p14="http://schemas.microsoft.com/office/powerpoint/2010/main" val="377325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options for letting their communities know about their wellness plan, as required by regulations</a:t>
            </a:r>
          </a:p>
        </p:txBody>
      </p:sp>
      <p:sp>
        <p:nvSpPr>
          <p:cNvPr id="4" name="Slide Number Placeholder 3"/>
          <p:cNvSpPr>
            <a:spLocks noGrp="1"/>
          </p:cNvSpPr>
          <p:nvPr>
            <p:ph type="sldNum" sz="quarter" idx="5"/>
          </p:nvPr>
        </p:nvSpPr>
        <p:spPr/>
        <p:txBody>
          <a:bodyPr/>
          <a:lstStyle/>
          <a:p>
            <a:fld id="{597B8ED7-42D2-497D-9E10-14E6B332CFFB}" type="slidenum">
              <a:rPr lang="en-US" smtClean="0"/>
              <a:t>13</a:t>
            </a:fld>
            <a:endParaRPr lang="en-US"/>
          </a:p>
        </p:txBody>
      </p:sp>
    </p:spTree>
    <p:extLst>
      <p:ext uri="{BB962C8B-B14F-4D97-AF65-F5344CB8AC3E}">
        <p14:creationId xmlns:p14="http://schemas.microsoft.com/office/powerpoint/2010/main" val="104967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ideas to consider when engaging the school and the community to be involved in the SFA’s LWP.</a:t>
            </a:r>
          </a:p>
          <a:p>
            <a:endParaRPr lang="en-US" dirty="0"/>
          </a:p>
          <a:p>
            <a:r>
              <a:rPr lang="en-US" dirty="0"/>
              <a:t>There are probably programs and events already happening at your school that will perfectly fit into the LWP.  There may be some ideas you have always wanted to implement in the SFA and weren’t quite sure how to introduce the ideas or where they would fit in.  The LWP is also a great place for many unique and fun ideas that will involve and engage the students and community, while illustrating how healthy lifestyle habits will fit into their daily lives and how it will impact their lives.</a:t>
            </a:r>
          </a:p>
          <a:p>
            <a:endParaRPr lang="en-US" dirty="0"/>
          </a:p>
          <a:p>
            <a:r>
              <a:rPr lang="en-US" dirty="0"/>
              <a:t>Events to consider and include:  Farm to School events, school gardens, Health Fairs, Walk-a-thons or other walking or fitness events,  open gym/workout room/walking track hours the school may offer to the community.</a:t>
            </a:r>
          </a:p>
          <a:p>
            <a:endParaRPr lang="en-US" dirty="0"/>
          </a:p>
          <a:p>
            <a:r>
              <a:rPr lang="en-US" dirty="0"/>
              <a:t>Be creative and use the talent in your community to add to the variety of wellness activities and events.  Schools are usually pleasantly surprised with how many community members will volunteer their time and talents.</a:t>
            </a:r>
          </a:p>
        </p:txBody>
      </p:sp>
      <p:sp>
        <p:nvSpPr>
          <p:cNvPr id="4" name="Slide Number Placeholder 3"/>
          <p:cNvSpPr>
            <a:spLocks noGrp="1"/>
          </p:cNvSpPr>
          <p:nvPr>
            <p:ph type="sldNum" sz="quarter" idx="5"/>
          </p:nvPr>
        </p:nvSpPr>
        <p:spPr/>
        <p:txBody>
          <a:bodyPr/>
          <a:lstStyle/>
          <a:p>
            <a:fld id="{B6BCC175-E3FE-49A8-88F3-76A77D25D882}" type="slidenum">
              <a:rPr lang="en-US" smtClean="0"/>
              <a:t>14</a:t>
            </a:fld>
            <a:endParaRPr lang="en-US"/>
          </a:p>
        </p:txBody>
      </p:sp>
    </p:spTree>
    <p:extLst>
      <p:ext uri="{BB962C8B-B14F-4D97-AF65-F5344CB8AC3E}">
        <p14:creationId xmlns:p14="http://schemas.microsoft.com/office/powerpoint/2010/main" val="160639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B6BCC175-E3FE-49A8-88F3-76A77D25D882}" type="slidenum">
              <a:rPr lang="en-US" smtClean="0"/>
              <a:t>15</a:t>
            </a:fld>
            <a:endParaRPr lang="en-US"/>
          </a:p>
        </p:txBody>
      </p:sp>
    </p:spTree>
    <p:extLst>
      <p:ext uri="{BB962C8B-B14F-4D97-AF65-F5344CB8AC3E}">
        <p14:creationId xmlns:p14="http://schemas.microsoft.com/office/powerpoint/2010/main" val="376679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 you.  This concludes Local Wellness Policy and Assessments..</a:t>
            </a:r>
          </a:p>
          <a:p>
            <a:endParaRPr lang="en-US" dirty="0"/>
          </a:p>
          <a:p>
            <a:r>
              <a:rPr lang="en-US" dirty="0"/>
              <a:t>Remember to record completion of this training for Annual Professional Standards Training requirements.</a:t>
            </a:r>
          </a:p>
          <a:p>
            <a:endParaRPr lang="en-US" dirty="0"/>
          </a:p>
          <a:p>
            <a:r>
              <a:rPr lang="en-US" dirty="0"/>
              <a:t>If you have any additional questions, please do not hesitate to contact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7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participating in the National School Lunch Program and/or School Breakfast Program are required to develop a local school wellness policy that promotes the health of students and addresses the problem of childhood obesity. Wellness policies are tailored to the unique needs of each SFA and present an opportunity to improve the health of each community. On July 29, 2016, the USDA Food and Nutrition Service (FNS) finalized regulations to create a framework and guidelines for written wellness policies established by SFAs. The final rule required SFA’s to begin developing a revised local school wellness policy during school year 2016-2017. The revised policy was to be in place by June 30, 2017, with the first triennial assessment of the SFA’s policies being in place by June 30, 2020.</a:t>
            </a:r>
          </a:p>
          <a:p>
            <a:endParaRPr lang="en-US" dirty="0"/>
          </a:p>
          <a:p>
            <a:r>
              <a:rPr lang="en-US" dirty="0"/>
              <a:t>The Intent of a Local Wellness Policy (LWP) is to address and improve the wellness and health of the SFA and its community.  Healthy lifestyles for fitness and nutrition are put into place during the school day.  The goal is to grow this education and awareness of  health and wellness into daily lifestyles of the students and to the entire community being served by the SFA.  This way a new generation of healthy productive citizens will grow into our communities and existing community members will be involved and will benefit from this environment of improved health and wellness.</a:t>
            </a:r>
          </a:p>
          <a:p>
            <a:endParaRPr lang="en-US" dirty="0"/>
          </a:p>
          <a:p>
            <a:r>
              <a:rPr lang="en-US" b="1" dirty="0"/>
              <a:t>The LWP is much more than just a “policy” t o be put in a policy book and forgotten.  It is a roadmap to a program addressing the goals and unique wellness status of the community.  </a:t>
            </a:r>
            <a:r>
              <a:rPr lang="en-US" dirty="0"/>
              <a:t>The policy is a living and ever-changing document outlining the needs and goals of the community, the progress made towards meeting these needs/goals, and how the goals for the community evolve.</a:t>
            </a:r>
          </a:p>
          <a:p>
            <a:endParaRPr lang="en-US" dirty="0"/>
          </a:p>
          <a:p>
            <a:r>
              <a:rPr lang="en-US" dirty="0"/>
              <a:t>Now, lets dig into the elements of a LWP.</a:t>
            </a:r>
          </a:p>
        </p:txBody>
      </p:sp>
      <p:sp>
        <p:nvSpPr>
          <p:cNvPr id="4" name="Slide Number Placeholder 3"/>
          <p:cNvSpPr>
            <a:spLocks noGrp="1"/>
          </p:cNvSpPr>
          <p:nvPr>
            <p:ph type="sldNum" sz="quarter" idx="5"/>
          </p:nvPr>
        </p:nvSpPr>
        <p:spPr/>
        <p:txBody>
          <a:bodyPr/>
          <a:lstStyle/>
          <a:p>
            <a:fld id="{597B8ED7-42D2-497D-9E10-14E6B332CFFB}" type="slidenum">
              <a:rPr lang="en-US" smtClean="0"/>
              <a:t>2</a:t>
            </a:fld>
            <a:endParaRPr lang="en-US"/>
          </a:p>
        </p:txBody>
      </p:sp>
    </p:spTree>
    <p:extLst>
      <p:ext uri="{BB962C8B-B14F-4D97-AF65-F5344CB8AC3E}">
        <p14:creationId xmlns:p14="http://schemas.microsoft.com/office/powerpoint/2010/main" val="379428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schools (public and nonpublic), RCCIs, jails, and any school that received federal funds through NLSP and SBP are required to have a wellness policy/ plan and make it public </a:t>
            </a:r>
          </a:p>
        </p:txBody>
      </p:sp>
      <p:sp>
        <p:nvSpPr>
          <p:cNvPr id="4" name="Slide Number Placeholder 3"/>
          <p:cNvSpPr>
            <a:spLocks noGrp="1"/>
          </p:cNvSpPr>
          <p:nvPr>
            <p:ph type="sldNum" sz="quarter" idx="5"/>
          </p:nvPr>
        </p:nvSpPr>
        <p:spPr/>
        <p:txBody>
          <a:bodyPr/>
          <a:lstStyle/>
          <a:p>
            <a:fld id="{597B8ED7-42D2-497D-9E10-14E6B332CFFB}" type="slidenum">
              <a:rPr lang="en-US" smtClean="0"/>
              <a:t>3</a:t>
            </a:fld>
            <a:endParaRPr lang="en-US"/>
          </a:p>
        </p:txBody>
      </p:sp>
    </p:spTree>
    <p:extLst>
      <p:ext uri="{BB962C8B-B14F-4D97-AF65-F5344CB8AC3E}">
        <p14:creationId xmlns:p14="http://schemas.microsoft.com/office/powerpoint/2010/main" val="248616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can utilize a model LWP template or develop their own policy. SFA’s do not need to re-invent the wheel and can use a model template. If they decide to develop their own policy, it is recommended that the SFA review a model.  The link on this slide is an example of a policy based on the template from the Alliance for a Healthier Generation- the fillable template is attached to this Module .  Reviewing this against the SFA’s LWP will ensure all required elements of an LWP are included.  When utilizing the template, it is important to individualize the policy.  As this presentation moves through each of the LWP requirements, you will see where the opportunities for individualizing the policy will be.</a:t>
            </a:r>
          </a:p>
          <a:p>
            <a:endParaRPr lang="en-US" dirty="0"/>
          </a:p>
          <a:p>
            <a:r>
              <a:rPr lang="en-US" dirty="0"/>
              <a:t>Some SFA’s consist of multiple sites/schools</a:t>
            </a:r>
            <a:r>
              <a:rPr lang="en-US" b="1" dirty="0"/>
              <a:t>. Each district is responsible for developing their own customized plan as an SFA, but each site must have a plan individualized to the site/school.</a:t>
            </a:r>
            <a:r>
              <a:rPr lang="en-US" dirty="0"/>
              <a:t>  Best practice is for each building in the district to develop a plan specific to that building and then all buildings share their plans with each other.  This is especially important to keep in mind if schools are using a template from an overseeing group such as BOCES.</a:t>
            </a:r>
          </a:p>
          <a:p>
            <a:endParaRPr lang="en-US" dirty="0"/>
          </a:p>
          <a:p>
            <a:endParaRPr lang="en-US" dirty="0"/>
          </a:p>
        </p:txBody>
      </p:sp>
      <p:sp>
        <p:nvSpPr>
          <p:cNvPr id="4" name="Slide Number Placeholder 3"/>
          <p:cNvSpPr>
            <a:spLocks noGrp="1"/>
          </p:cNvSpPr>
          <p:nvPr>
            <p:ph type="sldNum" sz="quarter" idx="5"/>
          </p:nvPr>
        </p:nvSpPr>
        <p:spPr/>
        <p:txBody>
          <a:bodyPr/>
          <a:lstStyle/>
          <a:p>
            <a:fld id="{597B8ED7-42D2-497D-9E10-14E6B332CFFB}" type="slidenum">
              <a:rPr lang="en-US" smtClean="0"/>
              <a:t>4</a:t>
            </a:fld>
            <a:endParaRPr lang="en-US"/>
          </a:p>
        </p:txBody>
      </p:sp>
    </p:spTree>
    <p:extLst>
      <p:ext uri="{BB962C8B-B14F-4D97-AF65-F5344CB8AC3E}">
        <p14:creationId xmlns:p14="http://schemas.microsoft.com/office/powerpoint/2010/main" val="322267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7 CFR 210.31(a) defines a local school wellness policy as a written plan that includes methods to promote student wellness, prevent and reduce childhood obesity, and provide assurance that school meals and other food and beverages sold and otherwise made available on the school campus during the school day are consistent with applicable minimum Federal standards. </a:t>
            </a:r>
          </a:p>
          <a:p>
            <a:pPr lvl="1"/>
            <a:r>
              <a:rPr lang="en-US" sz="2200" dirty="0"/>
              <a:t>For the purpose of competitive food standards implementation…</a:t>
            </a:r>
          </a:p>
          <a:p>
            <a:pPr lvl="2"/>
            <a:r>
              <a:rPr lang="en-US" sz="2200" dirty="0"/>
              <a:t>School campus means all areas of the property under the jurisdiction of the school that are accessible to students during the school day (7CFR 210.11(a)(4)).</a:t>
            </a:r>
          </a:p>
          <a:p>
            <a:pPr lvl="2"/>
            <a:r>
              <a:rPr lang="en-US" sz="2200" dirty="0"/>
              <a:t>School day means the period from the midnight before, to 30 minutes after the end of the official school day (7CFR 210.11(a)(5)).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Local school wellness policies are </a:t>
            </a:r>
            <a:r>
              <a:rPr lang="en-US" sz="1200" b="1" i="1" dirty="0"/>
              <a:t>required</a:t>
            </a:r>
            <a:r>
              <a:rPr lang="en-US" sz="1200" dirty="0"/>
              <a:t> to address food and beverages that are both sold AND made available at no costs to students. </a:t>
            </a:r>
          </a:p>
          <a:p>
            <a:endParaRPr lang="en-US" dirty="0"/>
          </a:p>
          <a:p>
            <a:r>
              <a:rPr lang="en-US" dirty="0"/>
              <a:t>Let’s look a little closer at All Foods and Beverages available to students at no cost to students on the school campus, during the school day.</a:t>
            </a:r>
          </a:p>
        </p:txBody>
      </p:sp>
      <p:sp>
        <p:nvSpPr>
          <p:cNvPr id="4" name="Slide Number Placeholder 3"/>
          <p:cNvSpPr>
            <a:spLocks noGrp="1"/>
          </p:cNvSpPr>
          <p:nvPr>
            <p:ph type="sldNum" sz="quarter" idx="5"/>
          </p:nvPr>
        </p:nvSpPr>
        <p:spPr/>
        <p:txBody>
          <a:bodyPr/>
          <a:lstStyle/>
          <a:p>
            <a:fld id="{597B8ED7-42D2-497D-9E10-14E6B332CFFB}" type="slidenum">
              <a:rPr lang="en-US" smtClean="0"/>
              <a:t>5</a:t>
            </a:fld>
            <a:endParaRPr lang="en-US"/>
          </a:p>
        </p:txBody>
      </p:sp>
    </p:spTree>
    <p:extLst>
      <p:ext uri="{BB962C8B-B14F-4D97-AF65-F5344CB8AC3E}">
        <p14:creationId xmlns:p14="http://schemas.microsoft.com/office/powerpoint/2010/main" val="348983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must set and follow standards and nutrition guidelines for ALL foods and beverages available on the school campus during the day that are consistent with federal regulations for NSLP and SBP and SMART SNACKS and designed to promote student health and reduce childhood obesity. This includes items that are available at no cost, such as foods and beverages for classroom parties or rewards.  While these items do not necessarily have to be consistent with smart snacks standards, districts have the discretion to adopt standards that are more or less stringent than federal guidelines.  Many SFAs  allow only foods consistent with the standards to be available to students, while others set limits on foods that are not consistent with standards.</a:t>
            </a:r>
          </a:p>
          <a:p>
            <a:endParaRPr lang="en-US" dirty="0"/>
          </a:p>
          <a:p>
            <a:r>
              <a:rPr lang="en-US" dirty="0"/>
              <a:t>If food or beverage items are SOLD to students, the wellness policy must include nutrition guidelines that are consistent with NSLP, SBP, and Smart Snack standards.</a:t>
            </a:r>
          </a:p>
          <a:p>
            <a:endParaRPr lang="en-US" dirty="0"/>
          </a:p>
          <a:p>
            <a:r>
              <a:rPr lang="en-US" b="1" dirty="0"/>
              <a:t>NOTE:  The policy/ plan can only promote marketing/advertising of foods and beverages that meet smart snack standards.</a:t>
            </a:r>
          </a:p>
          <a:p>
            <a:endParaRPr lang="en-US" dirty="0"/>
          </a:p>
        </p:txBody>
      </p:sp>
      <p:sp>
        <p:nvSpPr>
          <p:cNvPr id="4" name="Slide Number Placeholder 3"/>
          <p:cNvSpPr>
            <a:spLocks noGrp="1"/>
          </p:cNvSpPr>
          <p:nvPr>
            <p:ph type="sldNum" sz="quarter" idx="5"/>
          </p:nvPr>
        </p:nvSpPr>
        <p:spPr/>
        <p:txBody>
          <a:bodyPr/>
          <a:lstStyle/>
          <a:p>
            <a:fld id="{597B8ED7-42D2-497D-9E10-14E6B332CFFB}" type="slidenum">
              <a:rPr lang="en-US" smtClean="0"/>
              <a:t>6</a:t>
            </a:fld>
            <a:endParaRPr lang="en-US"/>
          </a:p>
        </p:txBody>
      </p:sp>
    </p:spTree>
    <p:extLst>
      <p:ext uri="{BB962C8B-B14F-4D97-AF65-F5344CB8AC3E}">
        <p14:creationId xmlns:p14="http://schemas.microsoft.com/office/powerpoint/2010/main" val="332943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required to be included is that the district will look at evidence-based strategies to help determine which wellness goals will work for them.  Not all strategies will work for all districts/ buildings in the district.</a:t>
            </a:r>
          </a:p>
          <a:p>
            <a:endParaRPr lang="en-US" dirty="0"/>
          </a:p>
          <a:p>
            <a:r>
              <a:rPr lang="en-US" dirty="0"/>
              <a:t>Districts are required to invite outside interested parties, such as parents, local healthcare providers, students, etc. to participate on their wellness committee.  In addition, districts are required to let the public know about their wellness policy/ plan; what’s in it, if they have meet previously established goals, and what new goals are for the future.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97B8ED7-42D2-497D-9E10-14E6B332CFFB}" type="slidenum">
              <a:rPr lang="en-US" smtClean="0"/>
              <a:t>7</a:t>
            </a:fld>
            <a:endParaRPr lang="en-US"/>
          </a:p>
        </p:txBody>
      </p:sp>
    </p:spTree>
    <p:extLst>
      <p:ext uri="{BB962C8B-B14F-4D97-AF65-F5344CB8AC3E}">
        <p14:creationId xmlns:p14="http://schemas.microsoft.com/office/powerpoint/2010/main" val="391529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must also conduct an assessment of their wellness policy/ plan</a:t>
            </a:r>
          </a:p>
          <a:p>
            <a:endParaRPr lang="en-US" dirty="0"/>
          </a:p>
          <a:p>
            <a:r>
              <a:rPr lang="en-US" dirty="0"/>
              <a:t>SFAs can utilize their own assessment tool but it is recommended that SFAs review their assessment against model assessment tools.  We will look at a couple tools in the upcoming slides</a:t>
            </a:r>
          </a:p>
        </p:txBody>
      </p:sp>
      <p:sp>
        <p:nvSpPr>
          <p:cNvPr id="4" name="Slide Number Placeholder 3"/>
          <p:cNvSpPr>
            <a:spLocks noGrp="1"/>
          </p:cNvSpPr>
          <p:nvPr>
            <p:ph type="sldNum" sz="quarter" idx="5"/>
          </p:nvPr>
        </p:nvSpPr>
        <p:spPr/>
        <p:txBody>
          <a:bodyPr/>
          <a:lstStyle/>
          <a:p>
            <a:fld id="{597B8ED7-42D2-497D-9E10-14E6B332CFFB}" type="slidenum">
              <a:rPr lang="en-US" smtClean="0"/>
              <a:t>8</a:t>
            </a:fld>
            <a:endParaRPr lang="en-US"/>
          </a:p>
        </p:txBody>
      </p:sp>
    </p:spTree>
    <p:extLst>
      <p:ext uri="{BB962C8B-B14F-4D97-AF65-F5344CB8AC3E}">
        <p14:creationId xmlns:p14="http://schemas.microsoft.com/office/powerpoint/2010/main" val="83255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a previous slide, the assessment will evaluate the progress made towards meeting their previously established goals.</a:t>
            </a:r>
          </a:p>
          <a:p>
            <a:r>
              <a:rPr lang="en-US" dirty="0"/>
              <a:t>The assessment will also look at how closely your wellness plan aligns with model wellness plans, like the example of an LWP provided on slide 3 and provided here again.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97B8ED7-42D2-497D-9E10-14E6B332CFFB}" type="slidenum">
              <a:rPr lang="en-US" smtClean="0"/>
              <a:t>9</a:t>
            </a:fld>
            <a:endParaRPr lang="en-US"/>
          </a:p>
        </p:txBody>
      </p:sp>
    </p:spTree>
    <p:extLst>
      <p:ext uri="{BB962C8B-B14F-4D97-AF65-F5344CB8AC3E}">
        <p14:creationId xmlns:p14="http://schemas.microsoft.com/office/powerpoint/2010/main" val="372173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8CC9-23DD-4BE8-B2B0-F3EDCBB015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5C7016-1614-4053-AD51-E173C4A00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2F551-7CBE-407A-81A4-1DB475C87CE2}"/>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5" name="Footer Placeholder 4">
            <a:extLst>
              <a:ext uri="{FF2B5EF4-FFF2-40B4-BE49-F238E27FC236}">
                <a16:creationId xmlns:a16="http://schemas.microsoft.com/office/drawing/2014/main" id="{E89E117D-4212-433F-943D-4DF88A40B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36936-9306-44A9-A1FC-BB7E8DBC2E76}"/>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98233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AA06-41C5-4B63-A302-030D3DB07F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171553-F0C5-4BCB-BDCB-3D29D8EEA3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6946-66E6-4CBF-9554-6D6C1DF549CC}"/>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5" name="Footer Placeholder 4">
            <a:extLst>
              <a:ext uri="{FF2B5EF4-FFF2-40B4-BE49-F238E27FC236}">
                <a16:creationId xmlns:a16="http://schemas.microsoft.com/office/drawing/2014/main" id="{A172A8B3-50E4-4EC8-8BE8-07BD861EE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C89E7-C0DC-454B-99BB-E65685CF886C}"/>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420600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3261D-FDEF-4358-9C84-71411A47E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2BFD98-9C73-4F30-9973-2AC0B17DE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08D05-256E-482D-8C4E-63CD9AC76CA6}"/>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5" name="Footer Placeholder 4">
            <a:extLst>
              <a:ext uri="{FF2B5EF4-FFF2-40B4-BE49-F238E27FC236}">
                <a16:creationId xmlns:a16="http://schemas.microsoft.com/office/drawing/2014/main" id="{D9943D51-8231-4C45-A065-46B470E7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2FDA3-4168-4237-B670-FB02C3D91033}"/>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345348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73629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950972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61271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59637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463650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876748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49658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24606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857C-53B9-4CA8-9404-12CDCFBA4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D2CFB-4F37-4E85-B99A-3B47F5BA5E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8C958-BD9B-4CB7-8623-8D80947D1958}"/>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5" name="Footer Placeholder 4">
            <a:extLst>
              <a:ext uri="{FF2B5EF4-FFF2-40B4-BE49-F238E27FC236}">
                <a16:creationId xmlns:a16="http://schemas.microsoft.com/office/drawing/2014/main" id="{0D1AF669-AFF4-451C-9DB5-15DDBAC70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7BFAB-F42C-447C-A72D-A1EA3EE73E6A}"/>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3017471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21614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5463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78375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695-8D38-4262-A7D5-72509A8083D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2768AB-3731-4EB1-B657-C85EDFFE7A6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416C9E-5ECF-428A-B0C2-D2B2473F7CC1}"/>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5B74C9AD-4680-4321-9838-C586B8565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E125B-C60A-4198-84AE-752C16E0843B}"/>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421523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9DDE-997B-4AB5-9519-A461FBE9C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6F368-633A-4985-9982-D3C512C58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C8E5A-B188-40A4-A4BF-53A33A703E94}"/>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66EA8018-ED67-41B3-A735-7C97C405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3CC19-1DC5-4DE8-B424-772A7F0FD4F2}"/>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85279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B8FC-C5F1-4F79-88A9-DD51A54A5CAC}"/>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644C66-9420-455C-9CBC-2F73E76AD47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D30F3-818A-4979-9BC6-6A459F855E82}"/>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3E17E643-3690-46CB-A8F1-D63C694F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11B7-BF08-403A-BA72-F594BBAD0357}"/>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270388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9CFA-FA3A-4CC5-ACC6-D1FBA13E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2AE1C-6CAE-48A9-890C-65E8A4EF0B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3DDBB-87E1-4DB8-AA31-D2586DA473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A0943-2EFC-40E4-ABC7-52ECC407736D}"/>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6" name="Footer Placeholder 5">
            <a:extLst>
              <a:ext uri="{FF2B5EF4-FFF2-40B4-BE49-F238E27FC236}">
                <a16:creationId xmlns:a16="http://schemas.microsoft.com/office/drawing/2014/main" id="{170451F6-A212-49B6-9E3A-9255624E3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D6E0D-1E93-4767-BBD2-45247D73928D}"/>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60062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6595-C530-4DB7-9F7A-8BE694D75F8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A8C9C-F2FC-4439-A737-C5A4B501156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2AE1B-670E-44F9-9D3B-6E912BA0184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B5AF4-9279-4BEC-A38D-72056ADADB3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D45AF-FABF-402D-9670-D23E5506BD4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AD33A-718C-4AF7-926E-3BF7E61104F6}"/>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8" name="Footer Placeholder 7">
            <a:extLst>
              <a:ext uri="{FF2B5EF4-FFF2-40B4-BE49-F238E27FC236}">
                <a16:creationId xmlns:a16="http://schemas.microsoft.com/office/drawing/2014/main" id="{573A3A4C-8006-45A8-9DA7-C976126AD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C7194B-542F-43D6-9822-EAC1787F9FF6}"/>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1581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40A2-E5A4-439F-8460-A62ACBF495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C7C59-6E93-46FB-8E52-B745DF12D9BD}"/>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4" name="Footer Placeholder 3">
            <a:extLst>
              <a:ext uri="{FF2B5EF4-FFF2-40B4-BE49-F238E27FC236}">
                <a16:creationId xmlns:a16="http://schemas.microsoft.com/office/drawing/2014/main" id="{3C423285-91E8-4A35-A9E8-33051F64C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AA9B1-440C-463D-B2FB-57D1B917035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327724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FD463-BB2B-4842-8534-6FB52D549BD8}"/>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3" name="Footer Placeholder 2">
            <a:extLst>
              <a:ext uri="{FF2B5EF4-FFF2-40B4-BE49-F238E27FC236}">
                <a16:creationId xmlns:a16="http://schemas.microsoft.com/office/drawing/2014/main" id="{E1F63F6C-6189-4228-8138-836FCCCD73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E7A5D-BE9C-4E22-8795-76661918BBE9}"/>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32743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4871-CC47-4B02-9E9D-2A04AE2C5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89A35-D0B7-467B-A631-06A873F86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44C85-7103-40D9-A402-DB5E25FC6A50}"/>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5" name="Footer Placeholder 4">
            <a:extLst>
              <a:ext uri="{FF2B5EF4-FFF2-40B4-BE49-F238E27FC236}">
                <a16:creationId xmlns:a16="http://schemas.microsoft.com/office/drawing/2014/main" id="{1687CDE7-13CD-44FF-8025-CB41F4BD8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CB651-06F1-4F06-8890-2E500C25A490}"/>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1469888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245B-47C6-412F-A680-C17740E7C6B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815919-4ED1-4847-AA34-F3BAB506E9E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DA488-E64C-4A78-B379-3D004305F93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B3C946-98D2-451E-B347-EBB33C2D02E3}"/>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6" name="Footer Placeholder 5">
            <a:extLst>
              <a:ext uri="{FF2B5EF4-FFF2-40B4-BE49-F238E27FC236}">
                <a16:creationId xmlns:a16="http://schemas.microsoft.com/office/drawing/2014/main" id="{CCF28805-A0DC-4082-B222-FB319A023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DE7E-2328-4D02-AF30-B940F15E0B3E}"/>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25487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4CD5-AF06-4454-AD71-3A5E7A6DC89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604ABC-B8C7-4857-9518-136259BDBF17}"/>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1BFE9F-0CA0-40B6-B002-0E89F9C9EA9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603519-383F-42BC-8935-7A70DBC8D4CD}"/>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6" name="Footer Placeholder 5">
            <a:extLst>
              <a:ext uri="{FF2B5EF4-FFF2-40B4-BE49-F238E27FC236}">
                <a16:creationId xmlns:a16="http://schemas.microsoft.com/office/drawing/2014/main" id="{5BE4570C-BDC5-47CC-AAB7-3D5C2AEC6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1841F-1E4E-420C-A53B-C65E118A8C1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939993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7404-F20C-46D7-979F-EE53DA3F4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9F255-7B47-4E4D-8AC8-4EA9D5530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A184A-8386-4140-895E-422310052271}"/>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FC144B60-9FB8-47EC-8E06-51CDA259A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321E4-4ABA-435A-BB9F-8A600A7EBC70}"/>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732996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C530A-BC71-41E8-A0A2-D1784F18580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85CA12-2072-4E9D-83FB-F3173FBCF40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DF136-C18A-43FE-9482-7901C7B5A1B8}"/>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4D8CD112-14C3-4658-8753-F0DDA35D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52A1C-2B39-47FD-B22B-E2A9AEBF4E68}"/>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42766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789D-069B-47C0-A996-A21C0B1D0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CD00A-25A4-4F99-AAFE-1F343B706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0AD235-158E-4317-A1B3-BFD4A984E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0267D-1658-4FC2-997E-B5A5035051D4}"/>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6" name="Footer Placeholder 5">
            <a:extLst>
              <a:ext uri="{FF2B5EF4-FFF2-40B4-BE49-F238E27FC236}">
                <a16:creationId xmlns:a16="http://schemas.microsoft.com/office/drawing/2014/main" id="{99286169-D032-4212-9E55-866376CF2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E9DF2-50E3-4562-A484-AC3B1B74967B}"/>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19472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10EF-9D94-47EB-9E64-160901201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38B846-275A-447A-A473-B0756CE1C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D38302-52E0-47D1-9381-CA1A4558D5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95BF7-E163-4FAC-A4A4-8468D12C4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C3E1C-1725-4A24-8C3D-E72985C448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1527-5467-4613-9B6A-60CF4A59360A}"/>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8" name="Footer Placeholder 7">
            <a:extLst>
              <a:ext uri="{FF2B5EF4-FFF2-40B4-BE49-F238E27FC236}">
                <a16:creationId xmlns:a16="http://schemas.microsoft.com/office/drawing/2014/main" id="{473EEDF6-C2CD-491C-AB25-579D9602F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EB4ED8-622B-4B53-B6C5-FC1B02FB6E7F}"/>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191248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0D8D-F3F3-4771-8CF6-57CABE33CB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05111C-49E6-4913-8D74-53C6ACB49D05}"/>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4" name="Footer Placeholder 3">
            <a:extLst>
              <a:ext uri="{FF2B5EF4-FFF2-40B4-BE49-F238E27FC236}">
                <a16:creationId xmlns:a16="http://schemas.microsoft.com/office/drawing/2014/main" id="{18827C9C-D6E9-4D73-AF0B-9CB649382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ACB08A-619C-4CDA-AAF2-40B1816478A7}"/>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173641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63CF6-69D4-42DE-9BA6-111A9957748C}"/>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3" name="Footer Placeholder 2">
            <a:extLst>
              <a:ext uri="{FF2B5EF4-FFF2-40B4-BE49-F238E27FC236}">
                <a16:creationId xmlns:a16="http://schemas.microsoft.com/office/drawing/2014/main" id="{C613B925-BA92-49F9-9CD1-BC97408640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D60DDC-1FED-4BFE-9260-9462C5265B25}"/>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38947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EE3E-FAF3-4543-A3AC-1F8C5C6C0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1047E-3A91-4617-B435-CFFE73659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493DA-70F7-4DCA-856F-FC1A0C36D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71976-6C75-4915-9906-04BB7769C11C}"/>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6" name="Footer Placeholder 5">
            <a:extLst>
              <a:ext uri="{FF2B5EF4-FFF2-40B4-BE49-F238E27FC236}">
                <a16:creationId xmlns:a16="http://schemas.microsoft.com/office/drawing/2014/main" id="{5F2CE0C6-27F5-458D-876E-490FD7633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4081C-97D6-48B7-8659-F0BDB5D99D91}"/>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324001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AE7B-5C43-4C8A-8F95-CED2CD5F1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4A27EC-DCC3-4FB1-BA1D-CF3BAAF7F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CFF487-FBB0-4E17-9643-D31CDA471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5FC0F-9F6A-4A08-AA3E-0E131887AE57}"/>
              </a:ext>
            </a:extLst>
          </p:cNvPr>
          <p:cNvSpPr>
            <a:spLocks noGrp="1"/>
          </p:cNvSpPr>
          <p:nvPr>
            <p:ph type="dt" sz="half" idx="10"/>
          </p:nvPr>
        </p:nvSpPr>
        <p:spPr/>
        <p:txBody>
          <a:bodyPr/>
          <a:lstStyle/>
          <a:p>
            <a:fld id="{E1F52D08-6958-4C94-93C9-BDC5D0F1E118}" type="datetimeFigureOut">
              <a:rPr lang="en-US" smtClean="0"/>
              <a:t>5/11/2021</a:t>
            </a:fld>
            <a:endParaRPr lang="en-US"/>
          </a:p>
        </p:txBody>
      </p:sp>
      <p:sp>
        <p:nvSpPr>
          <p:cNvPr id="6" name="Footer Placeholder 5">
            <a:extLst>
              <a:ext uri="{FF2B5EF4-FFF2-40B4-BE49-F238E27FC236}">
                <a16:creationId xmlns:a16="http://schemas.microsoft.com/office/drawing/2014/main" id="{0CE0183A-E231-4864-9370-9600654FC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2A4A30-549C-45D0-83A3-AEBB371ED4E9}"/>
              </a:ext>
            </a:extLst>
          </p:cNvPr>
          <p:cNvSpPr>
            <a:spLocks noGrp="1"/>
          </p:cNvSpPr>
          <p:nvPr>
            <p:ph type="sldNum" sz="quarter" idx="12"/>
          </p:nvPr>
        </p:nvSpPr>
        <p:spPr/>
        <p:txBody>
          <a:bodyPr/>
          <a:lstStyle/>
          <a:p>
            <a:fld id="{815D6EF8-A9F1-4BA4-A7CD-AA5DC516837E}" type="slidenum">
              <a:rPr lang="en-US" smtClean="0"/>
              <a:t>‹#›</a:t>
            </a:fld>
            <a:endParaRPr lang="en-US"/>
          </a:p>
        </p:txBody>
      </p:sp>
    </p:spTree>
    <p:extLst>
      <p:ext uri="{BB962C8B-B14F-4D97-AF65-F5344CB8AC3E}">
        <p14:creationId xmlns:p14="http://schemas.microsoft.com/office/powerpoint/2010/main" val="307394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7276-C084-4C78-99BE-3CAD37608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0DBD1-DB25-4A21-AE65-30ED8F15D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E3551-E083-48D6-86CA-4DEC0FBE1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52D08-6958-4C94-93C9-BDC5D0F1E118}" type="datetimeFigureOut">
              <a:rPr lang="en-US" smtClean="0"/>
              <a:t>5/11/2021</a:t>
            </a:fld>
            <a:endParaRPr lang="en-US"/>
          </a:p>
        </p:txBody>
      </p:sp>
      <p:sp>
        <p:nvSpPr>
          <p:cNvPr id="5" name="Footer Placeholder 4">
            <a:extLst>
              <a:ext uri="{FF2B5EF4-FFF2-40B4-BE49-F238E27FC236}">
                <a16:creationId xmlns:a16="http://schemas.microsoft.com/office/drawing/2014/main" id="{A4918B73-2616-4B9D-9751-186586215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3B9EA9-DFDE-4976-BCBB-4F4DAE941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D6EF8-A9F1-4BA4-A7CD-AA5DC516837E}" type="slidenum">
              <a:rPr lang="en-US" smtClean="0"/>
              <a:t>‹#›</a:t>
            </a:fld>
            <a:endParaRPr lang="en-US"/>
          </a:p>
        </p:txBody>
      </p:sp>
    </p:spTree>
    <p:extLst>
      <p:ext uri="{BB962C8B-B14F-4D97-AF65-F5344CB8AC3E}">
        <p14:creationId xmlns:p14="http://schemas.microsoft.com/office/powerpoint/2010/main" val="20802833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5/11/2021</a:t>
            </a:fld>
            <a:endParaRPr lang="ru-RU" dirty="0"/>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dirty="0"/>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20603267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B3C42-DDF5-4C58-BA1B-890F863FAB8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BAE93-0419-45B7-B84D-4B64CA67D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65076-EA11-4851-8210-597F8F53FE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19040757-EED1-4CF5-9532-60D70A858C9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975AD-533A-40B9-8F21-97F41C54F22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D6D0C1-CB76-4278-8E51-85356988BC46}" type="slidenum">
              <a:rPr lang="en-US" smtClean="0"/>
              <a:t>‹#›</a:t>
            </a:fld>
            <a:endParaRPr lang="en-US"/>
          </a:p>
        </p:txBody>
      </p:sp>
    </p:spTree>
    <p:extLst>
      <p:ext uri="{BB962C8B-B14F-4D97-AF65-F5344CB8AC3E}">
        <p14:creationId xmlns:p14="http://schemas.microsoft.com/office/powerpoint/2010/main" val="22735802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wellsat.org/" TargetMode="External"/><Relationship Id="rId5" Type="http://schemas.openxmlformats.org/officeDocument/2006/relationships/hyperlink" Target="http://www.cn.nysed.gov/common/cn/files/nyslswpassessmenttool.pdf" TargetMode="External"/><Relationship Id="rId4" Type="http://schemas.openxmlformats.org/officeDocument/2006/relationships/hyperlink" Target="https://en.wikipedia.org/wiki/An_apple_a_day_keeps_the_doctor_awa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tiffanydalton.net/home-nutrition-solu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xabay.com/vectors/papers-stack-heap-documents-576385/" TargetMode="External"/><Relationship Id="rId5" Type="http://schemas.openxmlformats.org/officeDocument/2006/relationships/image" Target="../media/image11.png"/><Relationship Id="rId4" Type="http://schemas.openxmlformats.org/officeDocument/2006/relationships/hyperlink" Target="https://commons.wikimedia.org/wiki/File:Bulletin_Board_with_notes.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flickr.com/photos/neighborhoodcentersinc/7775440068/" TargetMode="External"/><Relationship Id="rId5" Type="http://schemas.openxmlformats.org/officeDocument/2006/relationships/image" Target="../media/image14.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cdc.gov/healthyyouth/npao/publications.htm" TargetMode="External"/><Relationship Id="rId4" Type="http://schemas.openxmlformats.org/officeDocument/2006/relationships/hyperlink" Target="http://research.northumbria.ac.uk/support/tag/research-professiona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vvox.it/2019/09/02/vegan-rischi-cervello-colina/" TargetMode="External"/><Relationship Id="rId5" Type="http://schemas.openxmlformats.org/officeDocument/2006/relationships/image" Target="../media/image3.jpg"/><Relationship Id="rId4" Type="http://schemas.openxmlformats.org/officeDocument/2006/relationships/hyperlink" Target="https://en.wikipedia.org/wiki/Star_jum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en.wikipedia.org/wiki/Milton,_Georg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choolnutritionandfitness.com/schools/rsd_1506091857328281/WellnessPolicy.pdf" TargetMode="External"/><Relationship Id="rId4" Type="http://schemas.openxmlformats.org/officeDocument/2006/relationships/hyperlink" Target="https://pxhere.com/en/photo/74721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choolnutritionandfitness.com/schools/rsd_1506091857328281/WellnessPolicy.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631E2-16E3-468A-AB34-56551633CA45}"/>
              </a:ext>
            </a:extLst>
          </p:cNvPr>
          <p:cNvSpPr txBox="1">
            <a:spLocks noGrp="1"/>
          </p:cNvSpPr>
          <p:nvPr>
            <p:ph type="title" idx="4294967295"/>
          </p:nvPr>
        </p:nvSpPr>
        <p:spPr>
          <a:xfrm>
            <a:off x="1524001" y="3217991"/>
            <a:ext cx="6114756" cy="19089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Local Wellness Policy and Assessment</a:t>
            </a:r>
          </a:p>
        </p:txBody>
      </p:sp>
      <p:sp>
        <p:nvSpPr>
          <p:cNvPr id="11"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295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5" name="Picture 4" descr="New York State Education Department Child Nutrition Knowledge Center">
            <a:extLst>
              <a:ext uri="{FF2B5EF4-FFF2-40B4-BE49-F238E27FC236}">
                <a16:creationId xmlns:a16="http://schemas.microsoft.com/office/drawing/2014/main" id="{2AF0C997-50BF-435B-8282-7FE81D49E955}"/>
              </a:ext>
            </a:extLst>
          </p:cNvPr>
          <p:cNvPicPr>
            <a:picLocks noChangeAspect="1"/>
          </p:cNvPicPr>
          <p:nvPr/>
        </p:nvPicPr>
        <p:blipFill>
          <a:blip r:embed="rId3"/>
          <a:stretch>
            <a:fillRect/>
          </a:stretch>
        </p:blipFill>
        <p:spPr>
          <a:xfrm>
            <a:off x="6858000" y="2164424"/>
            <a:ext cx="3406140" cy="725409"/>
          </a:xfrm>
          <a:prstGeom prst="rect">
            <a:avLst/>
          </a:prstGeom>
        </p:spPr>
      </p:pic>
      <p:sp>
        <p:nvSpPr>
          <p:cNvPr id="13"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5"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4108"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5D850A9-87C0-40A8-B595-367DB52E47CD}"/>
              </a:ext>
            </a:extLst>
          </p:cNvPr>
          <p:cNvSpPr txBox="1"/>
          <p:nvPr/>
        </p:nvSpPr>
        <p:spPr>
          <a:xfrm>
            <a:off x="6313170" y="3054600"/>
            <a:ext cx="4495800" cy="313932"/>
          </a:xfrm>
          <a:prstGeom prst="rect">
            <a:avLst/>
          </a:prstGeom>
          <a:noFill/>
        </p:spPr>
        <p:txBody>
          <a:bodyPr wrap="square" rtlCol="0">
            <a:spAutoFit/>
          </a:bodyPr>
          <a:lstStyle/>
          <a:p>
            <a:pPr algn="ctr">
              <a:lnSpc>
                <a:spcPct val="90000"/>
              </a:lnSpc>
              <a:spcBef>
                <a:spcPts val="1000"/>
              </a:spcBef>
              <a:defRPr/>
            </a:pPr>
            <a:r>
              <a:rPr lang="en-US" sz="1600" b="1" dirty="0">
                <a:solidFill>
                  <a:srgbClr val="44546A"/>
                </a:solidFill>
                <a:latin typeface="Calibri" panose="020F0502020204030204"/>
              </a:rPr>
              <a:t>1 hour Professional Standards Training </a:t>
            </a:r>
          </a:p>
        </p:txBody>
      </p:sp>
    </p:spTree>
    <p:extLst>
      <p:ext uri="{BB962C8B-B14F-4D97-AF65-F5344CB8AC3E}">
        <p14:creationId xmlns:p14="http://schemas.microsoft.com/office/powerpoint/2010/main" val="15359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n apple">
            <a:extLst>
              <a:ext uri="{FF2B5EF4-FFF2-40B4-BE49-F238E27FC236}">
                <a16:creationId xmlns:a16="http://schemas.microsoft.com/office/drawing/2014/main" id="{1C5FC340-DD77-43F9-9FF1-8FB71FF4BCD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914" r="19857"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9" name="Freeform: Shape 1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4DEAFE-3CBC-498B-BD86-96D7109A58B6}"/>
              </a:ext>
            </a:extLst>
          </p:cNvPr>
          <p:cNvSpPr>
            <a:spLocks noGrp="1"/>
          </p:cNvSpPr>
          <p:nvPr>
            <p:ph type="title"/>
          </p:nvPr>
        </p:nvSpPr>
        <p:spPr>
          <a:xfrm>
            <a:off x="804673" y="1396289"/>
            <a:ext cx="4782458" cy="1325563"/>
          </a:xfrm>
        </p:spPr>
        <p:txBody>
          <a:bodyPr>
            <a:normAutofit/>
          </a:bodyPr>
          <a:lstStyle/>
          <a:p>
            <a:r>
              <a:rPr lang="en-US" sz="2800" dirty="0"/>
              <a:t>WHAT TOOLS ARE THERE FOR ASSESSING COMPLIANCE?</a:t>
            </a:r>
          </a:p>
        </p:txBody>
      </p:sp>
      <p:sp>
        <p:nvSpPr>
          <p:cNvPr id="4" name="TextBox 3">
            <a:extLst>
              <a:ext uri="{FF2B5EF4-FFF2-40B4-BE49-F238E27FC236}">
                <a16:creationId xmlns:a16="http://schemas.microsoft.com/office/drawing/2014/main" id="{1A113800-BF35-4319-AEB6-140AA8194C2A}"/>
              </a:ext>
            </a:extLst>
          </p:cNvPr>
          <p:cNvSpPr txBox="1"/>
          <p:nvPr/>
        </p:nvSpPr>
        <p:spPr>
          <a:xfrm>
            <a:off x="896827" y="3152202"/>
            <a:ext cx="3330296" cy="2649443"/>
          </a:xfrm>
          <a:prstGeom prst="rect">
            <a:avLst/>
          </a:prstGeom>
          <a:noFill/>
        </p:spPr>
        <p:txBody>
          <a:bodyPr wrap="square" rtlCol="0">
            <a:spAutoFit/>
          </a:bodyPr>
          <a:lstStyle/>
          <a:p>
            <a:pPr lvl="0">
              <a:lnSpc>
                <a:spcPct val="90000"/>
              </a:lnSpc>
              <a:spcBef>
                <a:spcPts val="1000"/>
              </a:spcBef>
            </a:pPr>
            <a:r>
              <a:rPr lang="en-US" dirty="0"/>
              <a:t>The SFA can develop their own tool for assessing compliance with specific components of their local school wellness policy.</a:t>
            </a:r>
          </a:p>
          <a:p>
            <a:pPr marL="742950" lvl="1" indent="-285750">
              <a:lnSpc>
                <a:spcPct val="90000"/>
              </a:lnSpc>
              <a:spcBef>
                <a:spcPts val="500"/>
              </a:spcBef>
              <a:buFont typeface="Arial" panose="020B0604020202020204" pitchFamily="34" charset="0"/>
              <a:buChar char="•"/>
            </a:pPr>
            <a:r>
              <a:rPr lang="en-US" dirty="0"/>
              <a:t>The SFA must document when and how they evaluated their policy (i.e., agenda, attendance sheet from a stakeholders meeting).</a:t>
            </a:r>
          </a:p>
        </p:txBody>
      </p:sp>
      <p:sp>
        <p:nvSpPr>
          <p:cNvPr id="3" name="Content Placeholder 2">
            <a:extLst>
              <a:ext uri="{FF2B5EF4-FFF2-40B4-BE49-F238E27FC236}">
                <a16:creationId xmlns:a16="http://schemas.microsoft.com/office/drawing/2014/main" id="{2E8D50B8-9C9F-4E81-B2AE-A6A9E39DB459}"/>
              </a:ext>
            </a:extLst>
          </p:cNvPr>
          <p:cNvSpPr>
            <a:spLocks noGrp="1"/>
          </p:cNvSpPr>
          <p:nvPr>
            <p:ph idx="1"/>
          </p:nvPr>
        </p:nvSpPr>
        <p:spPr>
          <a:xfrm>
            <a:off x="6602437" y="4318781"/>
            <a:ext cx="5875606" cy="2652601"/>
          </a:xfrm>
        </p:spPr>
        <p:txBody>
          <a:bodyPr anchor="t">
            <a:normAutofit/>
          </a:bodyPr>
          <a:lstStyle/>
          <a:p>
            <a:pPr marL="285750" indent="-285750"/>
            <a:endParaRPr lang="en-US" sz="1300" dirty="0"/>
          </a:p>
          <a:p>
            <a:pPr marL="285750" indent="-285750"/>
            <a:endParaRPr lang="en-US" sz="1300" dirty="0"/>
          </a:p>
          <a:p>
            <a:pPr marL="0" indent="0">
              <a:buNone/>
            </a:pPr>
            <a:endParaRPr lang="en-US" sz="1300" dirty="0"/>
          </a:p>
          <a:p>
            <a:pPr marL="0" indent="0">
              <a:buNone/>
            </a:pPr>
            <a:endParaRPr lang="en-US" sz="1300" dirty="0"/>
          </a:p>
          <a:p>
            <a:pPr marL="0" indent="0">
              <a:buNone/>
            </a:pPr>
            <a:r>
              <a:rPr lang="en-US" sz="1300" b="1" dirty="0">
                <a:solidFill>
                  <a:schemeClr val="bg1"/>
                </a:solidFill>
              </a:rPr>
              <a:t>The SFA can use our NYS Local School Wellness Assessment Tool </a:t>
            </a:r>
          </a:p>
          <a:p>
            <a:pPr marL="285750" indent="-285750"/>
            <a:r>
              <a:rPr lang="en-US" sz="1300" dirty="0">
                <a:hlinkClick r:id="rId5"/>
              </a:rPr>
              <a:t>http://www.cn.nysed.gov/common/cn/files/nyslswpassessmenttool.pdf</a:t>
            </a:r>
            <a:endParaRPr lang="en-US" sz="1300" dirty="0"/>
          </a:p>
          <a:p>
            <a:pPr marL="0" indent="0">
              <a:buNone/>
            </a:pPr>
            <a:r>
              <a:rPr lang="en-US" sz="1300" b="1" dirty="0">
                <a:solidFill>
                  <a:schemeClr val="bg1"/>
                </a:solidFill>
              </a:rPr>
              <a:t>The SFA can use other developed tools/resources (i.e., WellSAT Tool)</a:t>
            </a:r>
          </a:p>
          <a:p>
            <a:pPr marL="285750" indent="-285750"/>
            <a:r>
              <a:rPr lang="en-US" sz="1300" dirty="0">
                <a:hlinkClick r:id="rId6"/>
              </a:rPr>
              <a:t>http://www.wellsat.org/</a:t>
            </a:r>
            <a:endParaRPr lang="en-US" sz="1300" dirty="0"/>
          </a:p>
          <a:p>
            <a:pPr marL="285750" indent="-285750"/>
            <a:endParaRPr lang="en-US" sz="1300" dirty="0"/>
          </a:p>
          <a:p>
            <a:pPr marL="457200" lvl="1" indent="0">
              <a:buNone/>
            </a:pPr>
            <a:endParaRPr lang="en-US" sz="1300" dirty="0"/>
          </a:p>
          <a:p>
            <a:pPr marL="742950" lvl="1" indent="-285750"/>
            <a:endParaRPr lang="en-US" sz="1300" dirty="0"/>
          </a:p>
          <a:p>
            <a:pPr marL="742950" lvl="1" indent="-285750"/>
            <a:endParaRPr lang="en-US" sz="1300" dirty="0"/>
          </a:p>
          <a:p>
            <a:pPr marL="0" indent="0">
              <a:buNone/>
            </a:pPr>
            <a:endParaRPr lang="en-US" sz="1300" dirty="0"/>
          </a:p>
        </p:txBody>
      </p:sp>
    </p:spTree>
    <p:extLst>
      <p:ext uri="{BB962C8B-B14F-4D97-AF65-F5344CB8AC3E}">
        <p14:creationId xmlns:p14="http://schemas.microsoft.com/office/powerpoint/2010/main" val="15757633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B722-C0F2-4DC9-AAE6-0092335A63FB}"/>
              </a:ext>
            </a:extLst>
          </p:cNvPr>
          <p:cNvSpPr>
            <a:spLocks noGrp="1"/>
          </p:cNvSpPr>
          <p:nvPr>
            <p:ph type="title"/>
          </p:nvPr>
        </p:nvSpPr>
        <p:spPr>
          <a:xfrm>
            <a:off x="762001" y="803325"/>
            <a:ext cx="5314536" cy="1325563"/>
          </a:xfrm>
        </p:spPr>
        <p:txBody>
          <a:bodyPr>
            <a:normAutofit/>
          </a:bodyPr>
          <a:lstStyle/>
          <a:p>
            <a:r>
              <a:rPr lang="en-US"/>
              <a:t>Who should conduct the assessments?</a:t>
            </a:r>
          </a:p>
        </p:txBody>
      </p:sp>
      <p:sp>
        <p:nvSpPr>
          <p:cNvPr id="3" name="Content Placeholder 2">
            <a:extLst>
              <a:ext uri="{FF2B5EF4-FFF2-40B4-BE49-F238E27FC236}">
                <a16:creationId xmlns:a16="http://schemas.microsoft.com/office/drawing/2014/main" id="{855F44E5-5FD9-47FC-B683-5453D82DD02C}"/>
              </a:ext>
            </a:extLst>
          </p:cNvPr>
          <p:cNvSpPr>
            <a:spLocks noGrp="1"/>
          </p:cNvSpPr>
          <p:nvPr>
            <p:ph idx="1"/>
          </p:nvPr>
        </p:nvSpPr>
        <p:spPr>
          <a:xfrm>
            <a:off x="362858" y="2279018"/>
            <a:ext cx="5713686" cy="3375920"/>
          </a:xfrm>
        </p:spPr>
        <p:txBody>
          <a:bodyPr anchor="t">
            <a:normAutofit fontScale="92500" lnSpcReduction="10000"/>
          </a:bodyPr>
          <a:lstStyle/>
          <a:p>
            <a:endParaRPr lang="en-US" sz="1500" dirty="0"/>
          </a:p>
          <a:p>
            <a:r>
              <a:rPr lang="en-US" sz="1800" dirty="0"/>
              <a:t>SFAs must designate at least one school official as responsible for determining the extent to which each school is in compliance with their wellness policies (7CFR 210.31(e)(1)).</a:t>
            </a:r>
          </a:p>
          <a:p>
            <a:pPr lvl="1"/>
            <a:r>
              <a:rPr lang="en-US" sz="1800" dirty="0"/>
              <a:t>The SFA has discretion in determining who is responsible for overseeing the wellness policy including assessments. Some SFAs have positions titled “Wellness Coordinator”, while others have the School Nutrition Director or Health Educator oversee the policy. </a:t>
            </a:r>
          </a:p>
          <a:p>
            <a:pPr lvl="1"/>
            <a:r>
              <a:rPr lang="en-US" sz="1800" dirty="0"/>
              <a:t>In addition to the official identified, other stakeholders must be permitted to be involved in the review process (7CFR 210.31(d)(1)). </a:t>
            </a:r>
          </a:p>
          <a:p>
            <a:endParaRPr lang="en-US" sz="1800" dirty="0"/>
          </a:p>
          <a:p>
            <a:endParaRPr lang="en-US" sz="1500" dirty="0"/>
          </a:p>
        </p:txBody>
      </p:sp>
      <p:sp>
        <p:nvSpPr>
          <p:cNvPr id="24" name="Freeform: Shape 2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n apple with the words health starts here on it">
            <a:extLst>
              <a:ext uri="{FF2B5EF4-FFF2-40B4-BE49-F238E27FC236}">
                <a16:creationId xmlns:a16="http://schemas.microsoft.com/office/drawing/2014/main" id="{0C293B2A-04E2-44C0-AD7F-5E0DAFD607E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7370" r="-1" b="40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141461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BC25DE-5A30-405F-825C-DA4026651368}"/>
              </a:ext>
            </a:extLst>
          </p:cNvPr>
          <p:cNvSpPr>
            <a:spLocks noGrp="1"/>
          </p:cNvSpPr>
          <p:nvPr>
            <p:ph type="title"/>
          </p:nvPr>
        </p:nvSpPr>
        <p:spPr>
          <a:xfrm>
            <a:off x="730155" y="730155"/>
            <a:ext cx="6090743" cy="1422871"/>
          </a:xfrm>
        </p:spPr>
        <p:txBody>
          <a:bodyPr>
            <a:normAutofit/>
          </a:bodyPr>
          <a:lstStyle/>
          <a:p>
            <a:r>
              <a:rPr lang="en-US" sz="4100" dirty="0">
                <a:solidFill>
                  <a:srgbClr val="FFFFFF"/>
                </a:solidFill>
              </a:rPr>
              <a:t>How should SFA’s engage stakeholders in the policy?</a:t>
            </a:r>
          </a:p>
        </p:txBody>
      </p:sp>
      <p:sp>
        <p:nvSpPr>
          <p:cNvPr id="18" name="Rectangle 2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5D0C51-7EFE-41F0-A4FB-26BAC037798D}"/>
              </a:ext>
            </a:extLst>
          </p:cNvPr>
          <p:cNvSpPr>
            <a:spLocks noGrp="1"/>
          </p:cNvSpPr>
          <p:nvPr>
            <p:ph idx="1"/>
          </p:nvPr>
        </p:nvSpPr>
        <p:spPr>
          <a:xfrm>
            <a:off x="786384" y="2020529"/>
            <a:ext cx="6034514" cy="4889090"/>
          </a:xfrm>
        </p:spPr>
        <p:txBody>
          <a:bodyPr anchor="ctr">
            <a:normAutofit/>
          </a:bodyPr>
          <a:lstStyle/>
          <a:p>
            <a:r>
              <a:rPr lang="en-US" sz="1600" dirty="0"/>
              <a:t>Each year stakeholders must be provided with the opportunity to participate in the development, implementation, periodic review, and update of the local school wellness policy (7CFR 210.31(d)(1)).</a:t>
            </a:r>
          </a:p>
          <a:p>
            <a:r>
              <a:rPr lang="en-US" sz="1600" dirty="0"/>
              <a:t>It is the LEAs discretion on how stakeholders are invited. Suggestions include:</a:t>
            </a:r>
          </a:p>
          <a:p>
            <a:pPr lvl="1"/>
            <a:r>
              <a:rPr lang="en-US" sz="1600" dirty="0"/>
              <a:t>Sending a letter to parents/families</a:t>
            </a:r>
          </a:p>
          <a:p>
            <a:pPr lvl="1"/>
            <a:r>
              <a:rPr lang="en-US" sz="1600" dirty="0"/>
              <a:t>Providing status updates in teacher/staff trainings</a:t>
            </a:r>
          </a:p>
          <a:p>
            <a:pPr lvl="1"/>
            <a:r>
              <a:rPr lang="en-US" sz="1600" dirty="0"/>
              <a:t>Posting a call for volunteers on the LEAs website</a:t>
            </a:r>
          </a:p>
          <a:p>
            <a:pPr lvl="1"/>
            <a:r>
              <a:rPr lang="en-US" sz="1600" dirty="0"/>
              <a:t>Including a blurb on the school, LEA, or local community newspaper, newsletter, and/or blog</a:t>
            </a:r>
          </a:p>
          <a:p>
            <a:pPr lvl="1"/>
            <a:r>
              <a:rPr lang="en-US" sz="1600" dirty="0"/>
              <a:t>Partnering with community organizations to spread the information</a:t>
            </a:r>
          </a:p>
          <a:p>
            <a:pPr lvl="1"/>
            <a:r>
              <a:rPr lang="en-US" sz="1600" dirty="0"/>
              <a:t>Posting information about the process on social media  </a:t>
            </a:r>
          </a:p>
        </p:txBody>
      </p:sp>
      <p:sp>
        <p:nvSpPr>
          <p:cNvPr id="27" name="Rectangle 26">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6" descr="Connections">
            <a:extLst>
              <a:ext uri="{FF2B5EF4-FFF2-40B4-BE49-F238E27FC236}">
                <a16:creationId xmlns:a16="http://schemas.microsoft.com/office/drawing/2014/main" id="{3FFC8110-6091-4BD3-8AB1-503148123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0011" y="2697448"/>
            <a:ext cx="3493008" cy="3493008"/>
          </a:xfrm>
          <a:prstGeom prst="rect">
            <a:avLst/>
          </a:prstGeom>
        </p:spPr>
      </p:pic>
    </p:spTree>
    <p:extLst>
      <p:ext uri="{BB962C8B-B14F-4D97-AF65-F5344CB8AC3E}">
        <p14:creationId xmlns:p14="http://schemas.microsoft.com/office/powerpoint/2010/main" val="89330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739C-0DCD-4AA6-8E63-F90CEBC8129D}"/>
              </a:ext>
            </a:extLst>
          </p:cNvPr>
          <p:cNvSpPr>
            <a:spLocks noGrp="1"/>
          </p:cNvSpPr>
          <p:nvPr>
            <p:ph type="title"/>
          </p:nvPr>
        </p:nvSpPr>
        <p:spPr>
          <a:xfrm>
            <a:off x="621890" y="73742"/>
            <a:ext cx="6492240" cy="2101850"/>
          </a:xfrm>
        </p:spPr>
        <p:txBody>
          <a:bodyPr anchor="b">
            <a:normAutofit/>
          </a:bodyPr>
          <a:lstStyle/>
          <a:p>
            <a:r>
              <a:rPr lang="en-US" b="1" dirty="0"/>
              <a:t>HOW SHOULD THE LEA NOTIFY THE PUBLIC ABOUT THE POLICY AND UPDATES?</a:t>
            </a:r>
          </a:p>
        </p:txBody>
      </p:sp>
      <p:sp>
        <p:nvSpPr>
          <p:cNvPr id="3" name="Content Placeholder 2">
            <a:extLst>
              <a:ext uri="{FF2B5EF4-FFF2-40B4-BE49-F238E27FC236}">
                <a16:creationId xmlns:a16="http://schemas.microsoft.com/office/drawing/2014/main" id="{A91FFF1C-1CC3-4429-9593-B6C7432311BD}"/>
              </a:ext>
            </a:extLst>
          </p:cNvPr>
          <p:cNvSpPr>
            <a:spLocks noGrp="1"/>
          </p:cNvSpPr>
          <p:nvPr>
            <p:ph idx="1"/>
          </p:nvPr>
        </p:nvSpPr>
        <p:spPr>
          <a:xfrm>
            <a:off x="405581" y="2175592"/>
            <a:ext cx="6924859" cy="4608666"/>
          </a:xfrm>
        </p:spPr>
        <p:txBody>
          <a:bodyPr>
            <a:normAutofit/>
          </a:bodyPr>
          <a:lstStyle/>
          <a:p>
            <a:r>
              <a:rPr lang="en-US" sz="1400" b="1" dirty="0"/>
              <a:t>SFAs must inform the public each school year of basic information about the local school wellness policy including content and updates (7CFR 210.31(d)(2)). </a:t>
            </a:r>
          </a:p>
          <a:p>
            <a:pPr lvl="1"/>
            <a:r>
              <a:rPr lang="en-US" sz="1400" b="1" dirty="0"/>
              <a:t>It is recommended that the information be provided early in the school year</a:t>
            </a:r>
          </a:p>
          <a:p>
            <a:pPr lvl="1"/>
            <a:r>
              <a:rPr lang="en-US" sz="1400" b="1" dirty="0"/>
              <a:t>It is also encouraged for LEAs/schools to include a summary of each school’s events or activities related to the local school wellness policy implementation on their annual public notification.   </a:t>
            </a:r>
          </a:p>
          <a:p>
            <a:r>
              <a:rPr lang="en-US" sz="1400" b="1" dirty="0"/>
              <a:t>Best practices include:</a:t>
            </a:r>
          </a:p>
          <a:p>
            <a:pPr lvl="1"/>
            <a:r>
              <a:rPr lang="en-US" sz="1400" b="1" dirty="0"/>
              <a:t>Highlighting the policy on school websites</a:t>
            </a:r>
          </a:p>
          <a:p>
            <a:pPr lvl="1"/>
            <a:r>
              <a:rPr lang="en-US" sz="1400" b="1" dirty="0"/>
              <a:t>Linking to the policy on individual school social media accounts</a:t>
            </a:r>
          </a:p>
          <a:p>
            <a:pPr lvl="1"/>
            <a:r>
              <a:rPr lang="en-US" sz="1400" b="1" dirty="0"/>
              <a:t>Sending updates in parent/school newsletter</a:t>
            </a:r>
          </a:p>
          <a:p>
            <a:pPr lvl="1"/>
            <a:r>
              <a:rPr lang="en-US" sz="1400" b="1" dirty="0"/>
              <a:t>Including the policy in parent/staff meeting presentations</a:t>
            </a:r>
          </a:p>
          <a:p>
            <a:pPr lvl="1"/>
            <a:r>
              <a:rPr lang="en-US" sz="1400" b="1" dirty="0"/>
              <a:t>Providing copies of the policy at back-to-school nights</a:t>
            </a:r>
          </a:p>
          <a:p>
            <a:pPr lvl="1"/>
            <a:r>
              <a:rPr lang="en-US" sz="1400" b="1" dirty="0"/>
              <a:t>Featuring the policy on parent or student specific webpages</a:t>
            </a:r>
          </a:p>
          <a:p>
            <a:pPr lvl="1"/>
            <a:r>
              <a:rPr lang="en-US" sz="1400" b="1" dirty="0"/>
              <a:t>Posting on school bulletins </a:t>
            </a:r>
          </a:p>
          <a:p>
            <a:pPr lvl="1"/>
            <a:r>
              <a:rPr lang="en-US" sz="1400" b="1" dirty="0"/>
              <a:t>Placing a blurb in  a local newsletter or newspaper</a:t>
            </a:r>
          </a:p>
          <a:p>
            <a:pPr lvl="1"/>
            <a:r>
              <a:rPr lang="en-US" sz="1400" b="1" dirty="0"/>
              <a:t>Posting on a community website or blog</a:t>
            </a:r>
          </a:p>
          <a:p>
            <a:pPr lvl="1"/>
            <a:r>
              <a:rPr lang="en-US" sz="1400" b="1" dirty="0"/>
              <a:t>Sharing updates or accomplishments on a local radio station/television show</a:t>
            </a:r>
          </a:p>
        </p:txBody>
      </p:sp>
      <p:pic>
        <p:nvPicPr>
          <p:cNvPr id="5" name="Picture 4" descr="A bulletin board">
            <a:extLst>
              <a:ext uri="{FF2B5EF4-FFF2-40B4-BE49-F238E27FC236}">
                <a16:creationId xmlns:a16="http://schemas.microsoft.com/office/drawing/2014/main" id="{917F7DF7-A1EC-4CBF-8C6F-C478CDCB4C4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5072"/>
          <a:stretch/>
        </p:blipFill>
        <p:spPr>
          <a:xfrm>
            <a:off x="7930897" y="9"/>
            <a:ext cx="4261104" cy="3089777"/>
          </a:xfrm>
          <a:prstGeom prst="rect">
            <a:avLst/>
          </a:prstGeom>
        </p:spPr>
      </p:pic>
      <p:pic>
        <p:nvPicPr>
          <p:cNvPr id="6" name="Picture 5" descr="Stacks of papers">
            <a:extLst>
              <a:ext uri="{FF2B5EF4-FFF2-40B4-BE49-F238E27FC236}">
                <a16:creationId xmlns:a16="http://schemas.microsoft.com/office/drawing/2014/main" id="{803F6D46-12AB-4092-83F7-5BB2C11DB4E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3274" r="6732" b="4"/>
          <a:stretch/>
        </p:blipFill>
        <p:spPr>
          <a:xfrm>
            <a:off x="7930897" y="3148780"/>
            <a:ext cx="4261104" cy="3709209"/>
          </a:xfrm>
          <a:prstGeom prst="rect">
            <a:avLst/>
          </a:prstGeom>
        </p:spPr>
      </p:pic>
    </p:spTree>
    <p:extLst>
      <p:ext uri="{BB962C8B-B14F-4D97-AF65-F5344CB8AC3E}">
        <p14:creationId xmlns:p14="http://schemas.microsoft.com/office/powerpoint/2010/main" val="300519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B79C9A9-4412-4A8E-8B5E-0933D2284315}"/>
              </a:ext>
            </a:extLst>
          </p:cNvPr>
          <p:cNvSpPr>
            <a:spLocks noGrp="1"/>
          </p:cNvSpPr>
          <p:nvPr>
            <p:ph type="title"/>
          </p:nvPr>
        </p:nvSpPr>
        <p:spPr>
          <a:xfrm>
            <a:off x="4883727" y="3812954"/>
            <a:ext cx="6809509" cy="1516014"/>
          </a:xfrm>
        </p:spPr>
        <p:txBody>
          <a:bodyPr vert="horz" lIns="91440" tIns="45720" rIns="91440" bIns="45720" rtlCol="0" anchor="b">
            <a:normAutofit fontScale="90000"/>
          </a:bodyPr>
          <a:lstStyle/>
          <a:p>
            <a:r>
              <a:rPr lang="en-US" sz="4800" kern="1200" dirty="0">
                <a:solidFill>
                  <a:srgbClr val="FFFFFF"/>
                </a:solidFill>
                <a:latin typeface="+mj-lt"/>
                <a:ea typeface="+mj-ea"/>
                <a:cs typeface="+mj-cs"/>
              </a:rPr>
              <a:t>Be sure not to miss out on all local wellness opportunities</a:t>
            </a:r>
          </a:p>
        </p:txBody>
      </p:sp>
      <p:pic>
        <p:nvPicPr>
          <p:cNvPr id="14" name="Picture 13" descr="photo showing children holding a banner">
            <a:extLst>
              <a:ext uri="{FF2B5EF4-FFF2-40B4-BE49-F238E27FC236}">
                <a16:creationId xmlns:a16="http://schemas.microsoft.com/office/drawing/2014/main" id="{A6B4406B-9E2F-4104-B7C7-EDA5072762FB}"/>
              </a:ext>
            </a:extLst>
          </p:cNvPr>
          <p:cNvPicPr>
            <a:picLocks noChangeAspect="1"/>
          </p:cNvPicPr>
          <p:nvPr/>
        </p:nvPicPr>
        <p:blipFill rotWithShape="1">
          <a:blip r:embed="rId3"/>
          <a:srcRect l="14598" r="10652" b="2"/>
          <a:stretch/>
        </p:blipFill>
        <p:spPr>
          <a:xfrm>
            <a:off x="317635" y="299363"/>
            <a:ext cx="4160452" cy="3049204"/>
          </a:xfrm>
          <a:prstGeom prst="rect">
            <a:avLst/>
          </a:prstGeom>
        </p:spPr>
      </p:pic>
      <p:pic>
        <p:nvPicPr>
          <p:cNvPr id="9" name="Picture 8" descr="A group of children in a garden&#10;&#10;">
            <a:extLst>
              <a:ext uri="{FF2B5EF4-FFF2-40B4-BE49-F238E27FC236}">
                <a16:creationId xmlns:a16="http://schemas.microsoft.com/office/drawing/2014/main" id="{21E231CE-4EED-4234-B49C-1AF6C0A4E083}"/>
              </a:ext>
            </a:extLst>
          </p:cNvPr>
          <p:cNvPicPr>
            <a:picLocks noChangeAspect="1"/>
          </p:cNvPicPr>
          <p:nvPr/>
        </p:nvPicPr>
        <p:blipFill rotWithShape="1">
          <a:blip r:embed="rId4"/>
          <a:srcRect l="4034" r="-1" b="-1"/>
          <a:stretch/>
        </p:blipFill>
        <p:spPr>
          <a:xfrm>
            <a:off x="4654296" y="299363"/>
            <a:ext cx="7217085" cy="3008188"/>
          </a:xfrm>
          <a:prstGeom prst="rect">
            <a:avLst/>
          </a:prstGeom>
        </p:spPr>
      </p:pic>
      <p:cxnSp>
        <p:nvCxnSpPr>
          <p:cNvPr id="21" name="Straight Connector 20">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people sitting at a table&#10;&#10;">
            <a:extLst>
              <a:ext uri="{FF2B5EF4-FFF2-40B4-BE49-F238E27FC236}">
                <a16:creationId xmlns:a16="http://schemas.microsoft.com/office/drawing/2014/main" id="{A7A4BC78-11F2-473D-824D-3129C3429F1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821" r="4772" b="-1"/>
          <a:stretch/>
        </p:blipFill>
        <p:spPr>
          <a:xfrm>
            <a:off x="317635" y="3509433"/>
            <a:ext cx="4160452" cy="3026833"/>
          </a:xfrm>
          <a:prstGeom prst="rect">
            <a:avLst/>
          </a:prstGeom>
        </p:spPr>
      </p:pic>
    </p:spTree>
    <p:extLst>
      <p:ext uri="{BB962C8B-B14F-4D97-AF65-F5344CB8AC3E}">
        <p14:creationId xmlns:p14="http://schemas.microsoft.com/office/powerpoint/2010/main" val="329230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1B649-9E23-4A22-B549-29367E3ACB0F}"/>
              </a:ext>
            </a:extLst>
          </p:cNvPr>
          <p:cNvSpPr>
            <a:spLocks noGrp="1"/>
          </p:cNvSpPr>
          <p:nvPr>
            <p:ph type="title"/>
          </p:nvPr>
        </p:nvSpPr>
        <p:spPr>
          <a:xfrm>
            <a:off x="7255564" y="978684"/>
            <a:ext cx="4314646" cy="1125162"/>
          </a:xfrm>
        </p:spPr>
        <p:txBody>
          <a:bodyPr anchor="b">
            <a:normAutofit fontScale="90000"/>
          </a:bodyPr>
          <a:lstStyle/>
          <a:p>
            <a:br>
              <a:rPr lang="en-US" sz="2700" dirty="0"/>
            </a:br>
            <a:r>
              <a:rPr lang="en-US" sz="2700" dirty="0"/>
              <a:t>Where can I get more information regarding technical support and funding opportunities.?</a:t>
            </a:r>
          </a:p>
        </p:txBody>
      </p:sp>
      <p:pic>
        <p:nvPicPr>
          <p:cNvPr id="11" name="Picture 10" descr="a sign that states funding">
            <a:extLst>
              <a:ext uri="{FF2B5EF4-FFF2-40B4-BE49-F238E27FC236}">
                <a16:creationId xmlns:a16="http://schemas.microsoft.com/office/drawing/2014/main" id="{A2324B38-4E0D-4AEE-98BA-32A1D2D077E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050"/>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8" name="Rectangle 1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09203E-D0EA-40A8-B6A7-1B0A4CD4ADED}"/>
              </a:ext>
            </a:extLst>
          </p:cNvPr>
          <p:cNvSpPr>
            <a:spLocks noGrp="1"/>
          </p:cNvSpPr>
          <p:nvPr>
            <p:ph idx="1"/>
          </p:nvPr>
        </p:nvSpPr>
        <p:spPr>
          <a:xfrm>
            <a:off x="7255563" y="2557587"/>
            <a:ext cx="4314645" cy="3717317"/>
          </a:xfrm>
        </p:spPr>
        <p:txBody>
          <a:bodyPr anchor="t">
            <a:normAutofit/>
          </a:bodyPr>
          <a:lstStyle/>
          <a:p>
            <a:r>
              <a:rPr lang="en-US" sz="1700" dirty="0"/>
              <a:t>Tools are available to help SFAs develop, update and assess local school wellness policies. These websites contain resources on the local school wellness policy process, required wellness policy elements, success stories/best practices, trainings, grants/funding opportunities, and wellness policy implementation:</a:t>
            </a:r>
          </a:p>
          <a:p>
            <a:pPr lvl="1"/>
            <a:r>
              <a:rPr lang="en-US" sz="1700" dirty="0"/>
              <a:t>theicn.org/cnss </a:t>
            </a:r>
          </a:p>
          <a:p>
            <a:pPr lvl="1"/>
            <a:r>
              <a:rPr lang="en-US" sz="1700" dirty="0"/>
              <a:t>healthiergeneration.org</a:t>
            </a:r>
          </a:p>
          <a:p>
            <a:pPr lvl="1"/>
            <a:r>
              <a:rPr lang="en-US" sz="1700" dirty="0"/>
              <a:t>wellsat.org </a:t>
            </a:r>
          </a:p>
          <a:p>
            <a:pPr lvl="1"/>
            <a:r>
              <a:rPr lang="en-US" sz="1700" dirty="0">
                <a:hlinkClick r:id="rId5"/>
              </a:rPr>
              <a:t>www.cdc.gov/healthyyouth/npao/publications.htm</a:t>
            </a:r>
            <a:r>
              <a:rPr lang="en-US" sz="1700" dirty="0"/>
              <a:t> </a:t>
            </a:r>
          </a:p>
        </p:txBody>
      </p:sp>
    </p:spTree>
    <p:extLst>
      <p:ext uri="{BB962C8B-B14F-4D97-AF65-F5344CB8AC3E}">
        <p14:creationId xmlns:p14="http://schemas.microsoft.com/office/powerpoint/2010/main" val="43313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60" y="4286250"/>
            <a:ext cx="5293730" cy="1473200"/>
          </a:xfrm>
          <a:prstGeom prst="rect">
            <a:avLst/>
          </a:prstGeom>
          <a:solidFill>
            <a:srgbClr val="3142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1917192" y="4432554"/>
            <a:ext cx="4945642" cy="1218908"/>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marR="0" lvl="0" indent="0" algn="r" defTabSz="685800" rtl="0" eaLnBrk="1" fontAlgn="auto" latinLnBrk="0" hangingPunct="1">
              <a:lnSpc>
                <a:spcPct val="90000"/>
              </a:lnSpc>
              <a:spcBef>
                <a:spcPct val="0"/>
              </a:spcBef>
              <a:spcAft>
                <a:spcPts val="450"/>
              </a:spcAft>
              <a:buClrTx/>
              <a:buSzTx/>
              <a:buFontTx/>
              <a:buNone/>
              <a:tabLst/>
              <a:defRPr/>
            </a:pPr>
            <a:r>
              <a:rPr kumimoji="0" lang="en-US" sz="2775" b="0" i="0" u="none" strike="noStrike" kern="1200" cap="none" spc="0" normalizeH="0" baseline="0" noProof="0" dirty="0">
                <a:ln>
                  <a:noFill/>
                </a:ln>
                <a:solidFill>
                  <a:srgbClr val="FFFFFF"/>
                </a:solidFill>
                <a:effectLst/>
                <a:uLnTx/>
                <a:uFillTx/>
                <a:latin typeface="Calibri Light" panose="020F0302020204030204"/>
                <a:ea typeface="+mn-ea"/>
                <a:cs typeface="+mn-cs"/>
              </a:rPr>
              <a:t>This concludes Local Wellness Policy and Assessments </a:t>
            </a: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1769660" y="1098550"/>
            <a:ext cx="5293730" cy="308054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4992" y="1098550"/>
            <a:ext cx="3251710" cy="4660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7545990" y="1545544"/>
            <a:ext cx="2568554" cy="3639272"/>
          </a:xfrm>
        </p:spPr>
        <p:txBody>
          <a:bodyPr vert="horz" lIns="68580" tIns="34290" rIns="68580" bIns="34290" rtlCol="0" anchor="ctr">
            <a:normAutofit/>
          </a:bodyPr>
          <a:lstStyle/>
          <a:p>
            <a:pPr>
              <a:buClr>
                <a:schemeClr val="bg1"/>
              </a:buClr>
            </a:pPr>
            <a:r>
              <a:rPr lang="en-US" sz="1800" dirty="0">
                <a:solidFill>
                  <a:srgbClr val="FFFFFF"/>
                </a:solidFill>
              </a:rPr>
              <a:t>New York State Education Department</a:t>
            </a:r>
          </a:p>
          <a:p>
            <a:pPr indent="-171450">
              <a:buClr>
                <a:schemeClr val="bg1"/>
              </a:buClr>
              <a:buFont typeface="Arial" panose="020B0604020202020204" pitchFamily="34" charset="0"/>
              <a:buChar char="•"/>
            </a:pPr>
            <a:r>
              <a:rPr lang="en-US" sz="1500" b="1" dirty="0">
                <a:solidFill>
                  <a:srgbClr val="FFFFFF"/>
                </a:solidFill>
              </a:rPr>
              <a:t>Child Nutrition Program Administration</a:t>
            </a:r>
          </a:p>
          <a:p>
            <a:pPr indent="-171450">
              <a:buClr>
                <a:schemeClr val="bg1"/>
              </a:buClr>
              <a:buFont typeface="Arial" panose="020B0604020202020204" pitchFamily="34" charset="0"/>
              <a:buChar char="•"/>
            </a:pPr>
            <a:endParaRPr lang="en-US" sz="1500" dirty="0">
              <a:solidFill>
                <a:srgbClr val="FFFFFF"/>
              </a:solidFill>
            </a:endParaRPr>
          </a:p>
          <a:p>
            <a:pPr indent="-171450">
              <a:buClr>
                <a:schemeClr val="bg1"/>
              </a:buClr>
              <a:buFont typeface="Arial" panose="020B0604020202020204" pitchFamily="34" charset="0"/>
              <a:buChar char="•"/>
            </a:pPr>
            <a:r>
              <a:rPr lang="en-US" sz="1500" dirty="0">
                <a:solidFill>
                  <a:srgbClr val="FFFFFF"/>
                </a:solidFill>
              </a:rPr>
              <a:t>(518)473-8781</a:t>
            </a:r>
          </a:p>
          <a:p>
            <a:pPr indent="-171450">
              <a:buClr>
                <a:schemeClr val="bg1"/>
              </a:buClr>
              <a:buFont typeface="Arial" panose="020B0604020202020204" pitchFamily="34" charset="0"/>
              <a:buChar char="•"/>
            </a:pPr>
            <a:r>
              <a:rPr lang="en-US" sz="1500" dirty="0">
                <a:solidFill>
                  <a:srgbClr val="FFFFFF"/>
                </a:solidFill>
              </a:rPr>
              <a:t>CN@nysed.gov</a:t>
            </a:r>
          </a:p>
          <a:p>
            <a:pPr indent="-171450">
              <a:buFont typeface="Arial" panose="020B0604020202020204" pitchFamily="34" charset="0"/>
              <a:buChar char="•"/>
            </a:pPr>
            <a:endParaRPr lang="en-US" sz="1500" dirty="0">
              <a:solidFill>
                <a:srgbClr val="FFFFFF"/>
              </a:solidFill>
            </a:endParaRPr>
          </a:p>
        </p:txBody>
      </p:sp>
    </p:spTree>
    <p:extLst>
      <p:ext uri="{BB962C8B-B14F-4D97-AF65-F5344CB8AC3E}">
        <p14:creationId xmlns:p14="http://schemas.microsoft.com/office/powerpoint/2010/main" val="400812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C6B3-D1DC-4042-9CB0-B153D0FBE689}"/>
              </a:ext>
            </a:extLst>
          </p:cNvPr>
          <p:cNvSpPr>
            <a:spLocks noGrp="1"/>
          </p:cNvSpPr>
          <p:nvPr>
            <p:ph type="ctrTitle"/>
          </p:nvPr>
        </p:nvSpPr>
        <p:spPr>
          <a:xfrm>
            <a:off x="208257" y="2355336"/>
            <a:ext cx="4171418" cy="2147327"/>
          </a:xfrm>
        </p:spPr>
        <p:txBody>
          <a:bodyPr>
            <a:normAutofit fontScale="90000"/>
          </a:bodyPr>
          <a:lstStyle/>
          <a:p>
            <a:r>
              <a:rPr lang="en-US" sz="5000" dirty="0"/>
              <a:t>Local Wellness Policy and Assessments</a:t>
            </a:r>
          </a:p>
        </p:txBody>
      </p:sp>
      <p:pic>
        <p:nvPicPr>
          <p:cNvPr id="5" name="Picture 4" descr="Kids exercising">
            <a:extLst>
              <a:ext uri="{FF2B5EF4-FFF2-40B4-BE49-F238E27FC236}">
                <a16:creationId xmlns:a16="http://schemas.microsoft.com/office/drawing/2014/main" id="{B25F29B3-0BC1-4E47-801A-92EE54DC0F38}"/>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t="9075" r="-1" b="18774"/>
          <a:stretch/>
        </p:blipFill>
        <p:spPr>
          <a:xfrm>
            <a:off x="4547937" y="-5"/>
            <a:ext cx="7644062" cy="3681406"/>
          </a:xfrm>
          <a:prstGeom prst="rect">
            <a:avLst/>
          </a:prstGeom>
        </p:spPr>
      </p:pic>
      <p:pic>
        <p:nvPicPr>
          <p:cNvPr id="8" name="Picture 7" descr="Fruits and vegetables">
            <a:extLst>
              <a:ext uri="{FF2B5EF4-FFF2-40B4-BE49-F238E27FC236}">
                <a16:creationId xmlns:a16="http://schemas.microsoft.com/office/drawing/2014/main" id="{0868F1D0-7B4E-4A08-8761-CF37D256347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10632" r="-1" b="-1"/>
          <a:stretch/>
        </p:blipFill>
        <p:spPr>
          <a:xfrm>
            <a:off x="4547937" y="3681401"/>
            <a:ext cx="7644062" cy="3176595"/>
          </a:xfrm>
          <a:prstGeom prst="rect">
            <a:avLst/>
          </a:prstGeom>
        </p:spPr>
      </p:pic>
    </p:spTree>
    <p:extLst>
      <p:ext uri="{BB962C8B-B14F-4D97-AF65-F5344CB8AC3E}">
        <p14:creationId xmlns:p14="http://schemas.microsoft.com/office/powerpoint/2010/main" val="41670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E413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E21D4A2-B691-45E9-8D69-77A4626AB2E6}"/>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dirty="0">
                <a:solidFill>
                  <a:srgbClr val="FFFFFF"/>
                </a:solidFill>
              </a:rPr>
              <a:t>WHO NEEDS TO HAVE A LOCAL SCHOOL WELLNESS POLICY?</a:t>
            </a:r>
          </a:p>
        </p:txBody>
      </p:sp>
      <p:pic>
        <p:nvPicPr>
          <p:cNvPr id="11" name="Picture Placeholder 10" descr="Picture of a school building">
            <a:extLst>
              <a:ext uri="{FF2B5EF4-FFF2-40B4-BE49-F238E27FC236}">
                <a16:creationId xmlns:a16="http://schemas.microsoft.com/office/drawing/2014/main" id="{6250449F-461A-4D45-8060-E73335246D25}"/>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t="25821" r="-1" b="-1"/>
          <a:stretch/>
        </p:blipFill>
        <p:spPr>
          <a:xfrm>
            <a:off x="4044603" y="448056"/>
            <a:ext cx="7680450" cy="3802932"/>
          </a:xfrm>
          <a:prstGeom prst="rect">
            <a:avLst/>
          </a:prstGeom>
        </p:spPr>
      </p:pic>
      <p:sp>
        <p:nvSpPr>
          <p:cNvPr id="18" name="Rectangle 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B7D0ED8-6231-4005-8C08-25EE81C1AC7B}"/>
              </a:ext>
            </a:extLst>
          </p:cNvPr>
          <p:cNvSpPr>
            <a:spLocks noGrp="1"/>
          </p:cNvSpPr>
          <p:nvPr>
            <p:ph type="body" sz="half" idx="2"/>
          </p:nvPr>
        </p:nvSpPr>
        <p:spPr>
          <a:xfrm>
            <a:off x="4379709" y="4249312"/>
            <a:ext cx="7037591" cy="2961979"/>
          </a:xfrm>
        </p:spPr>
        <p:txBody>
          <a:bodyPr vert="horz" lIns="91440" tIns="45720" rIns="91440" bIns="45720" rtlCol="0" anchor="ctr">
            <a:normAutofit/>
          </a:bodyPr>
          <a:lstStyle/>
          <a:p>
            <a:pPr marL="285750" indent="-228600">
              <a:buFont typeface="Arial" panose="020B0604020202020204" pitchFamily="34" charset="0"/>
              <a:buChar char="•"/>
            </a:pPr>
            <a:endParaRPr lang="en-US" sz="1700" dirty="0"/>
          </a:p>
          <a:p>
            <a:pPr marL="285750" indent="-228600">
              <a:buFont typeface="Arial" panose="020B0604020202020204" pitchFamily="34" charset="0"/>
              <a:buChar char="•"/>
            </a:pPr>
            <a:endParaRPr lang="en-US" sz="1700" dirty="0"/>
          </a:p>
          <a:p>
            <a:pPr marL="285750" indent="-228600">
              <a:buFont typeface="Arial" panose="020B0604020202020204" pitchFamily="34" charset="0"/>
              <a:buChar char="•"/>
            </a:pPr>
            <a:r>
              <a:rPr lang="en-US" sz="1700" dirty="0"/>
              <a:t>Each SFA MUST establish a local school wellness policy for all schools participating in the National School Lunch Program and/or School Breakfast Program.</a:t>
            </a:r>
          </a:p>
          <a:p>
            <a:pPr marL="742950" lvl="1" indent="-228600">
              <a:buFont typeface="Arial" panose="020B0604020202020204" pitchFamily="34" charset="0"/>
              <a:buChar char="•"/>
            </a:pPr>
            <a:r>
              <a:rPr lang="en-US" sz="1700" dirty="0"/>
              <a:t>This includes Residential Child Care Institutions, jails/detention centers, private schools including religious private schools, and charter schools. </a:t>
            </a:r>
          </a:p>
          <a:p>
            <a:pPr marL="742950" lvl="1" indent="-228600">
              <a:buFont typeface="Arial" panose="020B0604020202020204" pitchFamily="34" charset="0"/>
              <a:buChar char="•"/>
            </a:pPr>
            <a:endParaRPr lang="en-US" sz="1700" dirty="0"/>
          </a:p>
          <a:p>
            <a:pPr marL="742950" lvl="1"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309070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C615-A5EA-4016-B62C-EF2D3B7036A7}"/>
              </a:ext>
            </a:extLst>
          </p:cNvPr>
          <p:cNvSpPr>
            <a:spLocks noGrp="1"/>
          </p:cNvSpPr>
          <p:nvPr>
            <p:ph type="title"/>
          </p:nvPr>
        </p:nvSpPr>
        <p:spPr>
          <a:xfrm>
            <a:off x="228600" y="110598"/>
            <a:ext cx="5314536" cy="1325563"/>
          </a:xfrm>
        </p:spPr>
        <p:txBody>
          <a:bodyPr>
            <a:normAutofit/>
          </a:bodyPr>
          <a:lstStyle/>
          <a:p>
            <a:r>
              <a:rPr lang="en-US" sz="2800" dirty="0"/>
              <a:t>WHO IS RESPONSIBLE FOR DEVELOPING THE LOCAL SCHOOL WELLNESS POLICY?</a:t>
            </a:r>
          </a:p>
        </p:txBody>
      </p:sp>
      <p:sp>
        <p:nvSpPr>
          <p:cNvPr id="3" name="Content Placeholder 2">
            <a:extLst>
              <a:ext uri="{FF2B5EF4-FFF2-40B4-BE49-F238E27FC236}">
                <a16:creationId xmlns:a16="http://schemas.microsoft.com/office/drawing/2014/main" id="{734111EE-4938-44AC-8BA7-B98058BF72B2}"/>
              </a:ext>
            </a:extLst>
          </p:cNvPr>
          <p:cNvSpPr>
            <a:spLocks noGrp="1"/>
          </p:cNvSpPr>
          <p:nvPr>
            <p:ph idx="1"/>
          </p:nvPr>
        </p:nvSpPr>
        <p:spPr>
          <a:xfrm>
            <a:off x="762000" y="1385455"/>
            <a:ext cx="5673436" cy="4789013"/>
          </a:xfrm>
        </p:spPr>
        <p:txBody>
          <a:bodyPr anchor="t">
            <a:noAutofit/>
          </a:bodyPr>
          <a:lstStyle/>
          <a:p>
            <a:pPr marL="0" indent="0">
              <a:buNone/>
            </a:pPr>
            <a:r>
              <a:rPr lang="en-US" sz="1600" dirty="0"/>
              <a:t>SFAs are responsible for developing a local school wellness policy (7CFR 210.31(a)).</a:t>
            </a:r>
          </a:p>
          <a:p>
            <a:pPr lvl="1"/>
            <a:r>
              <a:rPr lang="en-US" sz="1600" dirty="0"/>
              <a:t>A best practice would include having each school, within the SFA, customize the policy at the local level. </a:t>
            </a:r>
          </a:p>
          <a:p>
            <a:pPr lvl="1"/>
            <a:r>
              <a:rPr lang="en-US" sz="1600" dirty="0"/>
              <a:t>If the SFA feeds a site that they do not have educational administrative responsibility for (i.e., a non-public school, a BOCES building, another school district), that site is held accountable for creating their own local school wellness policy and assessments and not the LEA that they are fed under </a:t>
            </a:r>
            <a:r>
              <a:rPr lang="en-US" sz="1600" i="1" dirty="0"/>
              <a:t>although</a:t>
            </a:r>
            <a:r>
              <a:rPr lang="en-US" sz="1600" dirty="0"/>
              <a:t> the SFA will be cited during an Administrative Review if that site fails to have a local school wellness policy.  </a:t>
            </a:r>
          </a:p>
          <a:p>
            <a:pPr marL="0" indent="0">
              <a:buNone/>
            </a:pPr>
            <a:r>
              <a:rPr lang="en-US" sz="1600" dirty="0"/>
              <a:t>SFAs are required to allow parents, students, school food authority representatives, teachers of physical education, school health professionals, the school board, school administrators, and members of the general public to participate in the development, implementation, and periodic review and update of the local school wellness policy (7CFR 210.31(c)(5)).</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chool auditorium">
            <a:extLst>
              <a:ext uri="{FF2B5EF4-FFF2-40B4-BE49-F238E27FC236}">
                <a16:creationId xmlns:a16="http://schemas.microsoft.com/office/drawing/2014/main" id="{082B7457-ACAD-4FE5-A647-88BF01F9785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996" r="16830" b="1"/>
          <a:stretch/>
        </p:blipFill>
        <p:spPr>
          <a:xfrm flipH="1">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221D1D2C-C572-417B-93C8-1D36E0E93EAA}"/>
              </a:ext>
            </a:extLst>
          </p:cNvPr>
          <p:cNvSpPr txBox="1"/>
          <p:nvPr/>
        </p:nvSpPr>
        <p:spPr>
          <a:xfrm>
            <a:off x="614656" y="5869130"/>
            <a:ext cx="4876800" cy="338554"/>
          </a:xfrm>
          <a:prstGeom prst="rect">
            <a:avLst/>
          </a:prstGeom>
          <a:noFill/>
        </p:spPr>
        <p:txBody>
          <a:bodyPr wrap="square" rtlCol="0">
            <a:spAutoFit/>
          </a:bodyPr>
          <a:lstStyle/>
          <a:p>
            <a:r>
              <a:rPr lang="en-US" sz="1600" i="1" dirty="0"/>
              <a:t>Follow this link to an example LWP  </a:t>
            </a:r>
          </a:p>
        </p:txBody>
      </p:sp>
      <p:sp>
        <p:nvSpPr>
          <p:cNvPr id="4" name="TextBox 3">
            <a:extLst>
              <a:ext uri="{FF2B5EF4-FFF2-40B4-BE49-F238E27FC236}">
                <a16:creationId xmlns:a16="http://schemas.microsoft.com/office/drawing/2014/main" id="{6E6428B6-1A30-49E5-8BF4-95476AC43675}"/>
              </a:ext>
            </a:extLst>
          </p:cNvPr>
          <p:cNvSpPr txBox="1"/>
          <p:nvPr/>
        </p:nvSpPr>
        <p:spPr>
          <a:xfrm>
            <a:off x="1185906" y="6174469"/>
            <a:ext cx="9573488" cy="369332"/>
          </a:xfrm>
          <a:prstGeom prst="rect">
            <a:avLst/>
          </a:prstGeom>
          <a:noFill/>
        </p:spPr>
        <p:txBody>
          <a:bodyPr wrap="square" rtlCol="0">
            <a:spAutoFit/>
          </a:bodyPr>
          <a:lstStyle/>
          <a:p>
            <a:pPr>
              <a:spcAft>
                <a:spcPts val="600"/>
              </a:spcAft>
            </a:pPr>
            <a:r>
              <a:rPr lang="en-US" dirty="0">
                <a:solidFill>
                  <a:srgbClr val="FFC000"/>
                </a:solidFill>
                <a:hlinkClick r:id="rId5">
                  <a:extLst>
                    <a:ext uri="{A12FA001-AC4F-418D-AE19-62706E023703}">
                      <ahyp:hlinkClr xmlns:ahyp="http://schemas.microsoft.com/office/drawing/2018/hyperlinkcolor" val="tx"/>
                    </a:ext>
                  </a:extLst>
                </a:hlinkClick>
              </a:rPr>
              <a:t>http://www.schoolnutritionandfitness.com/schools/rsd_1506091857328281/WellnessPolicy.pdf</a:t>
            </a:r>
            <a:endParaRPr lang="en-US" dirty="0">
              <a:solidFill>
                <a:srgbClr val="FFC000"/>
              </a:solidFill>
            </a:endParaRPr>
          </a:p>
        </p:txBody>
      </p:sp>
    </p:spTree>
    <p:extLst>
      <p:ext uri="{BB962C8B-B14F-4D97-AF65-F5344CB8AC3E}">
        <p14:creationId xmlns:p14="http://schemas.microsoft.com/office/powerpoint/2010/main" val="14128518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66877BB-A356-44BB-9533-B95CEDA2D8A7}"/>
              </a:ext>
            </a:extLst>
          </p:cNvPr>
          <p:cNvSpPr>
            <a:spLocks noGrp="1"/>
          </p:cNvSpPr>
          <p:nvPr>
            <p:ph type="title"/>
          </p:nvPr>
        </p:nvSpPr>
        <p:spPr>
          <a:xfrm>
            <a:off x="731519" y="731520"/>
            <a:ext cx="10666145" cy="1426464"/>
          </a:xfrm>
        </p:spPr>
        <p:txBody>
          <a:bodyPr>
            <a:normAutofit/>
          </a:bodyPr>
          <a:lstStyle/>
          <a:p>
            <a:r>
              <a:rPr lang="en-US">
                <a:solidFill>
                  <a:srgbClr val="FFFFFF"/>
                </a:solidFill>
              </a:rPr>
              <a:t>WHAT IS REQUIRED TO BE INCLUDED IN THE LOCAL SCHOOL WELLNESS POLICY?</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7F0FDE-3F2B-458C-A8C2-3000EA3D2FAA}"/>
              </a:ext>
            </a:extLst>
          </p:cNvPr>
          <p:cNvSpPr>
            <a:spLocks noGrp="1"/>
          </p:cNvSpPr>
          <p:nvPr>
            <p:ph idx="1"/>
          </p:nvPr>
        </p:nvSpPr>
        <p:spPr>
          <a:xfrm>
            <a:off x="789456" y="1482435"/>
            <a:ext cx="8370393" cy="5846619"/>
          </a:xfrm>
        </p:spPr>
        <p:txBody>
          <a:bodyPr anchor="ctr">
            <a:normAutofit/>
          </a:bodyPr>
          <a:lstStyle/>
          <a:p>
            <a:pPr marL="0" indent="0">
              <a:buNone/>
            </a:pPr>
            <a:r>
              <a:rPr lang="en-US" sz="1600" dirty="0"/>
              <a:t>SFAs have flexibility to develop specific content BUT the policies must include:</a:t>
            </a:r>
          </a:p>
          <a:p>
            <a:r>
              <a:rPr lang="en-US" sz="1600" dirty="0"/>
              <a:t>Specific goals for nutrition promotion and education, physical activity, and other school-based activities that are designed to promote student wellness (7CFR 210.31(c)(1));</a:t>
            </a:r>
          </a:p>
          <a:p>
            <a:r>
              <a:rPr lang="en-US" sz="1600" dirty="0"/>
              <a:t>Standards and nutrition guidelines for all foods and beverages available on the school campus during the school day that are, at a minimum, consistent with Federal regulations for program meals and the Smart Snacks in School nutrition standards, and designed to promote student health and reduce childhood obesity (7 CFR 210.31(c)(2) and (3));</a:t>
            </a:r>
          </a:p>
          <a:p>
            <a:r>
              <a:rPr lang="en-US" sz="1600" dirty="0"/>
              <a:t>Policies that allow marketing or advertising of only those foods and beverages that may be sold on the school campus during the school day, i.e., those foods and beverages that meet the Smart Snacks in the school nutrition standards (7CFR 210.319(c)(3)(iii)).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4380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687AE6-39E0-4F70-8DC9-7F73647E37A5}"/>
              </a:ext>
            </a:extLst>
          </p:cNvPr>
          <p:cNvSpPr>
            <a:spLocks noGrp="1"/>
          </p:cNvSpPr>
          <p:nvPr>
            <p:ph type="title"/>
          </p:nvPr>
        </p:nvSpPr>
        <p:spPr>
          <a:xfrm>
            <a:off x="581892" y="731519"/>
            <a:ext cx="3040540" cy="3237579"/>
          </a:xfrm>
        </p:spPr>
        <p:txBody>
          <a:bodyPr>
            <a:normAutofit/>
          </a:bodyPr>
          <a:lstStyle/>
          <a:p>
            <a:r>
              <a:rPr lang="en-US" sz="2700" dirty="0">
                <a:solidFill>
                  <a:srgbClr val="FFFFFF"/>
                </a:solidFill>
              </a:rPr>
              <a:t>ALL FOOD AND BEVERAGES AVAILABLE TO STUDENTS AT NO CHARGE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BCFA02-4FE1-42BB-895A-819030537E42}"/>
              </a:ext>
            </a:extLst>
          </p:cNvPr>
          <p:cNvSpPr>
            <a:spLocks noGrp="1"/>
          </p:cNvSpPr>
          <p:nvPr>
            <p:ph idx="1"/>
          </p:nvPr>
        </p:nvSpPr>
        <p:spPr>
          <a:xfrm>
            <a:off x="4379709" y="686862"/>
            <a:ext cx="7037591" cy="5475129"/>
          </a:xfrm>
        </p:spPr>
        <p:txBody>
          <a:bodyPr anchor="ctr">
            <a:normAutofit/>
          </a:bodyPr>
          <a:lstStyle/>
          <a:p>
            <a:r>
              <a:rPr lang="en-US" sz="2200" dirty="0"/>
              <a:t>Local school wellness policies are </a:t>
            </a:r>
            <a:r>
              <a:rPr lang="en-US" sz="2200" b="1" i="1" dirty="0"/>
              <a:t>required</a:t>
            </a:r>
            <a:r>
              <a:rPr lang="en-US" sz="2200" dirty="0"/>
              <a:t> to address food and beverages that are both sold AND made available at no costs to students. </a:t>
            </a:r>
          </a:p>
          <a:p>
            <a:pPr lvl="1"/>
            <a:r>
              <a:rPr lang="en-US" sz="2200" dirty="0"/>
              <a:t>SFAs MUST develop standards and nutrition guidelines for all foods and beverages available, but not sold to students on the school campus during the school day (i.e., classroom parties or rewards). These standards are not required to be consistent with Smart Snacks standards as stated in (7CFR 210.31(c)(3)(iii)), local jurisdictions have the discretion to adopt standards consistent with Federal school meals and Smart Snacks or adopt more or less stringent standards.</a:t>
            </a:r>
          </a:p>
          <a:p>
            <a:pPr lvl="1"/>
            <a:r>
              <a:rPr lang="en-US" sz="2200" dirty="0"/>
              <a:t>For food and beverages sold to students, the local school wellness policy MUST include standards and nutrition guidelines that are consistent with the school meal requirements and Smart Snacks nutrition standards.      </a:t>
            </a:r>
          </a:p>
        </p:txBody>
      </p:sp>
    </p:spTree>
    <p:extLst>
      <p:ext uri="{BB962C8B-B14F-4D97-AF65-F5344CB8AC3E}">
        <p14:creationId xmlns:p14="http://schemas.microsoft.com/office/powerpoint/2010/main" val="136552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2F511C6-4B33-4D93-B8DE-76043D17C1D8}"/>
              </a:ext>
            </a:extLst>
          </p:cNvPr>
          <p:cNvSpPr>
            <a:spLocks noGrp="1"/>
          </p:cNvSpPr>
          <p:nvPr>
            <p:ph type="title"/>
          </p:nvPr>
        </p:nvSpPr>
        <p:spPr>
          <a:xfrm>
            <a:off x="731520" y="731520"/>
            <a:ext cx="6089904" cy="1426464"/>
          </a:xfrm>
        </p:spPr>
        <p:txBody>
          <a:bodyPr>
            <a:normAutofit/>
          </a:bodyPr>
          <a:lstStyle/>
          <a:p>
            <a:r>
              <a:rPr lang="en-US" sz="3100">
                <a:solidFill>
                  <a:srgbClr val="FFFFFF"/>
                </a:solidFill>
              </a:rPr>
              <a:t>WHAT IS REQUIRED TO BE INCLUDED IN THE LOCAL SCHOOL WELLNESS POLICY? (continued)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D23B36-04A0-4ACB-B10E-AE85C14970D5}"/>
              </a:ext>
            </a:extLst>
          </p:cNvPr>
          <p:cNvSpPr>
            <a:spLocks noGrp="1"/>
          </p:cNvSpPr>
          <p:nvPr>
            <p:ph idx="1"/>
          </p:nvPr>
        </p:nvSpPr>
        <p:spPr>
          <a:xfrm>
            <a:off x="789456" y="2798385"/>
            <a:ext cx="10597729" cy="3283260"/>
          </a:xfrm>
        </p:spPr>
        <p:txBody>
          <a:bodyPr anchor="ctr">
            <a:normAutofit/>
          </a:bodyPr>
          <a:lstStyle/>
          <a:p>
            <a:r>
              <a:rPr lang="en-US" sz="2100" dirty="0"/>
              <a:t>SFAs are also required to:</a:t>
            </a:r>
          </a:p>
          <a:p>
            <a:pPr lvl="1"/>
            <a:r>
              <a:rPr lang="en-US" sz="2100" dirty="0"/>
              <a:t>Review and consider evidence-based strategies in determining local school wellness goals (7CFR 210.31(c)(1));</a:t>
            </a:r>
          </a:p>
          <a:p>
            <a:pPr lvl="1"/>
            <a:r>
              <a:rPr lang="en-US" sz="2100" dirty="0"/>
              <a:t>Involve, inform, and update the public (including parents, students and other stakeholders) about the content and implementation of the local school wellness policy (7CFR 210.31(d)(2) and (3));</a:t>
            </a:r>
          </a:p>
          <a:p>
            <a:pPr lvl="1"/>
            <a:r>
              <a:rPr lang="en-US" sz="2100" dirty="0"/>
              <a:t>Conduct an assessment, at least once every 3 years, to determine compliance, progress, and the extent to which the policy compares to model local school wellness policies (7CFR 210.31(e)(2));</a:t>
            </a:r>
          </a:p>
          <a:p>
            <a:pPr lvl="1"/>
            <a:r>
              <a:rPr lang="en-US" sz="2100" dirty="0"/>
              <a:t>Update or modify the local school wellness policy as appropriate (7CFR 210.31(e)(3)).</a:t>
            </a:r>
          </a:p>
          <a:p>
            <a:pPr lvl="1"/>
            <a:endParaRPr lang="en-US" sz="2100" dirty="0"/>
          </a:p>
        </p:txBody>
      </p:sp>
    </p:spTree>
    <p:extLst>
      <p:ext uri="{BB962C8B-B14F-4D97-AF65-F5344CB8AC3E}">
        <p14:creationId xmlns:p14="http://schemas.microsoft.com/office/powerpoint/2010/main" val="196099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2AC7-F91D-408A-962F-5CC203440A85}"/>
              </a:ext>
            </a:extLst>
          </p:cNvPr>
          <p:cNvSpPr>
            <a:spLocks noGrp="1"/>
          </p:cNvSpPr>
          <p:nvPr>
            <p:ph type="title"/>
          </p:nvPr>
        </p:nvSpPr>
        <p:spPr>
          <a:xfrm>
            <a:off x="838200" y="365125"/>
            <a:ext cx="10515600" cy="1325563"/>
          </a:xfrm>
        </p:spPr>
        <p:txBody>
          <a:bodyPr>
            <a:noAutofit/>
          </a:bodyPr>
          <a:lstStyle/>
          <a:p>
            <a:r>
              <a:rPr lang="en-US" sz="4800" b="1" dirty="0"/>
              <a:t>Assessments of the Local School Wellness Policies</a:t>
            </a:r>
          </a:p>
        </p:txBody>
      </p:sp>
      <p:sp>
        <p:nvSpPr>
          <p:cNvPr id="4" name="Content Placeholder 3">
            <a:extLst>
              <a:ext uri="{FF2B5EF4-FFF2-40B4-BE49-F238E27FC236}">
                <a16:creationId xmlns:a16="http://schemas.microsoft.com/office/drawing/2014/main" id="{41EEC4A5-4BF2-4D7D-AF9B-5E44C9405550}"/>
              </a:ext>
            </a:extLst>
          </p:cNvPr>
          <p:cNvSpPr>
            <a:spLocks noGrp="1"/>
          </p:cNvSpPr>
          <p:nvPr>
            <p:ph idx="1"/>
          </p:nvPr>
        </p:nvSpPr>
        <p:spPr/>
        <p:txBody>
          <a:bodyPr/>
          <a:lstStyle/>
          <a:p>
            <a:pPr>
              <a:lnSpc>
                <a:spcPct val="100000"/>
              </a:lnSpc>
              <a:spcBef>
                <a:spcPts val="0"/>
              </a:spcBef>
              <a:defRPr/>
            </a:pPr>
            <a:r>
              <a:rPr lang="en-US" dirty="0"/>
              <a:t>Triennial Assessment- at a </a:t>
            </a:r>
            <a:r>
              <a:rPr lang="en-US" u="sng" dirty="0"/>
              <a:t>minimum,</a:t>
            </a:r>
            <a:r>
              <a:rPr lang="en-US" dirty="0"/>
              <a:t> assessments must be conducted once every 3 years (7CFR 210.31(e)).</a:t>
            </a:r>
          </a:p>
          <a:p>
            <a:pPr>
              <a:lnSpc>
                <a:spcPct val="100000"/>
              </a:lnSpc>
              <a:spcBef>
                <a:spcPts val="0"/>
              </a:spcBef>
              <a:defRPr/>
            </a:pPr>
            <a:r>
              <a:rPr lang="en-US" dirty="0"/>
              <a:t>This assessment is separate from the Administrative Review conducted by the State Agency.</a:t>
            </a:r>
          </a:p>
          <a:p>
            <a:pPr>
              <a:lnSpc>
                <a:spcPct val="100000"/>
              </a:lnSpc>
              <a:spcBef>
                <a:spcPts val="0"/>
              </a:spcBef>
              <a:defRPr/>
            </a:pPr>
            <a:r>
              <a:rPr lang="en-US" dirty="0"/>
              <a:t>The final rule required LEAs to begin developing a revised local wellness policy by August 29, 2016. These revised policies were to be in place by July 1, 2017. Therefore, the first triennial assessment must be completed by June 30, 2020. </a:t>
            </a:r>
          </a:p>
          <a:p>
            <a:endParaRPr lang="en-US" dirty="0"/>
          </a:p>
        </p:txBody>
      </p:sp>
    </p:spTree>
    <p:extLst>
      <p:ext uri="{BB962C8B-B14F-4D97-AF65-F5344CB8AC3E}">
        <p14:creationId xmlns:p14="http://schemas.microsoft.com/office/powerpoint/2010/main" val="295629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681375-E895-49A4-942E-43806074EF72}"/>
              </a:ext>
            </a:extLst>
          </p:cNvPr>
          <p:cNvSpPr>
            <a:spLocks noGrp="1"/>
          </p:cNvSpPr>
          <p:nvPr>
            <p:ph type="title"/>
          </p:nvPr>
        </p:nvSpPr>
        <p:spPr>
          <a:xfrm>
            <a:off x="524256" y="583616"/>
            <a:ext cx="3722141" cy="5520579"/>
          </a:xfrm>
        </p:spPr>
        <p:txBody>
          <a:bodyPr>
            <a:normAutofit/>
          </a:bodyPr>
          <a:lstStyle/>
          <a:p>
            <a:r>
              <a:rPr lang="en-US" dirty="0">
                <a:solidFill>
                  <a:srgbClr val="FFFFFF"/>
                </a:solidFill>
              </a:rPr>
              <a:t>What must be included in the triennial assessment?</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BDCE3D-FB3A-4737-B0B7-4FDACD081A32}"/>
              </a:ext>
            </a:extLst>
          </p:cNvPr>
          <p:cNvSpPr>
            <a:spLocks noGrp="1"/>
          </p:cNvSpPr>
          <p:nvPr>
            <p:ph idx="1"/>
          </p:nvPr>
        </p:nvSpPr>
        <p:spPr>
          <a:xfrm>
            <a:off x="4934269" y="583616"/>
            <a:ext cx="6594189" cy="6112152"/>
          </a:xfrm>
        </p:spPr>
        <p:txBody>
          <a:bodyPr anchor="ctr">
            <a:normAutofit/>
          </a:bodyPr>
          <a:lstStyle/>
          <a:p>
            <a:endParaRPr lang="en-US" sz="1700" dirty="0">
              <a:solidFill>
                <a:srgbClr val="FFFFFF"/>
              </a:solidFill>
            </a:endParaRPr>
          </a:p>
          <a:p>
            <a:r>
              <a:rPr lang="en-US" sz="1700" dirty="0">
                <a:solidFill>
                  <a:srgbClr val="FFFFFF"/>
                </a:solidFill>
              </a:rPr>
              <a:t>The LEA must develop a triennial assessment report that describes:</a:t>
            </a:r>
          </a:p>
          <a:p>
            <a:pPr lvl="1"/>
            <a:r>
              <a:rPr lang="en-US" sz="1700" dirty="0">
                <a:solidFill>
                  <a:srgbClr val="FFFFFF"/>
                </a:solidFill>
              </a:rPr>
              <a:t>the extent to which its schools comply with the local school wellness policy;</a:t>
            </a:r>
          </a:p>
          <a:p>
            <a:pPr lvl="1"/>
            <a:r>
              <a:rPr lang="en-US" sz="1700" dirty="0">
                <a:solidFill>
                  <a:srgbClr val="FFFFFF"/>
                </a:solidFill>
              </a:rPr>
              <a:t>the extent to which the local policy aligns with model policies; and</a:t>
            </a:r>
          </a:p>
          <a:p>
            <a:pPr lvl="2"/>
            <a:r>
              <a:rPr lang="en-US" sz="1700" i="1" dirty="0">
                <a:solidFill>
                  <a:srgbClr val="FFFFFF"/>
                </a:solidFill>
              </a:rPr>
              <a:t>The Alliance for a Healthier Generation, in conjunction with USDA, developed a model local school wellness policy template that may be used for this comparison. </a:t>
            </a:r>
          </a:p>
          <a:p>
            <a:pPr lvl="1"/>
            <a:r>
              <a:rPr lang="en-US" sz="1700" dirty="0">
                <a:solidFill>
                  <a:srgbClr val="FFFFFF"/>
                </a:solidFill>
              </a:rPr>
              <a:t>a description of progress towards attaining policy goals (7CFR 210.31(e)(2)).</a:t>
            </a:r>
          </a:p>
          <a:p>
            <a:pPr marL="457200" lvl="1" indent="0">
              <a:buNone/>
            </a:pPr>
            <a:endParaRPr lang="en-US" sz="1700" dirty="0">
              <a:solidFill>
                <a:srgbClr val="FFFFFF"/>
              </a:solidFill>
            </a:endParaRPr>
          </a:p>
          <a:p>
            <a:pPr marL="457200" lvl="1" indent="0">
              <a:buNone/>
            </a:pPr>
            <a:r>
              <a:rPr lang="en-US" sz="1700" dirty="0">
                <a:solidFill>
                  <a:srgbClr val="FFFFFF"/>
                </a:solidFill>
              </a:rPr>
              <a:t>***THIS TRIENNIAL ASSESSMENT REPORT MUST BE MADE AVAILABLE TO THE PUBLIC (7CFR 210.31(d)(3))***</a:t>
            </a:r>
          </a:p>
          <a:p>
            <a:pPr marL="457200" lvl="1" indent="0">
              <a:buNone/>
            </a:pPr>
            <a:endParaRPr lang="en-US" sz="1700" dirty="0">
              <a:solidFill>
                <a:srgbClr val="FFFFFF"/>
              </a:solidFill>
            </a:endParaRPr>
          </a:p>
          <a:p>
            <a:pPr lvl="1"/>
            <a:endParaRPr lang="en-US" sz="1700" dirty="0">
              <a:solidFill>
                <a:srgbClr val="FFFFFF"/>
              </a:solidFill>
            </a:endParaRPr>
          </a:p>
        </p:txBody>
      </p:sp>
      <p:sp>
        <p:nvSpPr>
          <p:cNvPr id="4" name="TextBox 3">
            <a:extLst>
              <a:ext uri="{FF2B5EF4-FFF2-40B4-BE49-F238E27FC236}">
                <a16:creationId xmlns:a16="http://schemas.microsoft.com/office/drawing/2014/main" id="{F12B8D05-3E63-4630-8CF7-238885A77A06}"/>
              </a:ext>
            </a:extLst>
          </p:cNvPr>
          <p:cNvSpPr txBox="1"/>
          <p:nvPr/>
        </p:nvSpPr>
        <p:spPr>
          <a:xfrm>
            <a:off x="4629503" y="5685366"/>
            <a:ext cx="7038240" cy="646331"/>
          </a:xfrm>
          <a:prstGeom prst="rect">
            <a:avLst/>
          </a:prstGeom>
          <a:noFill/>
        </p:spPr>
        <p:txBody>
          <a:bodyPr wrap="square" rtlCol="0">
            <a:spAutoFit/>
          </a:bodyPr>
          <a:lstStyle/>
          <a:p>
            <a:pPr>
              <a:spcAft>
                <a:spcPts val="600"/>
              </a:spcAft>
            </a:pPr>
            <a:r>
              <a:rPr lang="en-US" b="1" dirty="0">
                <a:hlinkClick r:id="rId3">
                  <a:extLst>
                    <a:ext uri="{A12FA001-AC4F-418D-AE19-62706E023703}">
                      <ahyp:hlinkClr xmlns:ahyp="http://schemas.microsoft.com/office/drawing/2018/hyperlinkcolor" val="tx"/>
                    </a:ext>
                  </a:extLst>
                </a:hlinkClick>
              </a:rPr>
              <a:t>http://www.schoolnutritionandfitness.com/schools/rsd_1506091857328281/WellnessPolicy.pdf</a:t>
            </a:r>
            <a:endParaRPr lang="en-US" b="1" dirty="0"/>
          </a:p>
        </p:txBody>
      </p:sp>
      <p:sp>
        <p:nvSpPr>
          <p:cNvPr id="5" name="TextBox 4">
            <a:extLst>
              <a:ext uri="{FF2B5EF4-FFF2-40B4-BE49-F238E27FC236}">
                <a16:creationId xmlns:a16="http://schemas.microsoft.com/office/drawing/2014/main" id="{DA56A47B-B591-47BC-AA40-07FFC7035880}"/>
              </a:ext>
            </a:extLst>
          </p:cNvPr>
          <p:cNvSpPr txBox="1"/>
          <p:nvPr/>
        </p:nvSpPr>
        <p:spPr>
          <a:xfrm>
            <a:off x="1135832" y="5814614"/>
            <a:ext cx="3659152" cy="369332"/>
          </a:xfrm>
          <a:prstGeom prst="rect">
            <a:avLst/>
          </a:prstGeom>
          <a:noFill/>
        </p:spPr>
        <p:txBody>
          <a:bodyPr wrap="square" rtlCol="0">
            <a:spAutoFit/>
          </a:bodyPr>
          <a:lstStyle/>
          <a:p>
            <a:r>
              <a:rPr lang="en-US" i="1" dirty="0">
                <a:solidFill>
                  <a:schemeClr val="bg1"/>
                </a:solidFill>
              </a:rPr>
              <a:t>*Follow this link to a model LWP  </a:t>
            </a:r>
          </a:p>
        </p:txBody>
      </p:sp>
    </p:spTree>
    <p:extLst>
      <p:ext uri="{BB962C8B-B14F-4D97-AF65-F5344CB8AC3E}">
        <p14:creationId xmlns:p14="http://schemas.microsoft.com/office/powerpoint/2010/main" val="522834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035191B9D1142A92A354008178728" ma:contentTypeVersion="4" ma:contentTypeDescription="Create a new document." ma:contentTypeScope="" ma:versionID="cf426b36fd6aa01bf4acee242b7c4b1a">
  <xsd:schema xmlns:xsd="http://www.w3.org/2001/XMLSchema" xmlns:xs="http://www.w3.org/2001/XMLSchema" xmlns:p="http://schemas.microsoft.com/office/2006/metadata/properties" xmlns:ns2="5e2d168e-4332-4599-b12a-83b6d143ab3e" targetNamespace="http://schemas.microsoft.com/office/2006/metadata/properties" ma:root="true" ma:fieldsID="9d207e4b30b07a7ddc7f3459304aecd8" ns2:_="">
    <xsd:import namespace="5e2d168e-4332-4599-b12a-83b6d143ab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168e-4332-4599-b12a-83b6d143ab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2CD81F-F4EF-4DD5-A5C4-BA0F76201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d168e-4332-4599-b12a-83b6d143ab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034ACC-E1C6-4916-8A18-FDE0203C06E0}">
  <ds:schemaRefs>
    <ds:schemaRef ds:uri="http://schemas.microsoft.com/sharepoint/v3/contenttype/forms"/>
  </ds:schemaRefs>
</ds:datastoreItem>
</file>

<file path=customXml/itemProps3.xml><?xml version="1.0" encoding="utf-8"?>
<ds:datastoreItem xmlns:ds="http://schemas.openxmlformats.org/officeDocument/2006/customXml" ds:itemID="{CB8F68BE-048C-480F-8461-9F4FC63E6E08}">
  <ds:schemaRefs>
    <ds:schemaRef ds:uri="http://purl.org/dc/elements/1.1/"/>
    <ds:schemaRef ds:uri="http://schemas.microsoft.com/office/2006/metadata/properties"/>
    <ds:schemaRef ds:uri="5e2d168e-4332-4599-b12a-83b6d143ab3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208</TotalTime>
  <Words>3223</Words>
  <Application>Microsoft Office PowerPoint</Application>
  <PresentationFormat>Widescreen</PresentationFormat>
  <Paragraphs>175</Paragraphs>
  <Slides>16</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Theme</vt:lpstr>
      <vt:lpstr>3_Office Theme</vt:lpstr>
      <vt:lpstr>1_Office Theme</vt:lpstr>
      <vt:lpstr>Local Wellness Policy and Assessment</vt:lpstr>
      <vt:lpstr>Local Wellness Policy and Assessments</vt:lpstr>
      <vt:lpstr>WHO NEEDS TO HAVE A LOCAL SCHOOL WELLNESS POLICY?</vt:lpstr>
      <vt:lpstr>WHO IS RESPONSIBLE FOR DEVELOPING THE LOCAL SCHOOL WELLNESS POLICY?</vt:lpstr>
      <vt:lpstr>WHAT IS REQUIRED TO BE INCLUDED IN THE LOCAL SCHOOL WELLNESS POLICY?</vt:lpstr>
      <vt:lpstr>ALL FOOD AND BEVERAGES AVAILABLE TO STUDENTS AT NO CHARGE</vt:lpstr>
      <vt:lpstr>WHAT IS REQUIRED TO BE INCLUDED IN THE LOCAL SCHOOL WELLNESS POLICY? (continued)</vt:lpstr>
      <vt:lpstr>Assessments of the Local School Wellness Policies</vt:lpstr>
      <vt:lpstr>What must be included in the triennial assessment?</vt:lpstr>
      <vt:lpstr>WHAT TOOLS ARE THERE FOR ASSESSING COMPLIANCE?</vt:lpstr>
      <vt:lpstr>Who should conduct the assessments?</vt:lpstr>
      <vt:lpstr>How should SFA’s engage stakeholders in the policy?</vt:lpstr>
      <vt:lpstr>HOW SHOULD THE LEA NOTIFY THE PUBLIC ABOUT THE POLICY AND UPDATES?</vt:lpstr>
      <vt:lpstr>Be sure not to miss out on all local wellness opportunities</vt:lpstr>
      <vt:lpstr> Where can I get more information regarding technical support and funding opportunities.?</vt:lpstr>
      <vt:lpstr>This concludes Local Wellness Policy and Assessments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Manager Training Everything But the Kitchen Sink Training Guide</dc:title>
  <dc:creator>Kathryn Oliver</dc:creator>
  <cp:lastModifiedBy>Laura Matturro</cp:lastModifiedBy>
  <cp:revision>41</cp:revision>
  <dcterms:created xsi:type="dcterms:W3CDTF">2020-04-09T14:30:37Z</dcterms:created>
  <dcterms:modified xsi:type="dcterms:W3CDTF">2021-05-11T19:51:49Z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0x010100E63035191B9D1142A92A354008178728</vt:lpwstr>
  </property>
</Properties>
</file>