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76" r:id="rId5"/>
    <p:sldId id="277" r:id="rId6"/>
    <p:sldId id="278" r:id="rId7"/>
    <p:sldId id="282" r:id="rId8"/>
    <p:sldId id="286" r:id="rId9"/>
    <p:sldId id="283" r:id="rId10"/>
    <p:sldId id="279" r:id="rId11"/>
    <p:sldId id="290" r:id="rId12"/>
    <p:sldId id="280" r:id="rId13"/>
    <p:sldId id="296" r:id="rId14"/>
    <p:sldId id="291" r:id="rId15"/>
    <p:sldId id="281" r:id="rId16"/>
    <p:sldId id="298" r:id="rId17"/>
    <p:sldId id="306" r:id="rId18"/>
    <p:sldId id="295" r:id="rId19"/>
    <p:sldId id="294" r:id="rId20"/>
    <p:sldId id="284" r:id="rId21"/>
    <p:sldId id="293" r:id="rId22"/>
    <p:sldId id="285" r:id="rId23"/>
    <p:sldId id="289" r:id="rId24"/>
    <p:sldId id="300" r:id="rId25"/>
    <p:sldId id="301" r:id="rId26"/>
    <p:sldId id="302" r:id="rId27"/>
    <p:sldId id="299" r:id="rId28"/>
    <p:sldId id="304" r:id="rId29"/>
    <p:sldId id="305" r:id="rId30"/>
    <p:sldId id="303" r:id="rId3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CB44"/>
    <a:srgbClr val="006E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9" autoAdjust="0"/>
    <p:restoredTop sz="79730" autoAdjust="0"/>
  </p:normalViewPr>
  <p:slideViewPr>
    <p:cSldViewPr snapToGrid="0" snapToObjects="1">
      <p:cViewPr>
        <p:scale>
          <a:sx n="100" d="100"/>
          <a:sy n="100" d="100"/>
        </p:scale>
        <p:origin x="1308" y="3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200" y="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7A53C11-DA3C-4D08-A1B9-9A4C1ED07136}" type="datetimeFigureOut">
              <a:rPr lang="en-US" smtClean="0"/>
              <a:t>4/24/2019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9D7BE38-E786-42C9-8A8C-DA5203862853}" type="slidenum">
              <a:rPr lang="en-US" smtClean="0"/>
              <a:t>‹#›</a:t>
            </a:fld>
            <a:endParaRPr lang="en-US"/>
          </a:p>
        </p:txBody>
      </p:sp>
    </p:spTree>
    <p:extLst>
      <p:ext uri="{BB962C8B-B14F-4D97-AF65-F5344CB8AC3E}">
        <p14:creationId xmlns:p14="http://schemas.microsoft.com/office/powerpoint/2010/main" val="1782044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9D7BE38-E786-42C9-8A8C-DA5203862853}" type="slidenum">
              <a:rPr lang="en-US" smtClean="0"/>
              <a:t>1</a:t>
            </a:fld>
            <a:endParaRPr lang="en-US"/>
          </a:p>
        </p:txBody>
      </p:sp>
    </p:spTree>
    <p:extLst>
      <p:ext uri="{BB962C8B-B14F-4D97-AF65-F5344CB8AC3E}">
        <p14:creationId xmlns:p14="http://schemas.microsoft.com/office/powerpoint/2010/main" val="2805036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7BE38-E786-42C9-8A8C-DA5203862853}" type="slidenum">
              <a:rPr lang="en-US" smtClean="0"/>
              <a:t>10</a:t>
            </a:fld>
            <a:endParaRPr lang="en-US"/>
          </a:p>
        </p:txBody>
      </p:sp>
    </p:spTree>
    <p:extLst>
      <p:ext uri="{BB962C8B-B14F-4D97-AF65-F5344CB8AC3E}">
        <p14:creationId xmlns:p14="http://schemas.microsoft.com/office/powerpoint/2010/main" val="3430033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sz="1400" dirty="0"/>
          </a:p>
        </p:txBody>
      </p:sp>
      <p:sp>
        <p:nvSpPr>
          <p:cNvPr id="4" name="Slide Number Placeholder 3"/>
          <p:cNvSpPr>
            <a:spLocks noGrp="1"/>
          </p:cNvSpPr>
          <p:nvPr>
            <p:ph type="sldNum" sz="quarter" idx="10"/>
          </p:nvPr>
        </p:nvSpPr>
        <p:spPr/>
        <p:txBody>
          <a:bodyPr/>
          <a:lstStyle/>
          <a:p>
            <a:fld id="{59D7BE38-E786-42C9-8A8C-DA5203862853}" type="slidenum">
              <a:rPr lang="en-US" smtClean="0"/>
              <a:t>11</a:t>
            </a:fld>
            <a:endParaRPr lang="en-US"/>
          </a:p>
        </p:txBody>
      </p:sp>
    </p:spTree>
    <p:extLst>
      <p:ext uri="{BB962C8B-B14F-4D97-AF65-F5344CB8AC3E}">
        <p14:creationId xmlns:p14="http://schemas.microsoft.com/office/powerpoint/2010/main" val="1469335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9D7BE38-E786-42C9-8A8C-DA5203862853}" type="slidenum">
              <a:rPr lang="en-US" smtClean="0"/>
              <a:t>12</a:t>
            </a:fld>
            <a:endParaRPr lang="en-US"/>
          </a:p>
        </p:txBody>
      </p:sp>
    </p:spTree>
    <p:extLst>
      <p:ext uri="{BB962C8B-B14F-4D97-AF65-F5344CB8AC3E}">
        <p14:creationId xmlns:p14="http://schemas.microsoft.com/office/powerpoint/2010/main" val="1204897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7BE38-E786-42C9-8A8C-DA5203862853}" type="slidenum">
              <a:rPr lang="en-US" smtClean="0"/>
              <a:t>13</a:t>
            </a:fld>
            <a:endParaRPr lang="en-US"/>
          </a:p>
        </p:txBody>
      </p:sp>
    </p:spTree>
    <p:extLst>
      <p:ext uri="{BB962C8B-B14F-4D97-AF65-F5344CB8AC3E}">
        <p14:creationId xmlns:p14="http://schemas.microsoft.com/office/powerpoint/2010/main" val="1728860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7BE38-E786-42C9-8A8C-DA5203862853}" type="slidenum">
              <a:rPr lang="en-US" smtClean="0"/>
              <a:t>14</a:t>
            </a:fld>
            <a:endParaRPr lang="en-US"/>
          </a:p>
        </p:txBody>
      </p:sp>
    </p:spTree>
    <p:extLst>
      <p:ext uri="{BB962C8B-B14F-4D97-AF65-F5344CB8AC3E}">
        <p14:creationId xmlns:p14="http://schemas.microsoft.com/office/powerpoint/2010/main" val="3624668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7BE38-E786-42C9-8A8C-DA5203862853}" type="slidenum">
              <a:rPr lang="en-US" smtClean="0"/>
              <a:t>15</a:t>
            </a:fld>
            <a:endParaRPr lang="en-US"/>
          </a:p>
        </p:txBody>
      </p:sp>
    </p:spTree>
    <p:extLst>
      <p:ext uri="{BB962C8B-B14F-4D97-AF65-F5344CB8AC3E}">
        <p14:creationId xmlns:p14="http://schemas.microsoft.com/office/powerpoint/2010/main" val="1336430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9D7BE38-E786-42C9-8A8C-DA5203862853}" type="slidenum">
              <a:rPr lang="en-US" smtClean="0"/>
              <a:t>16</a:t>
            </a:fld>
            <a:endParaRPr lang="en-US"/>
          </a:p>
        </p:txBody>
      </p:sp>
    </p:spTree>
    <p:extLst>
      <p:ext uri="{BB962C8B-B14F-4D97-AF65-F5344CB8AC3E}">
        <p14:creationId xmlns:p14="http://schemas.microsoft.com/office/powerpoint/2010/main" val="3262022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9D7BE38-E786-42C9-8A8C-DA5203862853}" type="slidenum">
              <a:rPr lang="en-US" smtClean="0"/>
              <a:t>17</a:t>
            </a:fld>
            <a:endParaRPr lang="en-US"/>
          </a:p>
        </p:txBody>
      </p:sp>
    </p:spTree>
    <p:extLst>
      <p:ext uri="{BB962C8B-B14F-4D97-AF65-F5344CB8AC3E}">
        <p14:creationId xmlns:p14="http://schemas.microsoft.com/office/powerpoint/2010/main" val="87203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9D7BE38-E786-42C9-8A8C-DA5203862853}" type="slidenum">
              <a:rPr lang="en-US" smtClean="0"/>
              <a:t>18</a:t>
            </a:fld>
            <a:endParaRPr lang="en-US"/>
          </a:p>
        </p:txBody>
      </p:sp>
    </p:spTree>
    <p:extLst>
      <p:ext uri="{BB962C8B-B14F-4D97-AF65-F5344CB8AC3E}">
        <p14:creationId xmlns:p14="http://schemas.microsoft.com/office/powerpoint/2010/main" val="4139542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7BE38-E786-42C9-8A8C-DA5203862853}" type="slidenum">
              <a:rPr lang="en-US" smtClean="0"/>
              <a:t>19</a:t>
            </a:fld>
            <a:endParaRPr lang="en-US"/>
          </a:p>
        </p:txBody>
      </p:sp>
    </p:spTree>
    <p:extLst>
      <p:ext uri="{BB962C8B-B14F-4D97-AF65-F5344CB8AC3E}">
        <p14:creationId xmlns:p14="http://schemas.microsoft.com/office/powerpoint/2010/main" val="3569071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9D7BE38-E786-42C9-8A8C-DA5203862853}" type="slidenum">
              <a:rPr lang="en-US" smtClean="0"/>
              <a:t>2</a:t>
            </a:fld>
            <a:endParaRPr lang="en-US"/>
          </a:p>
        </p:txBody>
      </p:sp>
    </p:spTree>
    <p:extLst>
      <p:ext uri="{BB962C8B-B14F-4D97-AF65-F5344CB8AC3E}">
        <p14:creationId xmlns:p14="http://schemas.microsoft.com/office/powerpoint/2010/main" val="3135815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9D7BE38-E786-42C9-8A8C-DA5203862853}" type="slidenum">
              <a:rPr lang="en-US" smtClean="0"/>
              <a:t>20</a:t>
            </a:fld>
            <a:endParaRPr lang="en-US"/>
          </a:p>
        </p:txBody>
      </p:sp>
    </p:spTree>
    <p:extLst>
      <p:ext uri="{BB962C8B-B14F-4D97-AF65-F5344CB8AC3E}">
        <p14:creationId xmlns:p14="http://schemas.microsoft.com/office/powerpoint/2010/main" val="2508649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9D7BE38-E786-42C9-8A8C-DA5203862853}" type="slidenum">
              <a:rPr lang="en-US" smtClean="0"/>
              <a:t>21</a:t>
            </a:fld>
            <a:endParaRPr lang="en-US"/>
          </a:p>
        </p:txBody>
      </p:sp>
    </p:spTree>
    <p:extLst>
      <p:ext uri="{BB962C8B-B14F-4D97-AF65-F5344CB8AC3E}">
        <p14:creationId xmlns:p14="http://schemas.microsoft.com/office/powerpoint/2010/main" val="4149581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p>
        </p:txBody>
      </p:sp>
      <p:sp>
        <p:nvSpPr>
          <p:cNvPr id="4" name="Slide Number Placeholder 3"/>
          <p:cNvSpPr>
            <a:spLocks noGrp="1"/>
          </p:cNvSpPr>
          <p:nvPr>
            <p:ph type="sldNum" sz="quarter" idx="10"/>
          </p:nvPr>
        </p:nvSpPr>
        <p:spPr/>
        <p:txBody>
          <a:bodyPr/>
          <a:lstStyle/>
          <a:p>
            <a:fld id="{59D7BE38-E786-42C9-8A8C-DA5203862853}" type="slidenum">
              <a:rPr lang="en-US" smtClean="0"/>
              <a:t>22</a:t>
            </a:fld>
            <a:endParaRPr lang="en-US"/>
          </a:p>
        </p:txBody>
      </p:sp>
    </p:spTree>
    <p:extLst>
      <p:ext uri="{BB962C8B-B14F-4D97-AF65-F5344CB8AC3E}">
        <p14:creationId xmlns:p14="http://schemas.microsoft.com/office/powerpoint/2010/main" val="1949811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p>
        </p:txBody>
      </p:sp>
      <p:sp>
        <p:nvSpPr>
          <p:cNvPr id="4" name="Slide Number Placeholder 3"/>
          <p:cNvSpPr>
            <a:spLocks noGrp="1"/>
          </p:cNvSpPr>
          <p:nvPr>
            <p:ph type="sldNum" sz="quarter" idx="10"/>
          </p:nvPr>
        </p:nvSpPr>
        <p:spPr/>
        <p:txBody>
          <a:bodyPr/>
          <a:lstStyle/>
          <a:p>
            <a:fld id="{59D7BE38-E786-42C9-8A8C-DA5203862853}" type="slidenum">
              <a:rPr lang="en-US" smtClean="0"/>
              <a:t>23</a:t>
            </a:fld>
            <a:endParaRPr lang="en-US"/>
          </a:p>
        </p:txBody>
      </p:sp>
    </p:spTree>
    <p:extLst>
      <p:ext uri="{BB962C8B-B14F-4D97-AF65-F5344CB8AC3E}">
        <p14:creationId xmlns:p14="http://schemas.microsoft.com/office/powerpoint/2010/main" val="313150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9D7BE38-E786-42C9-8A8C-DA5203862853}" type="slidenum">
              <a:rPr lang="en-US" smtClean="0"/>
              <a:t>24</a:t>
            </a:fld>
            <a:endParaRPr lang="en-US"/>
          </a:p>
        </p:txBody>
      </p:sp>
    </p:spTree>
    <p:extLst>
      <p:ext uri="{BB962C8B-B14F-4D97-AF65-F5344CB8AC3E}">
        <p14:creationId xmlns:p14="http://schemas.microsoft.com/office/powerpoint/2010/main" val="3705153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7BE38-E786-42C9-8A8C-DA5203862853}" type="slidenum">
              <a:rPr lang="en-US" smtClean="0"/>
              <a:t>25</a:t>
            </a:fld>
            <a:endParaRPr lang="en-US"/>
          </a:p>
        </p:txBody>
      </p:sp>
    </p:spTree>
    <p:extLst>
      <p:ext uri="{BB962C8B-B14F-4D97-AF65-F5344CB8AC3E}">
        <p14:creationId xmlns:p14="http://schemas.microsoft.com/office/powerpoint/2010/main" val="473787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7BE38-E786-42C9-8A8C-DA5203862853}" type="slidenum">
              <a:rPr lang="en-US" smtClean="0"/>
              <a:t>26</a:t>
            </a:fld>
            <a:endParaRPr lang="en-US"/>
          </a:p>
        </p:txBody>
      </p:sp>
    </p:spTree>
    <p:extLst>
      <p:ext uri="{BB962C8B-B14F-4D97-AF65-F5344CB8AC3E}">
        <p14:creationId xmlns:p14="http://schemas.microsoft.com/office/powerpoint/2010/main" val="1343028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7BE38-E786-42C9-8A8C-DA5203862853}" type="slidenum">
              <a:rPr lang="en-US" smtClean="0"/>
              <a:t>27</a:t>
            </a:fld>
            <a:endParaRPr lang="en-US"/>
          </a:p>
        </p:txBody>
      </p:sp>
    </p:spTree>
    <p:extLst>
      <p:ext uri="{BB962C8B-B14F-4D97-AF65-F5344CB8AC3E}">
        <p14:creationId xmlns:p14="http://schemas.microsoft.com/office/powerpoint/2010/main" val="451025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9D7BE38-E786-42C9-8A8C-DA5203862853}" type="slidenum">
              <a:rPr lang="en-US" smtClean="0"/>
              <a:t>3</a:t>
            </a:fld>
            <a:endParaRPr lang="en-US"/>
          </a:p>
        </p:txBody>
      </p:sp>
    </p:spTree>
    <p:extLst>
      <p:ext uri="{BB962C8B-B14F-4D97-AF65-F5344CB8AC3E}">
        <p14:creationId xmlns:p14="http://schemas.microsoft.com/office/powerpoint/2010/main" val="3823029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7213" y="542925"/>
            <a:ext cx="3416300" cy="2562225"/>
          </a:xfrm>
        </p:spPr>
      </p:sp>
      <p:sp>
        <p:nvSpPr>
          <p:cNvPr id="3" name="Notes Placeholder 2"/>
          <p:cNvSpPr>
            <a:spLocks noGrp="1"/>
          </p:cNvSpPr>
          <p:nvPr>
            <p:ph type="body" idx="1"/>
          </p:nvPr>
        </p:nvSpPr>
        <p:spPr>
          <a:xfrm>
            <a:off x="539842" y="3279564"/>
            <a:ext cx="5935043" cy="5550402"/>
          </a:xfrm>
        </p:spPr>
        <p:txBody>
          <a:bodyPr/>
          <a:lstStyle/>
          <a:p>
            <a:endParaRPr lang="en-US" sz="1400" dirty="0"/>
          </a:p>
        </p:txBody>
      </p:sp>
      <p:sp>
        <p:nvSpPr>
          <p:cNvPr id="4" name="Slide Number Placeholder 3"/>
          <p:cNvSpPr>
            <a:spLocks noGrp="1"/>
          </p:cNvSpPr>
          <p:nvPr>
            <p:ph type="sldNum" sz="quarter" idx="10"/>
          </p:nvPr>
        </p:nvSpPr>
        <p:spPr/>
        <p:txBody>
          <a:bodyPr/>
          <a:lstStyle/>
          <a:p>
            <a:fld id="{59D7BE38-E786-42C9-8A8C-DA5203862853}" type="slidenum">
              <a:rPr lang="en-US" smtClean="0"/>
              <a:t>4</a:t>
            </a:fld>
            <a:endParaRPr lang="en-US"/>
          </a:p>
        </p:txBody>
      </p:sp>
    </p:spTree>
    <p:extLst>
      <p:ext uri="{BB962C8B-B14F-4D97-AF65-F5344CB8AC3E}">
        <p14:creationId xmlns:p14="http://schemas.microsoft.com/office/powerpoint/2010/main" val="3560145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9D7BE38-E786-42C9-8A8C-DA5203862853}" type="slidenum">
              <a:rPr lang="en-US" smtClean="0"/>
              <a:t>5</a:t>
            </a:fld>
            <a:endParaRPr lang="en-US"/>
          </a:p>
        </p:txBody>
      </p:sp>
    </p:spTree>
    <p:extLst>
      <p:ext uri="{BB962C8B-B14F-4D97-AF65-F5344CB8AC3E}">
        <p14:creationId xmlns:p14="http://schemas.microsoft.com/office/powerpoint/2010/main" val="3680152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p>
        </p:txBody>
      </p:sp>
      <p:sp>
        <p:nvSpPr>
          <p:cNvPr id="4" name="Slide Number Placeholder 3"/>
          <p:cNvSpPr>
            <a:spLocks noGrp="1"/>
          </p:cNvSpPr>
          <p:nvPr>
            <p:ph type="sldNum" sz="quarter" idx="10"/>
          </p:nvPr>
        </p:nvSpPr>
        <p:spPr/>
        <p:txBody>
          <a:bodyPr/>
          <a:lstStyle/>
          <a:p>
            <a:fld id="{59D7BE38-E786-42C9-8A8C-DA5203862853}" type="slidenum">
              <a:rPr lang="en-US" smtClean="0"/>
              <a:t>6</a:t>
            </a:fld>
            <a:endParaRPr lang="en-US"/>
          </a:p>
        </p:txBody>
      </p:sp>
    </p:spTree>
    <p:extLst>
      <p:ext uri="{BB962C8B-B14F-4D97-AF65-F5344CB8AC3E}">
        <p14:creationId xmlns:p14="http://schemas.microsoft.com/office/powerpoint/2010/main" val="3047493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9D7BE38-E786-42C9-8A8C-DA5203862853}" type="slidenum">
              <a:rPr lang="en-US" smtClean="0"/>
              <a:t>7</a:t>
            </a:fld>
            <a:endParaRPr lang="en-US"/>
          </a:p>
        </p:txBody>
      </p:sp>
    </p:spTree>
    <p:extLst>
      <p:ext uri="{BB962C8B-B14F-4D97-AF65-F5344CB8AC3E}">
        <p14:creationId xmlns:p14="http://schemas.microsoft.com/office/powerpoint/2010/main" val="1990330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59D7BE38-E786-42C9-8A8C-DA5203862853}" type="slidenum">
              <a:rPr lang="en-US" smtClean="0"/>
              <a:t>8</a:t>
            </a:fld>
            <a:endParaRPr lang="en-US"/>
          </a:p>
        </p:txBody>
      </p:sp>
    </p:spTree>
    <p:extLst>
      <p:ext uri="{BB962C8B-B14F-4D97-AF65-F5344CB8AC3E}">
        <p14:creationId xmlns:p14="http://schemas.microsoft.com/office/powerpoint/2010/main" val="2071881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7BE38-E786-42C9-8A8C-DA5203862853}" type="slidenum">
              <a:rPr lang="en-US" smtClean="0"/>
              <a:t>9</a:t>
            </a:fld>
            <a:endParaRPr lang="en-US"/>
          </a:p>
        </p:txBody>
      </p:sp>
    </p:spTree>
    <p:extLst>
      <p:ext uri="{BB962C8B-B14F-4D97-AF65-F5344CB8AC3E}">
        <p14:creationId xmlns:p14="http://schemas.microsoft.com/office/powerpoint/2010/main" val="2661904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940808" y="-1175771"/>
            <a:ext cx="4151666" cy="4151666"/>
          </a:xfrm>
          <a:prstGeom prst="rect">
            <a:avLst/>
          </a:prstGeom>
        </p:spPr>
      </p:pic>
      <p:pic>
        <p:nvPicPr>
          <p:cNvPr id="8" name="Picture 7"/>
          <p:cNvPicPr>
            <a:picLocks noChangeAspect="1"/>
          </p:cNvPicPr>
          <p:nvPr userDrawn="1"/>
        </p:nvPicPr>
        <p:blipFill>
          <a:blip r:embed="rId3"/>
          <a:stretch>
            <a:fillRect/>
          </a:stretch>
        </p:blipFill>
        <p:spPr>
          <a:xfrm>
            <a:off x="6319491" y="-797088"/>
            <a:ext cx="3381600" cy="3381600"/>
          </a:xfrm>
          <a:prstGeom prst="rect">
            <a:avLst/>
          </a:prstGeom>
        </p:spPr>
      </p:pic>
      <p:pic>
        <p:nvPicPr>
          <p:cNvPr id="12" name="Picture 11"/>
          <p:cNvPicPr>
            <a:picLocks noChangeAspect="1"/>
          </p:cNvPicPr>
          <p:nvPr userDrawn="1"/>
        </p:nvPicPr>
        <p:blipFill>
          <a:blip r:embed="rId4"/>
          <a:stretch>
            <a:fillRect/>
          </a:stretch>
        </p:blipFill>
        <p:spPr>
          <a:xfrm>
            <a:off x="579619" y="3885675"/>
            <a:ext cx="4838700" cy="38100"/>
          </a:xfrm>
          <a:prstGeom prst="rect">
            <a:avLst/>
          </a:prstGeom>
        </p:spPr>
      </p:pic>
      <p:sp>
        <p:nvSpPr>
          <p:cNvPr id="9" name="Text Placeholder 8"/>
          <p:cNvSpPr>
            <a:spLocks noGrp="1"/>
          </p:cNvSpPr>
          <p:nvPr>
            <p:ph type="body" sz="quarter" idx="12" hasCustomPrompt="1"/>
          </p:nvPr>
        </p:nvSpPr>
        <p:spPr>
          <a:xfrm>
            <a:off x="486919" y="4199910"/>
            <a:ext cx="4546600" cy="342732"/>
          </a:xfrm>
        </p:spPr>
        <p:txBody>
          <a:bodyPr/>
          <a:lstStyle>
            <a:lvl1pPr>
              <a:defRPr sz="3200"/>
            </a:lvl1pPr>
          </a:lstStyle>
          <a:p>
            <a:pPr>
              <a:lnSpc>
                <a:spcPct val="90000"/>
              </a:lnSpc>
            </a:pPr>
            <a:r>
              <a:rPr lang="en-US" sz="1600" b="0" dirty="0">
                <a:solidFill>
                  <a:srgbClr val="FFFFFF"/>
                </a:solidFill>
              </a:rPr>
              <a:t>Presenter Name</a:t>
            </a:r>
          </a:p>
        </p:txBody>
      </p:sp>
      <p:sp>
        <p:nvSpPr>
          <p:cNvPr id="18" name="Text Placeholder 8"/>
          <p:cNvSpPr>
            <a:spLocks noGrp="1"/>
          </p:cNvSpPr>
          <p:nvPr>
            <p:ph type="body" sz="quarter" idx="14" hasCustomPrompt="1"/>
          </p:nvPr>
        </p:nvSpPr>
        <p:spPr>
          <a:xfrm>
            <a:off x="486919" y="5015731"/>
            <a:ext cx="4546600" cy="342732"/>
          </a:xfrm>
        </p:spPr>
        <p:txBody>
          <a:bodyPr/>
          <a:lstStyle>
            <a:lvl1pPr>
              <a:defRPr sz="3200"/>
            </a:lvl1pPr>
          </a:lstStyle>
          <a:p>
            <a:pPr>
              <a:lnSpc>
                <a:spcPct val="90000"/>
              </a:lnSpc>
            </a:pPr>
            <a:r>
              <a:rPr lang="en-US" sz="1600" b="0" dirty="0">
                <a:solidFill>
                  <a:srgbClr val="FFFFFF"/>
                </a:solidFill>
              </a:rPr>
              <a:t>Presenter Name</a:t>
            </a:r>
          </a:p>
        </p:txBody>
      </p:sp>
      <p:sp>
        <p:nvSpPr>
          <p:cNvPr id="23" name="Text Placeholder 22"/>
          <p:cNvSpPr>
            <a:spLocks noGrp="1"/>
          </p:cNvSpPr>
          <p:nvPr>
            <p:ph type="body" sz="quarter" idx="17" hasCustomPrompt="1"/>
          </p:nvPr>
        </p:nvSpPr>
        <p:spPr>
          <a:xfrm>
            <a:off x="477838" y="3318773"/>
            <a:ext cx="4654550" cy="352256"/>
          </a:xfrm>
        </p:spPr>
        <p:txBody>
          <a:bodyPr>
            <a:normAutofit/>
          </a:bodyPr>
          <a:lstStyle>
            <a:lvl1pPr>
              <a:defRPr sz="1800" baseline="0">
                <a:latin typeface="Georgia"/>
                <a:cs typeface="Georgia"/>
              </a:defRPr>
            </a:lvl1pPr>
          </a:lstStyle>
          <a:p>
            <a:pPr lvl="0"/>
            <a:r>
              <a:rPr lang="en-US" dirty="0"/>
              <a:t>Click to edit master subtitle</a:t>
            </a:r>
          </a:p>
        </p:txBody>
      </p:sp>
      <p:sp>
        <p:nvSpPr>
          <p:cNvPr id="24" name="Text Placeholder 22"/>
          <p:cNvSpPr>
            <a:spLocks noGrp="1"/>
          </p:cNvSpPr>
          <p:nvPr>
            <p:ph type="body" sz="quarter" idx="18" hasCustomPrompt="1"/>
          </p:nvPr>
        </p:nvSpPr>
        <p:spPr>
          <a:xfrm>
            <a:off x="486919" y="4555813"/>
            <a:ext cx="4546600" cy="283492"/>
          </a:xfrm>
        </p:spPr>
        <p:txBody>
          <a:bodyPr>
            <a:normAutofit/>
          </a:bodyPr>
          <a:lstStyle>
            <a:lvl1pPr>
              <a:defRPr sz="1200" baseline="0">
                <a:latin typeface="Georgia"/>
                <a:cs typeface="Georgia"/>
              </a:defRPr>
            </a:lvl1pPr>
          </a:lstStyle>
          <a:p>
            <a:pPr lvl="0"/>
            <a:r>
              <a:rPr lang="en-US" dirty="0"/>
              <a:t>Click to edit master subtitle</a:t>
            </a:r>
          </a:p>
        </p:txBody>
      </p:sp>
      <p:sp>
        <p:nvSpPr>
          <p:cNvPr id="25" name="Text Placeholder 22"/>
          <p:cNvSpPr>
            <a:spLocks noGrp="1"/>
          </p:cNvSpPr>
          <p:nvPr>
            <p:ph type="body" sz="quarter" idx="19" hasCustomPrompt="1"/>
          </p:nvPr>
        </p:nvSpPr>
        <p:spPr>
          <a:xfrm>
            <a:off x="486919" y="5358463"/>
            <a:ext cx="4546600" cy="283492"/>
          </a:xfrm>
        </p:spPr>
        <p:txBody>
          <a:bodyPr>
            <a:normAutofit/>
          </a:bodyPr>
          <a:lstStyle>
            <a:lvl1pPr>
              <a:defRPr sz="1200" baseline="0">
                <a:latin typeface="Georgia"/>
                <a:cs typeface="Georgia"/>
              </a:defRPr>
            </a:lvl1pPr>
          </a:lstStyle>
          <a:p>
            <a:pPr lvl="0"/>
            <a:r>
              <a:rPr lang="en-US" dirty="0"/>
              <a:t>Click to edit master subtitle</a:t>
            </a:r>
          </a:p>
        </p:txBody>
      </p:sp>
      <p:sp>
        <p:nvSpPr>
          <p:cNvPr id="27" name="Text Placeholder 26"/>
          <p:cNvSpPr>
            <a:spLocks noGrp="1"/>
          </p:cNvSpPr>
          <p:nvPr>
            <p:ph type="body" sz="quarter" idx="20" hasCustomPrompt="1"/>
          </p:nvPr>
        </p:nvSpPr>
        <p:spPr>
          <a:xfrm>
            <a:off x="477838" y="2113860"/>
            <a:ext cx="4654550" cy="1204913"/>
          </a:xfrm>
        </p:spPr>
        <p:txBody>
          <a:bodyPr>
            <a:normAutofit/>
          </a:bodyPr>
          <a:lstStyle>
            <a:lvl1pPr>
              <a:lnSpc>
                <a:spcPct val="90000"/>
              </a:lnSpc>
              <a:defRPr sz="3600" b="1" baseline="0"/>
            </a:lvl1pPr>
          </a:lstStyle>
          <a:p>
            <a:pPr lvl="0"/>
            <a:r>
              <a:rPr lang="en-US" dirty="0"/>
              <a:t>CLICK TO EDIT MASTER </a:t>
            </a:r>
            <a:br>
              <a:rPr lang="en-US" dirty="0"/>
            </a:br>
            <a:r>
              <a:rPr lang="en-US" dirty="0"/>
              <a:t>SLIDE TITLE</a:t>
            </a:r>
          </a:p>
        </p:txBody>
      </p:sp>
    </p:spTree>
    <p:extLst>
      <p:ext uri="{BB962C8B-B14F-4D97-AF65-F5344CB8AC3E}">
        <p14:creationId xmlns:p14="http://schemas.microsoft.com/office/powerpoint/2010/main" val="92616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236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2" name="Straight Connector 1"/>
          <p:cNvCxnSpPr/>
          <p:nvPr userDrawn="1"/>
        </p:nvCxnSpPr>
        <p:spPr>
          <a:xfrm>
            <a:off x="1406079" y="1557398"/>
            <a:ext cx="6150428" cy="0"/>
          </a:xfrm>
          <a:prstGeom prst="line">
            <a:avLst/>
          </a:prstGeom>
          <a:ln cap="rnd">
            <a:solidFill>
              <a:schemeClr val="bg1"/>
            </a:solidFill>
            <a:prstDash val="dot"/>
            <a:round/>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userDrawn="1"/>
        </p:nvCxnSpPr>
        <p:spPr>
          <a:xfrm>
            <a:off x="1628337" y="4759612"/>
            <a:ext cx="6150428" cy="0"/>
          </a:xfrm>
          <a:prstGeom prst="line">
            <a:avLst/>
          </a:prstGeom>
          <a:ln cap="rnd">
            <a:solidFill>
              <a:schemeClr val="bg1"/>
            </a:solidFill>
            <a:prstDash val="dot"/>
            <a:round/>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hasCustomPrompt="1"/>
          </p:nvPr>
        </p:nvSpPr>
        <p:spPr>
          <a:xfrm>
            <a:off x="1705437" y="1829096"/>
            <a:ext cx="5733135" cy="2688478"/>
          </a:xfr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800" b="1" baseline="0"/>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dirty="0"/>
              <a:t>Statistic or Quote </a:t>
            </a:r>
            <a:r>
              <a:rPr lang="en-US" dirty="0" err="1"/>
              <a:t>Here.</a:t>
            </a:r>
            <a:r>
              <a:rPr lang="en-US" dirty="0"/>
              <a:t> Statistic or Quote </a:t>
            </a:r>
            <a:r>
              <a:rPr lang="en-US" dirty="0" err="1"/>
              <a:t>Here.</a:t>
            </a:r>
            <a:r>
              <a:rPr lang="en-US" dirty="0"/>
              <a:t> Statistic or Quote </a:t>
            </a:r>
            <a:r>
              <a:rPr lang="en-US" dirty="0" err="1"/>
              <a:t>Here.</a:t>
            </a:r>
            <a:r>
              <a:rPr lang="en-US" dirty="0"/>
              <a:t> Statistic or Quote </a:t>
            </a:r>
            <a:r>
              <a:rPr lang="en-US" dirty="0" err="1"/>
              <a:t>Here.</a:t>
            </a:r>
            <a:r>
              <a:rPr lang="en-US" dirty="0"/>
              <a:t> Statistic or Quote </a:t>
            </a:r>
            <a:r>
              <a:rPr lang="en-US" dirty="0" err="1"/>
              <a:t>Here.</a:t>
            </a:r>
            <a:r>
              <a:rPr lang="en-US" dirty="0"/>
              <a:t> Statistic or Quote </a:t>
            </a:r>
            <a:r>
              <a:rPr lang="en-US" dirty="0" err="1"/>
              <a:t>Here.</a:t>
            </a:r>
            <a:r>
              <a:rPr lang="en-US" dirty="0"/>
              <a:t> Statistic or Quote </a:t>
            </a:r>
            <a:r>
              <a:rPr lang="en-US" dirty="0" err="1"/>
              <a:t>Here.</a:t>
            </a:r>
            <a:r>
              <a:rPr lang="en-US" dirty="0"/>
              <a:t> Statistic or Quote </a:t>
            </a:r>
            <a:r>
              <a:rPr lang="en-US" dirty="0" err="1"/>
              <a:t>Here.</a:t>
            </a:r>
            <a:r>
              <a:rPr lang="en-US" dirty="0"/>
              <a:t>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dirty="0"/>
              <a:t>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dirty="0"/>
          </a:p>
          <a:p>
            <a:pPr lvl="0"/>
            <a:r>
              <a:rPr lang="en-US" dirty="0"/>
              <a:t> </a:t>
            </a:r>
          </a:p>
        </p:txBody>
      </p:sp>
    </p:spTree>
    <p:extLst>
      <p:ext uri="{BB962C8B-B14F-4D97-AF65-F5344CB8AC3E}">
        <p14:creationId xmlns:p14="http://schemas.microsoft.com/office/powerpoint/2010/main" val="3319896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081400" y="4655143"/>
            <a:ext cx="4838700" cy="38100"/>
          </a:xfrm>
          <a:prstGeom prst="rect">
            <a:avLst/>
          </a:prstGeom>
        </p:spPr>
      </p:pic>
      <p:pic>
        <p:nvPicPr>
          <p:cNvPr id="10" name="Picture 9"/>
          <p:cNvPicPr>
            <a:picLocks noChangeAspect="1"/>
          </p:cNvPicPr>
          <p:nvPr userDrawn="1"/>
        </p:nvPicPr>
        <p:blipFill>
          <a:blip r:embed="rId3"/>
          <a:stretch>
            <a:fillRect/>
          </a:stretch>
        </p:blipFill>
        <p:spPr>
          <a:xfrm>
            <a:off x="2457118" y="-2106774"/>
            <a:ext cx="4229764" cy="4229764"/>
          </a:xfrm>
          <a:prstGeom prst="rect">
            <a:avLst/>
          </a:prstGeom>
        </p:spPr>
      </p:pic>
      <p:pic>
        <p:nvPicPr>
          <p:cNvPr id="11" name="Picture 10"/>
          <p:cNvPicPr>
            <a:picLocks noChangeAspect="1"/>
          </p:cNvPicPr>
          <p:nvPr userDrawn="1"/>
        </p:nvPicPr>
        <p:blipFill>
          <a:blip r:embed="rId4"/>
          <a:stretch>
            <a:fillRect/>
          </a:stretch>
        </p:blipFill>
        <p:spPr>
          <a:xfrm>
            <a:off x="3014264" y="223621"/>
            <a:ext cx="3115472" cy="1557736"/>
          </a:xfrm>
          <a:prstGeom prst="rect">
            <a:avLst/>
          </a:prstGeom>
        </p:spPr>
      </p:pic>
      <p:sp>
        <p:nvSpPr>
          <p:cNvPr id="5" name="Text Placeholder 4"/>
          <p:cNvSpPr>
            <a:spLocks noGrp="1"/>
          </p:cNvSpPr>
          <p:nvPr>
            <p:ph type="body" sz="quarter" idx="12" hasCustomPrompt="1"/>
          </p:nvPr>
        </p:nvSpPr>
        <p:spPr>
          <a:xfrm>
            <a:off x="936625" y="2830286"/>
            <a:ext cx="7137400" cy="1173389"/>
          </a:xfrm>
        </p:spPr>
        <p:txBody>
          <a:bodyPr>
            <a:normAutofit/>
          </a:bodyPr>
          <a:lstStyle>
            <a:lvl1pPr algn="ctr">
              <a:lnSpc>
                <a:spcPct val="90000"/>
              </a:lnSpc>
              <a:defRPr sz="3600" b="1" baseline="0"/>
            </a:lvl1pPr>
          </a:lstStyle>
          <a:p>
            <a:pPr lvl="0"/>
            <a:r>
              <a:rPr lang="en-US" dirty="0"/>
              <a:t>CLICK TO EDIT DIVIDE</a:t>
            </a:r>
            <a:br>
              <a:rPr lang="en-US" dirty="0"/>
            </a:br>
            <a:r>
              <a:rPr lang="en-US" dirty="0"/>
              <a:t>SLIDE TITLE</a:t>
            </a:r>
          </a:p>
        </p:txBody>
      </p:sp>
      <p:sp>
        <p:nvSpPr>
          <p:cNvPr id="14" name="Text Placeholder 13"/>
          <p:cNvSpPr>
            <a:spLocks noGrp="1"/>
          </p:cNvSpPr>
          <p:nvPr>
            <p:ph type="body" sz="quarter" idx="13" hasCustomPrompt="1"/>
          </p:nvPr>
        </p:nvSpPr>
        <p:spPr>
          <a:xfrm>
            <a:off x="936625" y="4012746"/>
            <a:ext cx="7137400" cy="414111"/>
          </a:xfrm>
        </p:spPr>
        <p:txBody>
          <a:bodyPr>
            <a:normAutofit/>
          </a:bodyPr>
          <a:lstStyle>
            <a:lvl1pPr algn="ctr">
              <a:defRPr sz="1800" baseline="0">
                <a:latin typeface="Georgia"/>
                <a:cs typeface="Georgia"/>
              </a:defRPr>
            </a:lvl1pPr>
          </a:lstStyle>
          <a:p>
            <a:pPr lvl="0"/>
            <a:r>
              <a:rPr lang="en-US" dirty="0"/>
              <a:t>Divider slide sub-title here</a:t>
            </a:r>
          </a:p>
        </p:txBody>
      </p:sp>
    </p:spTree>
    <p:extLst>
      <p:ext uri="{BB962C8B-B14F-4D97-AF65-F5344CB8AC3E}">
        <p14:creationId xmlns:p14="http://schemas.microsoft.com/office/powerpoint/2010/main" val="2711315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081400" y="4655143"/>
            <a:ext cx="4838700" cy="38100"/>
          </a:xfrm>
          <a:prstGeom prst="rect">
            <a:avLst/>
          </a:prstGeom>
        </p:spPr>
      </p:pic>
      <p:pic>
        <p:nvPicPr>
          <p:cNvPr id="10" name="Picture 9"/>
          <p:cNvPicPr>
            <a:picLocks noChangeAspect="1"/>
          </p:cNvPicPr>
          <p:nvPr userDrawn="1"/>
        </p:nvPicPr>
        <p:blipFill>
          <a:blip r:embed="rId3"/>
          <a:stretch>
            <a:fillRect/>
          </a:stretch>
        </p:blipFill>
        <p:spPr>
          <a:xfrm>
            <a:off x="2457118" y="-2106774"/>
            <a:ext cx="4229764" cy="4229764"/>
          </a:xfrm>
          <a:prstGeom prst="rect">
            <a:avLst/>
          </a:prstGeom>
        </p:spPr>
      </p:pic>
      <p:pic>
        <p:nvPicPr>
          <p:cNvPr id="12" name="Picture 11"/>
          <p:cNvPicPr>
            <a:picLocks noChangeAspect="1"/>
          </p:cNvPicPr>
          <p:nvPr userDrawn="1"/>
        </p:nvPicPr>
        <p:blipFill>
          <a:blip r:embed="rId4"/>
          <a:stretch>
            <a:fillRect/>
          </a:stretch>
        </p:blipFill>
        <p:spPr>
          <a:xfrm>
            <a:off x="3631382" y="-245581"/>
            <a:ext cx="1844424" cy="1948334"/>
          </a:xfrm>
          <a:prstGeom prst="rect">
            <a:avLst/>
          </a:prstGeom>
        </p:spPr>
      </p:pic>
      <p:sp>
        <p:nvSpPr>
          <p:cNvPr id="15" name="Text Placeholder 4"/>
          <p:cNvSpPr>
            <a:spLocks noGrp="1"/>
          </p:cNvSpPr>
          <p:nvPr>
            <p:ph type="body" sz="quarter" idx="12" hasCustomPrompt="1"/>
          </p:nvPr>
        </p:nvSpPr>
        <p:spPr>
          <a:xfrm>
            <a:off x="936625" y="2830286"/>
            <a:ext cx="7137400" cy="1173389"/>
          </a:xfrm>
        </p:spPr>
        <p:txBody>
          <a:bodyPr>
            <a:normAutofit/>
          </a:bodyPr>
          <a:lstStyle>
            <a:lvl1pPr algn="ctr">
              <a:lnSpc>
                <a:spcPct val="90000"/>
              </a:lnSpc>
              <a:defRPr sz="3600" b="1" baseline="0"/>
            </a:lvl1pPr>
          </a:lstStyle>
          <a:p>
            <a:pPr lvl="0"/>
            <a:r>
              <a:rPr lang="en-US" dirty="0"/>
              <a:t>CLICK TO EDIT DIVIDE</a:t>
            </a:r>
            <a:br>
              <a:rPr lang="en-US" dirty="0"/>
            </a:br>
            <a:r>
              <a:rPr lang="en-US" dirty="0"/>
              <a:t>SLIDE TITLE</a:t>
            </a:r>
          </a:p>
        </p:txBody>
      </p:sp>
      <p:sp>
        <p:nvSpPr>
          <p:cNvPr id="16" name="Text Placeholder 13"/>
          <p:cNvSpPr>
            <a:spLocks noGrp="1"/>
          </p:cNvSpPr>
          <p:nvPr>
            <p:ph type="body" sz="quarter" idx="13" hasCustomPrompt="1"/>
          </p:nvPr>
        </p:nvSpPr>
        <p:spPr>
          <a:xfrm>
            <a:off x="936625" y="4012746"/>
            <a:ext cx="7137400" cy="414111"/>
          </a:xfrm>
        </p:spPr>
        <p:txBody>
          <a:bodyPr>
            <a:normAutofit/>
          </a:bodyPr>
          <a:lstStyle>
            <a:lvl1pPr algn="ctr">
              <a:defRPr sz="1800" baseline="0">
                <a:latin typeface="Georgia"/>
                <a:cs typeface="Georgia"/>
              </a:defRPr>
            </a:lvl1pPr>
          </a:lstStyle>
          <a:p>
            <a:pPr lvl="0"/>
            <a:r>
              <a:rPr lang="en-US" dirty="0"/>
              <a:t>Divider slide sub-title here</a:t>
            </a:r>
          </a:p>
        </p:txBody>
      </p:sp>
    </p:spTree>
    <p:extLst>
      <p:ext uri="{BB962C8B-B14F-4D97-AF65-F5344CB8AC3E}">
        <p14:creationId xmlns:p14="http://schemas.microsoft.com/office/powerpoint/2010/main" val="2233673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081400" y="4655143"/>
            <a:ext cx="4838700" cy="38100"/>
          </a:xfrm>
          <a:prstGeom prst="rect">
            <a:avLst/>
          </a:prstGeom>
        </p:spPr>
      </p:pic>
      <p:pic>
        <p:nvPicPr>
          <p:cNvPr id="10" name="Picture 9"/>
          <p:cNvPicPr>
            <a:picLocks noChangeAspect="1"/>
          </p:cNvPicPr>
          <p:nvPr userDrawn="1"/>
        </p:nvPicPr>
        <p:blipFill>
          <a:blip r:embed="rId3"/>
          <a:stretch>
            <a:fillRect/>
          </a:stretch>
        </p:blipFill>
        <p:spPr>
          <a:xfrm>
            <a:off x="2457118" y="-2106774"/>
            <a:ext cx="4229764" cy="4229764"/>
          </a:xfrm>
          <a:prstGeom prst="rect">
            <a:avLst/>
          </a:prstGeom>
        </p:spPr>
      </p:pic>
      <p:pic>
        <p:nvPicPr>
          <p:cNvPr id="3" name="Picture 2"/>
          <p:cNvPicPr>
            <a:picLocks noChangeAspect="1"/>
          </p:cNvPicPr>
          <p:nvPr userDrawn="1"/>
        </p:nvPicPr>
        <p:blipFill>
          <a:blip r:embed="rId4"/>
          <a:stretch>
            <a:fillRect/>
          </a:stretch>
        </p:blipFill>
        <p:spPr>
          <a:xfrm>
            <a:off x="2993581" y="-1551195"/>
            <a:ext cx="3156838" cy="3156838"/>
          </a:xfrm>
          <a:prstGeom prst="rect">
            <a:avLst/>
          </a:prstGeom>
        </p:spPr>
      </p:pic>
      <p:sp>
        <p:nvSpPr>
          <p:cNvPr id="13" name="Text Placeholder 4"/>
          <p:cNvSpPr>
            <a:spLocks noGrp="1"/>
          </p:cNvSpPr>
          <p:nvPr>
            <p:ph type="body" sz="quarter" idx="12" hasCustomPrompt="1"/>
          </p:nvPr>
        </p:nvSpPr>
        <p:spPr>
          <a:xfrm>
            <a:off x="936625" y="2830286"/>
            <a:ext cx="7137400" cy="1173389"/>
          </a:xfrm>
        </p:spPr>
        <p:txBody>
          <a:bodyPr>
            <a:normAutofit/>
          </a:bodyPr>
          <a:lstStyle>
            <a:lvl1pPr algn="ctr">
              <a:lnSpc>
                <a:spcPct val="90000"/>
              </a:lnSpc>
              <a:defRPr sz="3600" b="1" baseline="0"/>
            </a:lvl1pPr>
          </a:lstStyle>
          <a:p>
            <a:pPr lvl="0"/>
            <a:r>
              <a:rPr lang="en-US" dirty="0"/>
              <a:t>CLICK TO EDIT DIVIDE</a:t>
            </a:r>
            <a:br>
              <a:rPr lang="en-US" dirty="0"/>
            </a:br>
            <a:r>
              <a:rPr lang="en-US" dirty="0"/>
              <a:t>SLIDE TITLE</a:t>
            </a:r>
          </a:p>
        </p:txBody>
      </p:sp>
      <p:sp>
        <p:nvSpPr>
          <p:cNvPr id="14" name="Text Placeholder 13"/>
          <p:cNvSpPr>
            <a:spLocks noGrp="1"/>
          </p:cNvSpPr>
          <p:nvPr>
            <p:ph type="body" sz="quarter" idx="13" hasCustomPrompt="1"/>
          </p:nvPr>
        </p:nvSpPr>
        <p:spPr>
          <a:xfrm>
            <a:off x="936625" y="4012746"/>
            <a:ext cx="7137400" cy="414111"/>
          </a:xfrm>
        </p:spPr>
        <p:txBody>
          <a:bodyPr>
            <a:normAutofit/>
          </a:bodyPr>
          <a:lstStyle>
            <a:lvl1pPr algn="ctr">
              <a:defRPr sz="1800" baseline="0">
                <a:latin typeface="Georgia"/>
                <a:cs typeface="Georgia"/>
              </a:defRPr>
            </a:lvl1pPr>
          </a:lstStyle>
          <a:p>
            <a:pPr lvl="0"/>
            <a:r>
              <a:rPr lang="en-US" dirty="0"/>
              <a:t>Divider slide sub-title here</a:t>
            </a:r>
          </a:p>
        </p:txBody>
      </p:sp>
    </p:spTree>
    <p:extLst>
      <p:ext uri="{BB962C8B-B14F-4D97-AF65-F5344CB8AC3E}">
        <p14:creationId xmlns:p14="http://schemas.microsoft.com/office/powerpoint/2010/main" val="3788517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401583" y="-477000"/>
            <a:ext cx="9144000" cy="6602616"/>
          </a:xfrm>
          <a:prstGeom prst="rect">
            <a:avLst/>
          </a:prstGeom>
        </p:spPr>
      </p:pic>
      <p:cxnSp>
        <p:nvCxnSpPr>
          <p:cNvPr id="11" name="Straight Connector 10"/>
          <p:cNvCxnSpPr/>
          <p:nvPr userDrawn="1"/>
        </p:nvCxnSpPr>
        <p:spPr>
          <a:xfrm>
            <a:off x="899220" y="1375965"/>
            <a:ext cx="5506563"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3"/>
          <a:stretch>
            <a:fillRect/>
          </a:stretch>
        </p:blipFill>
        <p:spPr>
          <a:xfrm>
            <a:off x="6848000" y="234762"/>
            <a:ext cx="2285998" cy="1746660"/>
          </a:xfrm>
          <a:prstGeom prst="rect">
            <a:avLst/>
          </a:prstGeom>
        </p:spPr>
      </p:pic>
      <p:sp>
        <p:nvSpPr>
          <p:cNvPr id="7" name="Text Placeholder 6"/>
          <p:cNvSpPr>
            <a:spLocks noGrp="1"/>
          </p:cNvSpPr>
          <p:nvPr>
            <p:ph type="body" sz="quarter" idx="14" hasCustomPrompt="1"/>
          </p:nvPr>
        </p:nvSpPr>
        <p:spPr>
          <a:xfrm>
            <a:off x="842963" y="788008"/>
            <a:ext cx="6005512" cy="401969"/>
          </a:xfrm>
        </p:spPr>
        <p:txBody>
          <a:bodyPr>
            <a:noAutofit/>
          </a:bodyPr>
          <a:lstStyle>
            <a:lvl1pPr>
              <a:defRPr sz="2800" b="1">
                <a:solidFill>
                  <a:srgbClr val="ABCB44"/>
                </a:solidFill>
              </a:defRPr>
            </a:lvl1pPr>
          </a:lstStyle>
          <a:p>
            <a:pPr lvl="0"/>
            <a:r>
              <a:rPr lang="en-US" dirty="0"/>
              <a:t>SECTION TITLE</a:t>
            </a:r>
          </a:p>
        </p:txBody>
      </p:sp>
      <p:sp>
        <p:nvSpPr>
          <p:cNvPr id="18" name="Text Placeholder 6"/>
          <p:cNvSpPr>
            <a:spLocks noGrp="1"/>
          </p:cNvSpPr>
          <p:nvPr>
            <p:ph type="body" sz="quarter" idx="15" hasCustomPrompt="1"/>
          </p:nvPr>
        </p:nvSpPr>
        <p:spPr>
          <a:xfrm>
            <a:off x="842963" y="1672183"/>
            <a:ext cx="6005512" cy="309239"/>
          </a:xfrm>
        </p:spPr>
        <p:txBody>
          <a:bodyPr>
            <a:noAutofit/>
          </a:bodyPr>
          <a:lstStyle>
            <a:lvl1pPr>
              <a:defRPr sz="1800" b="1">
                <a:solidFill>
                  <a:srgbClr val="FF6600"/>
                </a:solidFill>
              </a:defRPr>
            </a:lvl1pPr>
          </a:lstStyle>
          <a:p>
            <a:pPr lvl="0"/>
            <a:r>
              <a:rPr lang="en-US" dirty="0"/>
              <a:t>Subtitle</a:t>
            </a:r>
          </a:p>
        </p:txBody>
      </p:sp>
      <p:sp>
        <p:nvSpPr>
          <p:cNvPr id="20" name="Text Placeholder 19"/>
          <p:cNvSpPr>
            <a:spLocks noGrp="1"/>
          </p:cNvSpPr>
          <p:nvPr>
            <p:ph type="body" sz="quarter" idx="16" hasCustomPrompt="1"/>
          </p:nvPr>
        </p:nvSpPr>
        <p:spPr>
          <a:xfrm>
            <a:off x="842963" y="2233614"/>
            <a:ext cx="6323012" cy="352349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tx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This is an example of body copy.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lvl="0"/>
            <a:endParaRPr lang="en-US" dirty="0"/>
          </a:p>
        </p:txBody>
      </p:sp>
    </p:spTree>
    <p:extLst>
      <p:ext uri="{BB962C8B-B14F-4D97-AF65-F5344CB8AC3E}">
        <p14:creationId xmlns:p14="http://schemas.microsoft.com/office/powerpoint/2010/main" val="138230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01583" y="-477000"/>
            <a:ext cx="9144000" cy="6602616"/>
          </a:xfrm>
          <a:prstGeom prst="rect">
            <a:avLst/>
          </a:prstGeom>
        </p:spPr>
      </p:pic>
      <p:cxnSp>
        <p:nvCxnSpPr>
          <p:cNvPr id="9" name="Straight Connector 8"/>
          <p:cNvCxnSpPr/>
          <p:nvPr userDrawn="1"/>
        </p:nvCxnSpPr>
        <p:spPr>
          <a:xfrm>
            <a:off x="899220" y="1375965"/>
            <a:ext cx="5506563"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hasCustomPrompt="1"/>
          </p:nvPr>
        </p:nvSpPr>
        <p:spPr>
          <a:xfrm>
            <a:off x="899220" y="1608924"/>
            <a:ext cx="6619000" cy="4129639"/>
          </a:xfrm>
        </p:spPr>
        <p:txBody>
          <a:bodyPr/>
          <a:lstStyle>
            <a:lvl1pPr>
              <a:defRPr sz="2000" b="1">
                <a:solidFill>
                  <a:srgbClr val="FF6600"/>
                </a:solidFill>
              </a:defRPr>
            </a:lvl1pPr>
            <a:lvl2pPr marL="742950" indent="-285750">
              <a:buClr>
                <a:srgbClr val="006EAF"/>
              </a:buClr>
              <a:buFont typeface="Arial"/>
              <a:buChar char="•"/>
              <a:defRPr sz="1800">
                <a:solidFill>
                  <a:schemeClr val="tx1"/>
                </a:solidFill>
              </a:defRPr>
            </a:lvl2pPr>
            <a:lvl3pPr marL="1143000" indent="-228600">
              <a:buClr>
                <a:srgbClr val="ABCB44"/>
              </a:buClr>
              <a:buFont typeface="Courier New"/>
              <a:buChar char="o"/>
              <a:defRPr sz="1600">
                <a:solidFill>
                  <a:schemeClr val="tx1"/>
                </a:solidFill>
              </a:defRPr>
            </a:lvl3pPr>
            <a:lvl4pPr>
              <a:buClr>
                <a:srgbClr val="FF6600"/>
              </a:buClr>
              <a:defRPr sz="1400">
                <a:solidFill>
                  <a:schemeClr val="tx1"/>
                </a:solidFill>
              </a:defRPr>
            </a:lvl4pPr>
            <a:lvl5pPr>
              <a:buClr>
                <a:srgbClr val="006EAF"/>
              </a:buClr>
              <a:defRPr sz="1200">
                <a:solidFill>
                  <a:schemeClr val="tx1"/>
                </a:solidFill>
              </a:defRPr>
            </a:lvl5pPr>
          </a:lstStyle>
          <a:p>
            <a:pPr lvl="0"/>
            <a:r>
              <a:rPr lang="en-US" dirty="0"/>
              <a:t>Subtitle</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3"/>
          <a:stretch>
            <a:fillRect/>
          </a:stretch>
        </p:blipFill>
        <p:spPr>
          <a:xfrm>
            <a:off x="7048594" y="129799"/>
            <a:ext cx="1847730" cy="2673486"/>
          </a:xfrm>
          <a:prstGeom prst="rect">
            <a:avLst/>
          </a:prstGeom>
        </p:spPr>
      </p:pic>
      <p:sp>
        <p:nvSpPr>
          <p:cNvPr id="11" name="Text Placeholder 6"/>
          <p:cNvSpPr>
            <a:spLocks noGrp="1"/>
          </p:cNvSpPr>
          <p:nvPr>
            <p:ph type="body" sz="quarter" idx="14" hasCustomPrompt="1"/>
          </p:nvPr>
        </p:nvSpPr>
        <p:spPr>
          <a:xfrm>
            <a:off x="842963" y="788008"/>
            <a:ext cx="6005512" cy="401969"/>
          </a:xfrm>
        </p:spPr>
        <p:txBody>
          <a:bodyPr>
            <a:noAutofit/>
          </a:bodyPr>
          <a:lstStyle>
            <a:lvl1pPr>
              <a:defRPr sz="2800" b="1">
                <a:solidFill>
                  <a:srgbClr val="ABCB44"/>
                </a:solidFill>
              </a:defRPr>
            </a:lvl1pPr>
          </a:lstStyle>
          <a:p>
            <a:pPr lvl="0"/>
            <a:r>
              <a:rPr lang="en-US" dirty="0"/>
              <a:t>SECTION TITLE</a:t>
            </a:r>
          </a:p>
        </p:txBody>
      </p:sp>
    </p:spTree>
    <p:extLst>
      <p:ext uri="{BB962C8B-B14F-4D97-AF65-F5344CB8AC3E}">
        <p14:creationId xmlns:p14="http://schemas.microsoft.com/office/powerpoint/2010/main" val="3905501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401583" y="-477000"/>
            <a:ext cx="9144000" cy="6602616"/>
          </a:xfrm>
          <a:prstGeom prst="rect">
            <a:avLst/>
          </a:prstGeom>
        </p:spPr>
      </p:pic>
      <p:sp>
        <p:nvSpPr>
          <p:cNvPr id="3" name="Content Placeholder 2"/>
          <p:cNvSpPr>
            <a:spLocks noGrp="1"/>
          </p:cNvSpPr>
          <p:nvPr>
            <p:ph sz="half" idx="1" hasCustomPrompt="1"/>
          </p:nvPr>
        </p:nvSpPr>
        <p:spPr>
          <a:xfrm>
            <a:off x="889950" y="1600200"/>
            <a:ext cx="3253878" cy="4240341"/>
          </a:xfrm>
        </p:spPr>
        <p:txBody>
          <a:bodyPr/>
          <a:lstStyle>
            <a:lvl1pPr>
              <a:defRPr sz="2000" b="1">
                <a:solidFill>
                  <a:srgbClr val="FF6600"/>
                </a:solidFill>
              </a:defRPr>
            </a:lvl1pPr>
            <a:lvl2pPr marL="742950" indent="-285750">
              <a:buClr>
                <a:srgbClr val="006EAF"/>
              </a:buClr>
              <a:buFont typeface="Arial"/>
              <a:buChar char="•"/>
              <a:defRPr sz="1800">
                <a:solidFill>
                  <a:srgbClr val="000000"/>
                </a:solidFill>
              </a:defRPr>
            </a:lvl2pPr>
            <a:lvl3pPr marL="1143000" indent="-228600">
              <a:buClr>
                <a:srgbClr val="ABCB44"/>
              </a:buClr>
              <a:buFont typeface="Courier New"/>
              <a:buChar char="o"/>
              <a:defRPr sz="1600">
                <a:solidFill>
                  <a:srgbClr val="000000"/>
                </a:solidFill>
              </a:defRPr>
            </a:lvl3pPr>
            <a:lvl4pPr>
              <a:buClr>
                <a:srgbClr val="FF6600"/>
              </a:buClr>
              <a:defRPr sz="1400">
                <a:solidFill>
                  <a:srgbClr val="000000"/>
                </a:solidFill>
              </a:defRPr>
            </a:lvl4pPr>
            <a:lvl5pPr>
              <a:buClr>
                <a:srgbClr val="006EAF"/>
              </a:buClr>
              <a:defRPr sz="1200">
                <a:solidFill>
                  <a:srgbClr val="000000"/>
                </a:solidFill>
              </a:defRPr>
            </a:lvl5pPr>
            <a:lvl6pPr>
              <a:defRPr sz="1800"/>
            </a:lvl6pPr>
            <a:lvl7pPr>
              <a:defRPr sz="1800"/>
            </a:lvl7pPr>
            <a:lvl8pPr>
              <a:defRPr sz="1800"/>
            </a:lvl8pPr>
            <a:lvl9pPr>
              <a:defRPr sz="1800"/>
            </a:lvl9pPr>
          </a:lstStyle>
          <a:p>
            <a:pPr lvl="0"/>
            <a:r>
              <a:rPr lang="en-US" dirty="0"/>
              <a:t>Subtitle</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899220" y="1375965"/>
            <a:ext cx="5506563"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3"/>
          <a:stretch>
            <a:fillRect/>
          </a:stretch>
        </p:blipFill>
        <p:spPr>
          <a:xfrm>
            <a:off x="6935905" y="133316"/>
            <a:ext cx="2036028" cy="2036028"/>
          </a:xfrm>
          <a:prstGeom prst="rect">
            <a:avLst/>
          </a:prstGeom>
        </p:spPr>
      </p:pic>
      <p:sp>
        <p:nvSpPr>
          <p:cNvPr id="11" name="Content Placeholder 2"/>
          <p:cNvSpPr>
            <a:spLocks noGrp="1"/>
          </p:cNvSpPr>
          <p:nvPr>
            <p:ph sz="half" idx="10" hasCustomPrompt="1"/>
          </p:nvPr>
        </p:nvSpPr>
        <p:spPr>
          <a:xfrm>
            <a:off x="4143828" y="1600200"/>
            <a:ext cx="3253878" cy="4240341"/>
          </a:xfrm>
        </p:spPr>
        <p:txBody>
          <a:bodyPr/>
          <a:lstStyle>
            <a:lvl1pPr>
              <a:defRPr sz="2000" b="1">
                <a:solidFill>
                  <a:srgbClr val="FF6600"/>
                </a:solidFill>
              </a:defRPr>
            </a:lvl1pPr>
            <a:lvl2pPr marL="742950" indent="-285750">
              <a:buClr>
                <a:srgbClr val="006EAF"/>
              </a:buClr>
              <a:buFont typeface="Arial"/>
              <a:buChar char="•"/>
              <a:defRPr sz="1800">
                <a:solidFill>
                  <a:srgbClr val="000000"/>
                </a:solidFill>
              </a:defRPr>
            </a:lvl2pPr>
            <a:lvl3pPr marL="1143000" indent="-228600">
              <a:buClr>
                <a:srgbClr val="ABCB44"/>
              </a:buClr>
              <a:buFont typeface="Courier New"/>
              <a:buChar char="o"/>
              <a:defRPr sz="1600">
                <a:solidFill>
                  <a:srgbClr val="000000"/>
                </a:solidFill>
              </a:defRPr>
            </a:lvl3pPr>
            <a:lvl4pPr>
              <a:buClr>
                <a:srgbClr val="FF6600"/>
              </a:buClr>
              <a:defRPr sz="1400">
                <a:solidFill>
                  <a:srgbClr val="000000"/>
                </a:solidFill>
              </a:defRPr>
            </a:lvl4pPr>
            <a:lvl5pPr>
              <a:buClr>
                <a:srgbClr val="006EAF"/>
              </a:buClr>
              <a:defRPr sz="1200">
                <a:solidFill>
                  <a:srgbClr val="000000"/>
                </a:solidFill>
              </a:defRPr>
            </a:lvl5pPr>
            <a:lvl6pPr>
              <a:defRPr sz="1800"/>
            </a:lvl6pPr>
            <a:lvl7pPr>
              <a:defRPr sz="1800"/>
            </a:lvl7pPr>
            <a:lvl8pPr>
              <a:defRPr sz="1800"/>
            </a:lvl8pPr>
            <a:lvl9pPr>
              <a:defRPr sz="1800"/>
            </a:lvl9pPr>
          </a:lstStyle>
          <a:p>
            <a:pPr lvl="0"/>
            <a:r>
              <a:rPr lang="en-US" dirty="0"/>
              <a:t>Subtitle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6"/>
          <p:cNvSpPr>
            <a:spLocks noGrp="1"/>
          </p:cNvSpPr>
          <p:nvPr>
            <p:ph type="body" sz="quarter" idx="14" hasCustomPrompt="1"/>
          </p:nvPr>
        </p:nvSpPr>
        <p:spPr>
          <a:xfrm>
            <a:off x="842963" y="788008"/>
            <a:ext cx="6005512" cy="401969"/>
          </a:xfrm>
        </p:spPr>
        <p:txBody>
          <a:bodyPr>
            <a:noAutofit/>
          </a:bodyPr>
          <a:lstStyle>
            <a:lvl1pPr>
              <a:defRPr sz="2800" b="1">
                <a:solidFill>
                  <a:srgbClr val="ABCB44"/>
                </a:solidFill>
              </a:defRPr>
            </a:lvl1pPr>
          </a:lstStyle>
          <a:p>
            <a:pPr lvl="0"/>
            <a:r>
              <a:rPr lang="en-US" dirty="0"/>
              <a:t>SECTION TITLE</a:t>
            </a:r>
          </a:p>
        </p:txBody>
      </p:sp>
    </p:spTree>
    <p:extLst>
      <p:ext uri="{BB962C8B-B14F-4D97-AF65-F5344CB8AC3E}">
        <p14:creationId xmlns:p14="http://schemas.microsoft.com/office/powerpoint/2010/main" val="357473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01583" y="423316"/>
            <a:ext cx="8458200" cy="5702300"/>
          </a:xfrm>
          <a:prstGeom prst="rect">
            <a:avLst/>
          </a:prstGeom>
        </p:spPr>
      </p:pic>
      <p:cxnSp>
        <p:nvCxnSpPr>
          <p:cNvPr id="7" name="Straight Connector 6"/>
          <p:cNvCxnSpPr/>
          <p:nvPr userDrawn="1"/>
        </p:nvCxnSpPr>
        <p:spPr>
          <a:xfrm>
            <a:off x="899220" y="1375965"/>
            <a:ext cx="5506563"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sp>
        <p:nvSpPr>
          <p:cNvPr id="9" name="Text Placeholder 6"/>
          <p:cNvSpPr>
            <a:spLocks noGrp="1"/>
          </p:cNvSpPr>
          <p:nvPr>
            <p:ph type="body" sz="quarter" idx="14" hasCustomPrompt="1"/>
          </p:nvPr>
        </p:nvSpPr>
        <p:spPr>
          <a:xfrm>
            <a:off x="842963" y="788008"/>
            <a:ext cx="6005512" cy="401969"/>
          </a:xfrm>
        </p:spPr>
        <p:txBody>
          <a:bodyPr>
            <a:noAutofit/>
          </a:bodyPr>
          <a:lstStyle>
            <a:lvl1pPr>
              <a:defRPr sz="2800" b="1">
                <a:solidFill>
                  <a:srgbClr val="ABCB44"/>
                </a:solidFill>
              </a:defRPr>
            </a:lvl1pPr>
          </a:lstStyle>
          <a:p>
            <a:pPr lvl="0"/>
            <a:r>
              <a:rPr lang="en-US" dirty="0"/>
              <a:t>SECTION TITLE</a:t>
            </a:r>
          </a:p>
        </p:txBody>
      </p:sp>
    </p:spTree>
    <p:extLst>
      <p:ext uri="{BB962C8B-B14F-4D97-AF65-F5344CB8AC3E}">
        <p14:creationId xmlns:p14="http://schemas.microsoft.com/office/powerpoint/2010/main" val="1524169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401583" y="423316"/>
            <a:ext cx="8458200" cy="5702300"/>
          </a:xfrm>
          <a:prstGeom prst="rect">
            <a:avLst/>
          </a:prstGeom>
        </p:spPr>
      </p:pic>
      <p:cxnSp>
        <p:nvCxnSpPr>
          <p:cNvPr id="14" name="Straight Connector 13"/>
          <p:cNvCxnSpPr/>
          <p:nvPr userDrawn="1"/>
        </p:nvCxnSpPr>
        <p:spPr>
          <a:xfrm>
            <a:off x="4384857" y="1784179"/>
            <a:ext cx="3818413"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4384857" y="4986393"/>
            <a:ext cx="3818413"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sp>
        <p:nvSpPr>
          <p:cNvPr id="10" name="Picture Placeholder 2"/>
          <p:cNvSpPr>
            <a:spLocks noGrp="1"/>
          </p:cNvSpPr>
          <p:nvPr>
            <p:ph type="pic" idx="1"/>
          </p:nvPr>
        </p:nvSpPr>
        <p:spPr>
          <a:xfrm>
            <a:off x="1057503" y="1120775"/>
            <a:ext cx="3327354" cy="44037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ext Placeholder 6"/>
          <p:cNvSpPr>
            <a:spLocks noGrp="1"/>
          </p:cNvSpPr>
          <p:nvPr>
            <p:ph type="body" sz="quarter" idx="12" hasCustomPrompt="1"/>
          </p:nvPr>
        </p:nvSpPr>
        <p:spPr>
          <a:xfrm>
            <a:off x="4721225" y="1950358"/>
            <a:ext cx="3327400" cy="2595778"/>
          </a:xfr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200" b="1">
                <a:solidFill>
                  <a:srgbClr val="ABCB44"/>
                </a:solidFill>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dirty="0"/>
              <a:t>“Quote goes here. Quote goes here. Quote goes here. Quote goes here. Quote goes here. Quote goes here. Quote goes here. Quote goes here. Quote goes here.”</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dirty="0"/>
          </a:p>
          <a:p>
            <a:pPr lvl="0"/>
            <a:endParaRPr lang="en-US" dirty="0"/>
          </a:p>
        </p:txBody>
      </p:sp>
      <p:sp>
        <p:nvSpPr>
          <p:cNvPr id="12" name="Text Placeholder 11"/>
          <p:cNvSpPr>
            <a:spLocks noGrp="1"/>
          </p:cNvSpPr>
          <p:nvPr>
            <p:ph type="body" sz="quarter" idx="13" hasCustomPrompt="1"/>
          </p:nvPr>
        </p:nvSpPr>
        <p:spPr>
          <a:xfrm>
            <a:off x="4721225" y="4537065"/>
            <a:ext cx="3317875" cy="280761"/>
          </a:xfrm>
        </p:spPr>
        <p:txBody>
          <a:bodyPr>
            <a:noAutofit/>
          </a:bodyPr>
          <a:lstStyle>
            <a:lvl1pPr algn="ctr">
              <a:defRPr sz="1200" baseline="0">
                <a:solidFill>
                  <a:srgbClr val="ABCB44"/>
                </a:solidFill>
                <a:latin typeface="Georgia"/>
                <a:cs typeface="Georgia"/>
              </a:defRPr>
            </a:lvl1pPr>
          </a:lstStyle>
          <a:p>
            <a:pPr lvl="0"/>
            <a:r>
              <a:rPr lang="en-US" dirty="0"/>
              <a:t>-Name or reference here</a:t>
            </a:r>
          </a:p>
        </p:txBody>
      </p:sp>
    </p:spTree>
    <p:extLst>
      <p:ext uri="{BB962C8B-B14F-4D97-AF65-F5344CB8AC3E}">
        <p14:creationId xmlns:p14="http://schemas.microsoft.com/office/powerpoint/2010/main" val="1180634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EA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3"/>
          <a:stretch>
            <a:fillRect/>
          </a:stretch>
        </p:blipFill>
        <p:spPr>
          <a:xfrm>
            <a:off x="272142" y="6313714"/>
            <a:ext cx="2400300" cy="381000"/>
          </a:xfrm>
          <a:prstGeom prst="rect">
            <a:avLst/>
          </a:prstGeom>
        </p:spPr>
      </p:pic>
    </p:spTree>
    <p:extLst>
      <p:ext uri="{BB962C8B-B14F-4D97-AF65-F5344CB8AC3E}">
        <p14:creationId xmlns:p14="http://schemas.microsoft.com/office/powerpoint/2010/main" val="155743891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54" r:id="rId5"/>
    <p:sldLayoutId id="2147483650" r:id="rId6"/>
    <p:sldLayoutId id="2147483652" r:id="rId7"/>
    <p:sldLayoutId id="2147483655" r:id="rId8"/>
    <p:sldLayoutId id="2147483656" r:id="rId9"/>
    <p:sldLayoutId id="2147483657" r:id="rId10"/>
    <p:sldLayoutId id="2147483662" r:id="rId11"/>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531813" y="2163754"/>
            <a:ext cx="4654550" cy="551098"/>
          </a:xfrm>
        </p:spPr>
        <p:txBody>
          <a:bodyPr>
            <a:noAutofit/>
          </a:bodyPr>
          <a:lstStyle/>
          <a:p>
            <a:r>
              <a:rPr lang="en-US" sz="2800" dirty="0"/>
              <a:t>School Year 2019-2020:</a:t>
            </a:r>
          </a:p>
        </p:txBody>
      </p:sp>
      <p:sp>
        <p:nvSpPr>
          <p:cNvPr id="7" name="Text Placeholder 6"/>
          <p:cNvSpPr>
            <a:spLocks noGrp="1"/>
          </p:cNvSpPr>
          <p:nvPr>
            <p:ph type="body" sz="quarter" idx="20"/>
          </p:nvPr>
        </p:nvSpPr>
        <p:spPr>
          <a:xfrm>
            <a:off x="531813" y="2714852"/>
            <a:ext cx="8405153" cy="910091"/>
          </a:xfrm>
        </p:spPr>
        <p:txBody>
          <a:bodyPr>
            <a:noAutofit/>
          </a:bodyPr>
          <a:lstStyle/>
          <a:p>
            <a:endParaRPr lang="en-US" sz="3200" dirty="0"/>
          </a:p>
          <a:p>
            <a:r>
              <a:rPr lang="en-US" sz="3200" dirty="0"/>
              <a:t>Flexibilities for Milk, Whole Grains, &amp; Sodium</a:t>
            </a:r>
          </a:p>
        </p:txBody>
      </p:sp>
    </p:spTree>
    <p:extLst>
      <p:ext uri="{BB962C8B-B14F-4D97-AF65-F5344CB8AC3E}">
        <p14:creationId xmlns:p14="http://schemas.microsoft.com/office/powerpoint/2010/main" val="3227274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3" y="739021"/>
            <a:ext cx="6700838" cy="648906"/>
          </a:xfrm>
        </p:spPr>
        <p:txBody>
          <a:bodyPr/>
          <a:lstStyle/>
          <a:p>
            <a:r>
              <a:rPr lang="en-US" sz="4000" dirty="0"/>
              <a:t>Whole Grain-Rich Criteria</a:t>
            </a:r>
          </a:p>
        </p:txBody>
      </p:sp>
      <p:sp>
        <p:nvSpPr>
          <p:cNvPr id="6" name="TextBox 5"/>
          <p:cNvSpPr txBox="1"/>
          <p:nvPr/>
        </p:nvSpPr>
        <p:spPr>
          <a:xfrm>
            <a:off x="995422" y="1434226"/>
            <a:ext cx="5538549" cy="4672247"/>
          </a:xfrm>
          <a:prstGeom prst="rect">
            <a:avLst/>
          </a:prstGeom>
          <a:noFill/>
        </p:spPr>
        <p:txBody>
          <a:bodyPr wrap="square" rtlCol="0">
            <a:spAutoFit/>
          </a:bodyPr>
          <a:lstStyle/>
          <a:p>
            <a:pPr marL="285750" indent="-285750">
              <a:buFont typeface="Arial" panose="020B0604020202020204" pitchFamily="34" charset="0"/>
              <a:buChar char="•"/>
            </a:pPr>
            <a:r>
              <a:rPr lang="en-US" sz="3000" dirty="0"/>
              <a:t>No change to the </a:t>
            </a:r>
            <a:r>
              <a:rPr lang="en-US" sz="3000" i="1" dirty="0"/>
              <a:t>whole grain-rich </a:t>
            </a:r>
            <a:r>
              <a:rPr lang="en-US" sz="3000" dirty="0"/>
              <a:t>criteria specified in FNS memo SP 30-2012 (Elements 1 and 2)</a:t>
            </a:r>
          </a:p>
          <a:p>
            <a:endParaRPr lang="en-US" sz="3000" dirty="0"/>
          </a:p>
          <a:p>
            <a:pPr marL="285750" indent="-285750">
              <a:buFont typeface="Arial" panose="020B0604020202020204" pitchFamily="34" charset="0"/>
              <a:buChar char="•"/>
            </a:pPr>
            <a:r>
              <a:rPr lang="en-US" sz="3000" i="1" dirty="0"/>
              <a:t>Whole grain-rich </a:t>
            </a:r>
            <a:r>
              <a:rPr lang="en-US" sz="3000" dirty="0"/>
              <a:t>products must contain at least 50 percent whole grains and the remaining grains in the product must be enriched.</a:t>
            </a:r>
          </a:p>
        </p:txBody>
      </p:sp>
      <p:pic>
        <p:nvPicPr>
          <p:cNvPr id="4" name="Picture 3"/>
          <p:cNvPicPr>
            <a:picLocks noChangeAspect="1"/>
          </p:cNvPicPr>
          <p:nvPr/>
        </p:nvPicPr>
        <p:blipFill>
          <a:blip r:embed="rId3"/>
          <a:stretch>
            <a:fillRect/>
          </a:stretch>
        </p:blipFill>
        <p:spPr>
          <a:xfrm>
            <a:off x="6533971" y="2665410"/>
            <a:ext cx="2019659" cy="2083955"/>
          </a:xfrm>
          <a:prstGeom prst="rect">
            <a:avLst/>
          </a:prstGeom>
        </p:spPr>
      </p:pic>
    </p:spTree>
    <p:extLst>
      <p:ext uri="{BB962C8B-B14F-4D97-AF65-F5344CB8AC3E}">
        <p14:creationId xmlns:p14="http://schemas.microsoft.com/office/powerpoint/2010/main" val="2182119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2" y="741702"/>
            <a:ext cx="7598909" cy="648906"/>
          </a:xfrm>
        </p:spPr>
        <p:txBody>
          <a:bodyPr/>
          <a:lstStyle/>
          <a:p>
            <a:r>
              <a:rPr lang="en-US" sz="4000" dirty="0"/>
              <a:t>No exemption requests SY 2019/20</a:t>
            </a:r>
          </a:p>
        </p:txBody>
      </p:sp>
      <p:sp>
        <p:nvSpPr>
          <p:cNvPr id="4" name="TextBox 3"/>
          <p:cNvSpPr txBox="1"/>
          <p:nvPr/>
        </p:nvSpPr>
        <p:spPr>
          <a:xfrm>
            <a:off x="1035171" y="2231796"/>
            <a:ext cx="3079630" cy="2862322"/>
          </a:xfrm>
          <a:prstGeom prst="rect">
            <a:avLst/>
          </a:prstGeom>
          <a:noFill/>
        </p:spPr>
        <p:txBody>
          <a:bodyPr wrap="square" rtlCol="0">
            <a:spAutoFit/>
          </a:bodyPr>
          <a:lstStyle/>
          <a:p>
            <a:pPr marL="285750" indent="-285750">
              <a:buFont typeface="Arial" panose="020B0604020202020204" pitchFamily="34" charset="0"/>
              <a:buChar char="•"/>
            </a:pPr>
            <a:r>
              <a:rPr lang="en-US" sz="3000" dirty="0"/>
              <a:t>Whole grain-rich exemption requests are not required beginning SY 2019-2020</a:t>
            </a:r>
          </a:p>
        </p:txBody>
      </p:sp>
      <p:pic>
        <p:nvPicPr>
          <p:cNvPr id="3" name="Picture 2"/>
          <p:cNvPicPr>
            <a:picLocks noChangeAspect="1"/>
          </p:cNvPicPr>
          <p:nvPr/>
        </p:nvPicPr>
        <p:blipFill>
          <a:blip r:embed="rId3"/>
          <a:stretch>
            <a:fillRect/>
          </a:stretch>
        </p:blipFill>
        <p:spPr>
          <a:xfrm>
            <a:off x="5165806" y="2846021"/>
            <a:ext cx="3403832" cy="2036221"/>
          </a:xfrm>
          <a:prstGeom prst="rect">
            <a:avLst/>
          </a:prstGeom>
        </p:spPr>
      </p:pic>
    </p:spTree>
    <p:extLst>
      <p:ext uri="{BB962C8B-B14F-4D97-AF65-F5344CB8AC3E}">
        <p14:creationId xmlns:p14="http://schemas.microsoft.com/office/powerpoint/2010/main" val="2981942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3" y="739021"/>
            <a:ext cx="6005512" cy="632578"/>
          </a:xfrm>
        </p:spPr>
        <p:txBody>
          <a:bodyPr/>
          <a:lstStyle/>
          <a:p>
            <a:r>
              <a:rPr lang="en-US" sz="4000" dirty="0"/>
              <a:t>Sodium Flexibility</a:t>
            </a:r>
          </a:p>
        </p:txBody>
      </p:sp>
      <p:pic>
        <p:nvPicPr>
          <p:cNvPr id="3" name="Picture 2"/>
          <p:cNvPicPr>
            <a:picLocks noChangeAspect="1"/>
          </p:cNvPicPr>
          <p:nvPr/>
        </p:nvPicPr>
        <p:blipFill>
          <a:blip r:embed="rId3"/>
          <a:stretch>
            <a:fillRect/>
          </a:stretch>
        </p:blipFill>
        <p:spPr>
          <a:xfrm>
            <a:off x="6008913" y="2320736"/>
            <a:ext cx="2109167" cy="3019598"/>
          </a:xfrm>
          <a:prstGeom prst="rect">
            <a:avLst/>
          </a:prstGeom>
          <a:effectLst>
            <a:outerShdw blurRad="63500" sx="102000" sy="102000" algn="ctr" rotWithShape="0">
              <a:prstClr val="black">
                <a:alpha val="40000"/>
              </a:prstClr>
            </a:outerShdw>
          </a:effectLst>
        </p:spPr>
      </p:pic>
      <p:sp>
        <p:nvSpPr>
          <p:cNvPr id="4" name="TextBox 3"/>
          <p:cNvSpPr txBox="1"/>
          <p:nvPr/>
        </p:nvSpPr>
        <p:spPr>
          <a:xfrm>
            <a:off x="931652" y="2320736"/>
            <a:ext cx="4328699"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Retains Target 1 through SY 2023-2024</a:t>
            </a:r>
          </a:p>
          <a:p>
            <a:endParaRPr lang="en-US" sz="3200" dirty="0"/>
          </a:p>
          <a:p>
            <a:pPr marL="285750" indent="-285750">
              <a:buFont typeface="Arial" panose="020B0604020202020204" pitchFamily="34" charset="0"/>
              <a:buChar char="•"/>
            </a:pPr>
            <a:r>
              <a:rPr lang="en-US" sz="3200" dirty="0"/>
              <a:t>Moves Target 2 to </a:t>
            </a:r>
            <a:br>
              <a:rPr lang="en-US" sz="3200" dirty="0"/>
            </a:br>
            <a:r>
              <a:rPr lang="en-US" sz="3200" dirty="0"/>
              <a:t>SY 2024-2025</a:t>
            </a:r>
          </a:p>
          <a:p>
            <a:endParaRPr lang="en-US" sz="3200" dirty="0"/>
          </a:p>
          <a:p>
            <a:pPr marL="285750" indent="-285750">
              <a:buFont typeface="Arial" panose="020B0604020202020204" pitchFamily="34" charset="0"/>
              <a:buChar char="•"/>
            </a:pPr>
            <a:r>
              <a:rPr lang="en-US" sz="3200" dirty="0"/>
              <a:t>Removes Final Target</a:t>
            </a:r>
          </a:p>
        </p:txBody>
      </p:sp>
    </p:spTree>
    <p:extLst>
      <p:ext uri="{BB962C8B-B14F-4D97-AF65-F5344CB8AC3E}">
        <p14:creationId xmlns:p14="http://schemas.microsoft.com/office/powerpoint/2010/main" val="1366351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7688" y="1155940"/>
            <a:ext cx="6178938" cy="6211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4"/>
          </p:nvPr>
        </p:nvSpPr>
        <p:spPr>
          <a:xfrm>
            <a:off x="842963" y="788008"/>
            <a:ext cx="8007740" cy="661230"/>
          </a:xfrm>
        </p:spPr>
        <p:txBody>
          <a:bodyPr/>
          <a:lstStyle/>
          <a:p>
            <a:r>
              <a:rPr lang="en-US" sz="4000" dirty="0"/>
              <a:t>In Summary: SY 2019-2020</a:t>
            </a:r>
          </a:p>
        </p:txBody>
      </p:sp>
      <p:sp>
        <p:nvSpPr>
          <p:cNvPr id="3" name="Rectangle 2"/>
          <p:cNvSpPr/>
          <p:nvPr/>
        </p:nvSpPr>
        <p:spPr>
          <a:xfrm>
            <a:off x="687688" y="1646785"/>
            <a:ext cx="6905304" cy="5016758"/>
          </a:xfrm>
          <a:prstGeom prst="rect">
            <a:avLst/>
          </a:prstGeom>
        </p:spPr>
        <p:txBody>
          <a:bodyPr wrap="square">
            <a:spAutoFit/>
          </a:bodyPr>
          <a:lstStyle/>
          <a:p>
            <a:pPr marL="285750" indent="-285750">
              <a:buFont typeface="Arial" panose="020B0604020202020204" pitchFamily="34" charset="0"/>
              <a:buChar char="•"/>
            </a:pPr>
            <a:r>
              <a:rPr lang="en-US" sz="3200" dirty="0"/>
              <a:t>Flavored, low-fat milk will be allowed in NSLP/SBP, and for participants ≥ 6 years in CACFP and SMP. </a:t>
            </a:r>
          </a:p>
          <a:p>
            <a:endParaRPr lang="en-US" sz="3200" dirty="0"/>
          </a:p>
          <a:p>
            <a:pPr marL="285750" indent="-285750">
              <a:buFont typeface="Arial" panose="020B0604020202020204" pitchFamily="34" charset="0"/>
              <a:buChar char="•"/>
            </a:pPr>
            <a:r>
              <a:rPr lang="en-US" sz="3200" dirty="0"/>
              <a:t>Milk variety in NSLP/SBP must include unflavored milk.</a:t>
            </a:r>
          </a:p>
          <a:p>
            <a:endParaRPr lang="en-US" sz="3200" dirty="0"/>
          </a:p>
          <a:p>
            <a:pPr marL="285750" indent="-285750">
              <a:buFont typeface="Arial" panose="020B0604020202020204" pitchFamily="34" charset="0"/>
              <a:buChar char="•"/>
            </a:pPr>
            <a:r>
              <a:rPr lang="en-US" sz="3200" dirty="0"/>
              <a:t>Half of the weekly grains in NSLP/SBP must be whole grain-rich.</a:t>
            </a:r>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2773056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7688" y="1155940"/>
            <a:ext cx="6178938" cy="6211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4"/>
          </p:nvPr>
        </p:nvSpPr>
        <p:spPr>
          <a:xfrm>
            <a:off x="842963" y="788008"/>
            <a:ext cx="8007740" cy="661230"/>
          </a:xfrm>
        </p:spPr>
        <p:txBody>
          <a:bodyPr/>
          <a:lstStyle/>
          <a:p>
            <a:r>
              <a:rPr lang="en-US" sz="4000" dirty="0"/>
              <a:t>In Summary: SY 2019-2020</a:t>
            </a:r>
          </a:p>
        </p:txBody>
      </p:sp>
      <p:sp>
        <p:nvSpPr>
          <p:cNvPr id="3" name="Rectangle 2"/>
          <p:cNvSpPr/>
          <p:nvPr/>
        </p:nvSpPr>
        <p:spPr>
          <a:xfrm>
            <a:off x="842963" y="1824008"/>
            <a:ext cx="6349720" cy="4031873"/>
          </a:xfrm>
          <a:prstGeom prst="rect">
            <a:avLst/>
          </a:prstGeom>
        </p:spPr>
        <p:txBody>
          <a:bodyPr wrap="square">
            <a:spAutoFit/>
          </a:bodyPr>
          <a:lstStyle/>
          <a:p>
            <a:pPr marL="285750" indent="-285750">
              <a:buFont typeface="Arial" panose="020B0604020202020204" pitchFamily="34" charset="0"/>
              <a:buChar char="•"/>
            </a:pPr>
            <a:r>
              <a:rPr lang="en-US" sz="3200" dirty="0"/>
              <a:t>There will be no change to the “whole grain-rich criteria.” </a:t>
            </a:r>
          </a:p>
          <a:p>
            <a:endParaRPr lang="en-US" sz="3200" dirty="0"/>
          </a:p>
          <a:p>
            <a:pPr marL="285750" indent="-285750">
              <a:buFont typeface="Arial" panose="020B0604020202020204" pitchFamily="34" charset="0"/>
              <a:buChar char="•"/>
            </a:pPr>
            <a:r>
              <a:rPr lang="en-US" sz="3200" dirty="0"/>
              <a:t>Enriched grains will be allowed without exemption requests.</a:t>
            </a:r>
          </a:p>
          <a:p>
            <a:endParaRPr lang="en-US" sz="3200" dirty="0"/>
          </a:p>
          <a:p>
            <a:pPr marL="285750" indent="-285750">
              <a:buFont typeface="Arial" panose="020B0604020202020204" pitchFamily="34" charset="0"/>
              <a:buChar char="•"/>
            </a:pPr>
            <a:r>
              <a:rPr lang="en-US" sz="3200" dirty="0"/>
              <a:t>Sodium Target 1 will continue.</a:t>
            </a:r>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2787898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7688" y="1155940"/>
            <a:ext cx="6178938" cy="6211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4"/>
          </p:nvPr>
        </p:nvSpPr>
        <p:spPr>
          <a:xfrm>
            <a:off x="842963" y="788008"/>
            <a:ext cx="8007740" cy="661230"/>
          </a:xfrm>
        </p:spPr>
        <p:txBody>
          <a:bodyPr/>
          <a:lstStyle/>
          <a:p>
            <a:r>
              <a:rPr lang="en-US" sz="4000" dirty="0"/>
              <a:t>Minimum Standards </a:t>
            </a:r>
            <a:br>
              <a:rPr lang="en-US" sz="4000" dirty="0"/>
            </a:br>
            <a:r>
              <a:rPr lang="en-US" sz="4000" dirty="0"/>
              <a:t>May be Exceeded</a:t>
            </a:r>
          </a:p>
        </p:txBody>
      </p:sp>
      <p:sp>
        <p:nvSpPr>
          <p:cNvPr id="3" name="Rectangle 2"/>
          <p:cNvSpPr/>
          <p:nvPr/>
        </p:nvSpPr>
        <p:spPr>
          <a:xfrm>
            <a:off x="791206" y="2179480"/>
            <a:ext cx="7830280" cy="4524315"/>
          </a:xfrm>
          <a:prstGeom prst="rect">
            <a:avLst/>
          </a:prstGeom>
        </p:spPr>
        <p:txBody>
          <a:bodyPr wrap="square">
            <a:spAutoFit/>
          </a:bodyPr>
          <a:lstStyle/>
          <a:p>
            <a:pPr marL="285750" indent="-285750">
              <a:buFont typeface="Arial" panose="020B0604020202020204" pitchFamily="34" charset="0"/>
              <a:buChar char="•"/>
            </a:pPr>
            <a:r>
              <a:rPr lang="en-US" sz="3200" dirty="0"/>
              <a:t>Sodium and whole </a:t>
            </a:r>
            <a:br>
              <a:rPr lang="en-US" sz="3200" dirty="0"/>
            </a:br>
            <a:r>
              <a:rPr lang="en-US" sz="3200" dirty="0"/>
              <a:t>grain-rich requirements in NSLP/SBP </a:t>
            </a:r>
            <a:br>
              <a:rPr lang="en-US" sz="3200" dirty="0"/>
            </a:br>
            <a:r>
              <a:rPr lang="en-US" sz="3200" dirty="0"/>
              <a:t>set a floor and not a ceiling.</a:t>
            </a:r>
          </a:p>
          <a:p>
            <a:pPr marL="285750" indent="-285750">
              <a:buFont typeface="Arial" panose="020B0604020202020204" pitchFamily="34" charset="0"/>
              <a:buChar char="•"/>
            </a:pPr>
            <a:r>
              <a:rPr lang="en-US" sz="3200" dirty="0"/>
              <a:t>State agencies have discretion to set stricter standards that are not inconsistent with Federal requirements.</a:t>
            </a:r>
          </a:p>
          <a:p>
            <a:pPr marL="285750" indent="-285750">
              <a:buFont typeface="Arial" panose="020B0604020202020204" pitchFamily="34" charset="0"/>
              <a:buChar char="•"/>
            </a:pPr>
            <a:r>
              <a:rPr lang="en-US" sz="3200" dirty="0"/>
              <a:t>Meal reimbursement is based on compliance with Federal standards.</a:t>
            </a:r>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1588526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3416980"/>
            <a:ext cx="9144000" cy="1173389"/>
          </a:xfrm>
        </p:spPr>
        <p:txBody>
          <a:bodyPr>
            <a:normAutofit/>
          </a:bodyPr>
          <a:lstStyle/>
          <a:p>
            <a:r>
              <a:rPr lang="en-US" sz="5000" dirty="0"/>
              <a:t>Next Steps</a:t>
            </a:r>
          </a:p>
        </p:txBody>
      </p:sp>
    </p:spTree>
    <p:extLst>
      <p:ext uri="{BB962C8B-B14F-4D97-AF65-F5344CB8AC3E}">
        <p14:creationId xmlns:p14="http://schemas.microsoft.com/office/powerpoint/2010/main" val="3852087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3" y="722692"/>
            <a:ext cx="6005512" cy="626724"/>
          </a:xfrm>
        </p:spPr>
        <p:txBody>
          <a:bodyPr/>
          <a:lstStyle/>
          <a:p>
            <a:r>
              <a:rPr lang="en-US" sz="4000" dirty="0"/>
              <a:t>Expected Impact</a:t>
            </a:r>
          </a:p>
        </p:txBody>
      </p:sp>
      <p:pic>
        <p:nvPicPr>
          <p:cNvPr id="3" name="Picture 2"/>
          <p:cNvPicPr>
            <a:picLocks noChangeAspect="1"/>
          </p:cNvPicPr>
          <p:nvPr/>
        </p:nvPicPr>
        <p:blipFill>
          <a:blip r:embed="rId3"/>
          <a:stretch>
            <a:fillRect/>
          </a:stretch>
        </p:blipFill>
        <p:spPr>
          <a:xfrm>
            <a:off x="5241370" y="2188029"/>
            <a:ext cx="3150642" cy="2938156"/>
          </a:xfrm>
          <a:prstGeom prst="rect">
            <a:avLst/>
          </a:prstGeom>
          <a:effectLst>
            <a:outerShdw blurRad="63500" sx="102000" sy="102000" algn="ctr" rotWithShape="0">
              <a:prstClr val="black">
                <a:alpha val="40000"/>
              </a:prstClr>
            </a:outerShdw>
          </a:effectLst>
        </p:spPr>
      </p:pic>
      <p:sp>
        <p:nvSpPr>
          <p:cNvPr id="4" name="TextBox 3"/>
          <p:cNvSpPr txBox="1"/>
          <p:nvPr/>
        </p:nvSpPr>
        <p:spPr>
          <a:xfrm>
            <a:off x="842963" y="1760048"/>
            <a:ext cx="4192024"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More operational flexibility to meet student preferences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More opportunities to incorporate local and regional favorites</a:t>
            </a:r>
          </a:p>
          <a:p>
            <a:endParaRPr lang="en-US" sz="2800" dirty="0"/>
          </a:p>
          <a:p>
            <a:pPr marL="285750" indent="-285750">
              <a:buFont typeface="Arial" panose="020B0604020202020204" pitchFamily="34" charset="0"/>
              <a:buChar char="•"/>
            </a:pPr>
            <a:r>
              <a:rPr lang="en-US" sz="2800" dirty="0"/>
              <a:t>Increased consumption of wholesome meals</a:t>
            </a:r>
          </a:p>
        </p:txBody>
      </p:sp>
    </p:spTree>
    <p:extLst>
      <p:ext uri="{BB962C8B-B14F-4D97-AF65-F5344CB8AC3E}">
        <p14:creationId xmlns:p14="http://schemas.microsoft.com/office/powerpoint/2010/main" val="2912074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3" y="739021"/>
            <a:ext cx="6005512" cy="626724"/>
          </a:xfrm>
        </p:spPr>
        <p:txBody>
          <a:bodyPr/>
          <a:lstStyle/>
          <a:p>
            <a:r>
              <a:rPr lang="en-US" sz="4000" dirty="0"/>
              <a:t>Looking Ahead</a:t>
            </a:r>
          </a:p>
        </p:txBody>
      </p:sp>
      <p:sp>
        <p:nvSpPr>
          <p:cNvPr id="4" name="TextBox 3"/>
          <p:cNvSpPr txBox="1"/>
          <p:nvPr/>
        </p:nvSpPr>
        <p:spPr>
          <a:xfrm>
            <a:off x="842963" y="1586352"/>
            <a:ext cx="5800059" cy="4493538"/>
          </a:xfrm>
          <a:prstGeom prst="rect">
            <a:avLst/>
          </a:prstGeom>
          <a:noFill/>
        </p:spPr>
        <p:txBody>
          <a:bodyPr wrap="square" rtlCol="0">
            <a:spAutoFit/>
          </a:bodyPr>
          <a:lstStyle/>
          <a:p>
            <a:pPr marL="285750" indent="-285750">
              <a:buFont typeface="Arial" panose="020B0604020202020204" pitchFamily="34" charset="0"/>
              <a:buChar char="•"/>
            </a:pPr>
            <a:r>
              <a:rPr lang="en-US" sz="2600" dirty="0"/>
              <a:t>USDA will continue to provide guidance, resources, and training.</a:t>
            </a:r>
          </a:p>
          <a:p>
            <a:endParaRPr lang="en-US" sz="2600" dirty="0"/>
          </a:p>
          <a:p>
            <a:pPr marL="285750" indent="-285750">
              <a:buFont typeface="Arial" panose="020B0604020202020204" pitchFamily="34" charset="0"/>
              <a:buChar char="•"/>
            </a:pPr>
            <a:r>
              <a:rPr lang="en-US" sz="2600" dirty="0"/>
              <a:t>Beginning SY 2019-2020, the Administrative Review will assess compliance with the updated grains and sodium  requirements.</a:t>
            </a:r>
          </a:p>
          <a:p>
            <a:endParaRPr lang="en-US" sz="2600" dirty="0"/>
          </a:p>
          <a:p>
            <a:pPr marL="285750" indent="-285750">
              <a:buFont typeface="Arial" panose="020B0604020202020204" pitchFamily="34" charset="0"/>
              <a:buChar char="•"/>
            </a:pPr>
            <a:r>
              <a:rPr lang="en-US" sz="2600" dirty="0"/>
              <a:t>The Dietary Guidelines for Americans will continue to inform the overarching nutrition requirements.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175" y="2612571"/>
            <a:ext cx="2045879" cy="1859890"/>
          </a:xfrm>
          <a:prstGeom prst="rect">
            <a:avLst/>
          </a:prstGeom>
        </p:spPr>
      </p:pic>
    </p:spTree>
    <p:extLst>
      <p:ext uri="{BB962C8B-B14F-4D97-AF65-F5344CB8AC3E}">
        <p14:creationId xmlns:p14="http://schemas.microsoft.com/office/powerpoint/2010/main" val="1099641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3" y="706363"/>
            <a:ext cx="6005512" cy="735022"/>
          </a:xfrm>
        </p:spPr>
        <p:txBody>
          <a:bodyPr/>
          <a:lstStyle/>
          <a:p>
            <a:r>
              <a:rPr lang="en-US" sz="4000" dirty="0"/>
              <a:t>USDA Resources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9452" y="1539359"/>
            <a:ext cx="2243995" cy="2243995"/>
          </a:xfrm>
          <a:prstGeom prst="rect">
            <a:avLst/>
          </a:prstGeom>
          <a:ln>
            <a:solidFill>
              <a:schemeClr val="tx1"/>
            </a:solidFill>
          </a:ln>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stretch>
            <a:fillRect/>
          </a:stretch>
        </p:blipFill>
        <p:spPr>
          <a:xfrm>
            <a:off x="5280930" y="3992604"/>
            <a:ext cx="2801037" cy="1886247"/>
          </a:xfrm>
          <a:prstGeom prst="rect">
            <a:avLst/>
          </a:prstGeom>
          <a:effectLst>
            <a:outerShdw blurRad="63500" sx="102000" sy="102000" algn="ctr" rotWithShape="0">
              <a:prstClr val="black">
                <a:alpha val="40000"/>
              </a:prstClr>
            </a:outerShdw>
          </a:effectLst>
        </p:spPr>
      </p:pic>
      <p:sp>
        <p:nvSpPr>
          <p:cNvPr id="6" name="Rectangle 5"/>
          <p:cNvSpPr/>
          <p:nvPr/>
        </p:nvSpPr>
        <p:spPr>
          <a:xfrm>
            <a:off x="842963" y="1779831"/>
            <a:ext cx="3941308" cy="3721532"/>
          </a:xfrm>
          <a:prstGeom prst="rect">
            <a:avLst/>
          </a:prstGeom>
        </p:spPr>
        <p:txBody>
          <a:bodyPr wrap="square">
            <a:spAutoFit/>
          </a:bodyPr>
          <a:lstStyle/>
          <a:p>
            <a:pPr marL="285750" indent="-285750">
              <a:lnSpc>
                <a:spcPts val="2500"/>
              </a:lnSpc>
              <a:spcAft>
                <a:spcPts val="400"/>
              </a:spcAft>
              <a:buFont typeface="Arial" panose="020B0604020202020204" pitchFamily="34" charset="0"/>
              <a:buChar char="•"/>
            </a:pPr>
            <a:r>
              <a:rPr lang="en-US" sz="2200" b="1" dirty="0"/>
              <a:t>Nutrition Standards for School Meals: </a:t>
            </a:r>
            <a:r>
              <a:rPr lang="en-US" sz="2200" u="sng" dirty="0">
                <a:solidFill>
                  <a:schemeClr val="accent4"/>
                </a:solidFill>
              </a:rPr>
              <a:t>https://www.fns.usda.gov/</a:t>
            </a:r>
            <a:br>
              <a:rPr lang="en-US" sz="2200" u="sng" dirty="0">
                <a:solidFill>
                  <a:schemeClr val="accent4"/>
                </a:solidFill>
              </a:rPr>
            </a:br>
            <a:r>
              <a:rPr lang="en-US" sz="2200" u="sng" dirty="0">
                <a:solidFill>
                  <a:schemeClr val="accent4"/>
                </a:solidFill>
              </a:rPr>
              <a:t>school-meals/nutrition-standards-school-meals </a:t>
            </a:r>
          </a:p>
          <a:p>
            <a:pPr marL="285750" indent="-285750">
              <a:lnSpc>
                <a:spcPts val="2500"/>
              </a:lnSpc>
              <a:spcAft>
                <a:spcPts val="400"/>
              </a:spcAft>
              <a:buFont typeface="Arial" panose="020B0604020202020204" pitchFamily="34" charset="0"/>
              <a:buChar char="•"/>
            </a:pPr>
            <a:r>
              <a:rPr lang="en-US" sz="2200" b="1" dirty="0"/>
              <a:t>Team Nutrition: </a:t>
            </a:r>
            <a:r>
              <a:rPr lang="en-US" sz="2200" u="sng" dirty="0">
                <a:solidFill>
                  <a:schemeClr val="accent4"/>
                </a:solidFill>
              </a:rPr>
              <a:t>https://www.fns.usda.gov/tn/team-nutrition</a:t>
            </a:r>
          </a:p>
          <a:p>
            <a:pPr marL="285750" indent="-285750">
              <a:lnSpc>
                <a:spcPts val="2500"/>
              </a:lnSpc>
              <a:buFont typeface="Arial" panose="020B0604020202020204" pitchFamily="34" charset="0"/>
              <a:buChar char="•"/>
            </a:pPr>
            <a:r>
              <a:rPr lang="en-US" sz="2200" b="1" dirty="0"/>
              <a:t>School Meals Policy: </a:t>
            </a:r>
            <a:r>
              <a:rPr lang="en-US" sz="2200" u="sng" dirty="0">
                <a:solidFill>
                  <a:schemeClr val="accent4"/>
                </a:solidFill>
              </a:rPr>
              <a:t>https://www.fns.usda.gov/</a:t>
            </a:r>
            <a:br>
              <a:rPr lang="en-US" sz="2200" u="sng" dirty="0">
                <a:solidFill>
                  <a:schemeClr val="accent4"/>
                </a:solidFill>
              </a:rPr>
            </a:br>
            <a:r>
              <a:rPr lang="en-US" sz="2200" u="sng" dirty="0">
                <a:solidFill>
                  <a:schemeClr val="accent4"/>
                </a:solidFill>
              </a:rPr>
              <a:t>school-meals/policy </a:t>
            </a:r>
          </a:p>
        </p:txBody>
      </p:sp>
    </p:spTree>
    <p:extLst>
      <p:ext uri="{BB962C8B-B14F-4D97-AF65-F5344CB8AC3E}">
        <p14:creationId xmlns:p14="http://schemas.microsoft.com/office/powerpoint/2010/main" val="918432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3" y="725373"/>
            <a:ext cx="6005512" cy="627433"/>
          </a:xfrm>
        </p:spPr>
        <p:txBody>
          <a:bodyPr/>
          <a:lstStyle/>
          <a:p>
            <a:r>
              <a:rPr lang="en-US" sz="4000" dirty="0"/>
              <a:t>Today’s Agenda</a:t>
            </a:r>
          </a:p>
        </p:txBody>
      </p:sp>
      <p:sp>
        <p:nvSpPr>
          <p:cNvPr id="3" name="TextBox 2"/>
          <p:cNvSpPr txBox="1"/>
          <p:nvPr/>
        </p:nvSpPr>
        <p:spPr>
          <a:xfrm>
            <a:off x="962810" y="2176629"/>
            <a:ext cx="4327647" cy="2862322"/>
          </a:xfrm>
          <a:prstGeom prst="rect">
            <a:avLst/>
          </a:prstGeom>
          <a:noFill/>
        </p:spPr>
        <p:txBody>
          <a:bodyPr wrap="square" rtlCol="0">
            <a:spAutoFit/>
          </a:bodyPr>
          <a:lstStyle/>
          <a:p>
            <a:pPr>
              <a:spcAft>
                <a:spcPts val="600"/>
              </a:spcAft>
            </a:pPr>
            <a:r>
              <a:rPr lang="en-US" sz="3200" dirty="0"/>
              <a:t>Final Rule (</a:t>
            </a:r>
            <a:r>
              <a:rPr lang="en-US" sz="3200" i="1" dirty="0"/>
              <a:t>83 FR 63775</a:t>
            </a:r>
            <a:r>
              <a:rPr lang="en-US" sz="3200" dirty="0"/>
              <a:t>)</a:t>
            </a:r>
          </a:p>
          <a:p>
            <a:pPr marL="285750" indent="-285750">
              <a:spcAft>
                <a:spcPts val="600"/>
              </a:spcAft>
              <a:buFont typeface="Arial" panose="020B0604020202020204" pitchFamily="34" charset="0"/>
              <a:buChar char="•"/>
            </a:pPr>
            <a:r>
              <a:rPr lang="en-US" sz="3200" dirty="0"/>
              <a:t>Background</a:t>
            </a:r>
          </a:p>
          <a:p>
            <a:pPr marL="285750" indent="-285750">
              <a:spcAft>
                <a:spcPts val="600"/>
              </a:spcAft>
              <a:buFont typeface="Arial" panose="020B0604020202020204" pitchFamily="34" charset="0"/>
              <a:buChar char="•"/>
            </a:pPr>
            <a:r>
              <a:rPr lang="en-US" sz="3200" dirty="0"/>
              <a:t>Permanent  Flexibilities</a:t>
            </a:r>
          </a:p>
          <a:p>
            <a:pPr marL="285750" indent="-285750">
              <a:spcAft>
                <a:spcPts val="600"/>
              </a:spcAft>
              <a:buFont typeface="Arial" panose="020B0604020202020204" pitchFamily="34" charset="0"/>
              <a:buChar char="•"/>
            </a:pPr>
            <a:r>
              <a:rPr lang="en-US" sz="3200" dirty="0"/>
              <a:t>Next Steps</a:t>
            </a:r>
          </a:p>
          <a:p>
            <a:pPr marL="285750" indent="-285750">
              <a:buFont typeface="Arial" panose="020B0604020202020204" pitchFamily="34" charset="0"/>
              <a:buChar char="•"/>
            </a:pPr>
            <a:r>
              <a:rPr lang="en-US" sz="3200" dirty="0"/>
              <a:t>Questions</a:t>
            </a:r>
            <a:endParaRPr lang="en-US" dirty="0"/>
          </a:p>
        </p:txBody>
      </p:sp>
      <p:pic>
        <p:nvPicPr>
          <p:cNvPr id="5" name="Picture 4"/>
          <p:cNvPicPr>
            <a:picLocks noChangeAspect="1"/>
          </p:cNvPicPr>
          <p:nvPr/>
        </p:nvPicPr>
        <p:blipFill>
          <a:blip r:embed="rId3"/>
          <a:stretch>
            <a:fillRect/>
          </a:stretch>
        </p:blipFill>
        <p:spPr>
          <a:xfrm>
            <a:off x="5749694" y="2726871"/>
            <a:ext cx="2820429" cy="23134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4235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3520400"/>
            <a:ext cx="9144000" cy="1173389"/>
          </a:xfrm>
        </p:spPr>
        <p:txBody>
          <a:bodyPr>
            <a:normAutofit/>
          </a:bodyPr>
          <a:lstStyle/>
          <a:p>
            <a:r>
              <a:rPr lang="en-US" sz="5000" dirty="0"/>
              <a:t>Questions?</a:t>
            </a:r>
          </a:p>
        </p:txBody>
      </p:sp>
    </p:spTree>
    <p:extLst>
      <p:ext uri="{BB962C8B-B14F-4D97-AF65-F5344CB8AC3E}">
        <p14:creationId xmlns:p14="http://schemas.microsoft.com/office/powerpoint/2010/main" val="2849741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2" y="739021"/>
            <a:ext cx="7754091" cy="626724"/>
          </a:xfrm>
        </p:spPr>
        <p:txBody>
          <a:bodyPr/>
          <a:lstStyle/>
          <a:p>
            <a:r>
              <a:rPr lang="en-US" sz="4000" dirty="0"/>
              <a:t>Does the final rule impact CACFP?</a:t>
            </a:r>
          </a:p>
        </p:txBody>
      </p:sp>
      <p:sp>
        <p:nvSpPr>
          <p:cNvPr id="4" name="TextBox 3"/>
          <p:cNvSpPr txBox="1"/>
          <p:nvPr/>
        </p:nvSpPr>
        <p:spPr>
          <a:xfrm>
            <a:off x="914402" y="1910443"/>
            <a:ext cx="7282541" cy="4093428"/>
          </a:xfrm>
          <a:prstGeom prst="rect">
            <a:avLst/>
          </a:prstGeom>
          <a:noFill/>
        </p:spPr>
        <p:txBody>
          <a:bodyPr wrap="square" rtlCol="0">
            <a:spAutoFit/>
          </a:bodyPr>
          <a:lstStyle/>
          <a:p>
            <a:pPr marL="285750" indent="-285750">
              <a:buFont typeface="Arial" panose="020B0604020202020204" pitchFamily="34" charset="0"/>
              <a:buChar char="•"/>
            </a:pPr>
            <a:r>
              <a:rPr lang="en-US" sz="2600" dirty="0"/>
              <a:t>Only the milk flexibility impacts CACFP operators.</a:t>
            </a:r>
          </a:p>
          <a:p>
            <a:endParaRPr lang="en-US" sz="2600" dirty="0"/>
          </a:p>
          <a:p>
            <a:pPr marL="285750" indent="-285750">
              <a:buFont typeface="Arial" panose="020B0604020202020204" pitchFamily="34" charset="0"/>
              <a:buChar char="•"/>
            </a:pPr>
            <a:r>
              <a:rPr lang="en-US" sz="2600" dirty="0"/>
              <a:t>Flavored, low-fat milk may be offered to participants ages 6 and older.</a:t>
            </a:r>
          </a:p>
          <a:p>
            <a:endParaRPr lang="en-US" sz="2600" dirty="0"/>
          </a:p>
          <a:p>
            <a:pPr marL="285750" indent="-285750">
              <a:buFont typeface="Arial" panose="020B0604020202020204" pitchFamily="34" charset="0"/>
              <a:buChar char="•"/>
            </a:pPr>
            <a:r>
              <a:rPr lang="en-US" sz="2600" dirty="0"/>
              <a:t>Exemption requests are not required.</a:t>
            </a:r>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The requirement that milk variety must include unflavored milk does not apply to CACFP.</a:t>
            </a:r>
          </a:p>
          <a:p>
            <a:pPr marL="285750" indent="-285750">
              <a:buFont typeface="Arial" panose="020B0604020202020204" pitchFamily="34" charset="0"/>
              <a:buChar char="•"/>
            </a:pPr>
            <a:endParaRPr lang="en-US" sz="2600" dirty="0"/>
          </a:p>
        </p:txBody>
      </p:sp>
    </p:spTree>
    <p:extLst>
      <p:ext uri="{BB962C8B-B14F-4D97-AF65-F5344CB8AC3E}">
        <p14:creationId xmlns:p14="http://schemas.microsoft.com/office/powerpoint/2010/main" val="4186957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2" y="739021"/>
            <a:ext cx="7754091" cy="626724"/>
          </a:xfrm>
        </p:spPr>
        <p:txBody>
          <a:bodyPr/>
          <a:lstStyle/>
          <a:p>
            <a:r>
              <a:rPr lang="en-US" sz="4000" dirty="0"/>
              <a:t>Is compliance with the nutrition standards based on this final rule?</a:t>
            </a:r>
          </a:p>
        </p:txBody>
      </p:sp>
      <p:sp>
        <p:nvSpPr>
          <p:cNvPr id="4" name="TextBox 3"/>
          <p:cNvSpPr txBox="1"/>
          <p:nvPr/>
        </p:nvSpPr>
        <p:spPr>
          <a:xfrm>
            <a:off x="914402" y="2401533"/>
            <a:ext cx="7682651" cy="3693319"/>
          </a:xfrm>
          <a:prstGeom prst="rect">
            <a:avLst/>
          </a:prstGeom>
          <a:noFill/>
        </p:spPr>
        <p:txBody>
          <a:bodyPr wrap="square" rtlCol="0">
            <a:spAutoFit/>
          </a:bodyPr>
          <a:lstStyle/>
          <a:p>
            <a:pPr marL="285750" indent="-285750">
              <a:buFont typeface="Arial" panose="020B0604020202020204" pitchFamily="34" charset="0"/>
              <a:buChar char="•"/>
            </a:pPr>
            <a:r>
              <a:rPr lang="en-US" sz="2600" dirty="0"/>
              <a:t>Yes. Beginning SY 2019-2020,  the Administrative Review process will assess compliance with the milk, grains, and sodium  standards implemented by this final rule.</a:t>
            </a:r>
          </a:p>
          <a:p>
            <a:endParaRPr lang="en-US" sz="2600" dirty="0"/>
          </a:p>
          <a:p>
            <a:pPr marL="285750" indent="-285750">
              <a:buFont typeface="Arial" panose="020B0604020202020204" pitchFamily="34" charset="0"/>
              <a:buChar char="•"/>
            </a:pPr>
            <a:r>
              <a:rPr lang="en-US" sz="2600" dirty="0"/>
              <a:t>For example, State agencies will ensure that schools offer at least half of the weekly grains as whole grain-rich.</a:t>
            </a:r>
          </a:p>
          <a:p>
            <a:pPr marL="285750" indent="-285750">
              <a:buFont typeface="Arial" panose="020B0604020202020204" pitchFamily="34" charset="0"/>
              <a:buChar char="•"/>
            </a:pPr>
            <a:endParaRPr lang="en-US" sz="2600" dirty="0"/>
          </a:p>
        </p:txBody>
      </p:sp>
    </p:spTree>
    <p:extLst>
      <p:ext uri="{BB962C8B-B14F-4D97-AF65-F5344CB8AC3E}">
        <p14:creationId xmlns:p14="http://schemas.microsoft.com/office/powerpoint/2010/main" val="1807837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2" y="739021"/>
            <a:ext cx="7754091" cy="626724"/>
          </a:xfrm>
        </p:spPr>
        <p:txBody>
          <a:bodyPr/>
          <a:lstStyle/>
          <a:p>
            <a:r>
              <a:rPr lang="en-US" sz="4000" dirty="0"/>
              <a:t>May State agencies impose stricter nutrition standards?</a:t>
            </a:r>
          </a:p>
        </p:txBody>
      </p:sp>
      <p:sp>
        <p:nvSpPr>
          <p:cNvPr id="4" name="TextBox 3"/>
          <p:cNvSpPr txBox="1"/>
          <p:nvPr/>
        </p:nvSpPr>
        <p:spPr>
          <a:xfrm>
            <a:off x="878681" y="2237016"/>
            <a:ext cx="7682651" cy="4093428"/>
          </a:xfrm>
          <a:prstGeom prst="rect">
            <a:avLst/>
          </a:prstGeom>
          <a:noFill/>
        </p:spPr>
        <p:txBody>
          <a:bodyPr wrap="square" rtlCol="0">
            <a:spAutoFit/>
          </a:bodyPr>
          <a:lstStyle/>
          <a:p>
            <a:pPr marL="285750" indent="-285750">
              <a:buFont typeface="Arial" panose="020B0604020202020204" pitchFamily="34" charset="0"/>
              <a:buChar char="•"/>
            </a:pPr>
            <a:r>
              <a:rPr lang="en-US" sz="2600" dirty="0"/>
              <a:t>Yes. For example, a State agency has the option to require that all weekly grains offered in SY 2019-2020 be whole grain-rich, as currently required.</a:t>
            </a:r>
          </a:p>
          <a:p>
            <a:endParaRPr lang="en-US" sz="2600" dirty="0"/>
          </a:p>
          <a:p>
            <a:pPr marL="285750" indent="-285750">
              <a:buFont typeface="Arial" panose="020B0604020202020204" pitchFamily="34" charset="0"/>
              <a:buChar char="•"/>
            </a:pPr>
            <a:r>
              <a:rPr lang="en-US" sz="2600" dirty="0"/>
              <a:t>State agencies must reimburse meals served that meet the Federal standards.</a:t>
            </a:r>
          </a:p>
          <a:p>
            <a:endParaRPr lang="en-US" sz="2600" dirty="0"/>
          </a:p>
          <a:p>
            <a:pPr marL="285750" indent="-285750">
              <a:buFont typeface="Arial" panose="020B0604020202020204" pitchFamily="34" charset="0"/>
              <a:buChar char="•"/>
            </a:pPr>
            <a:r>
              <a:rPr lang="en-US" sz="2600" dirty="0"/>
              <a:t>State agencies may only take back State funds for violations of State standards.</a:t>
            </a:r>
          </a:p>
          <a:p>
            <a:pPr marL="285750" indent="-285750">
              <a:buFont typeface="Arial" panose="020B0604020202020204" pitchFamily="34" charset="0"/>
              <a:buChar char="•"/>
            </a:pPr>
            <a:endParaRPr lang="en-US" sz="2600" dirty="0"/>
          </a:p>
        </p:txBody>
      </p:sp>
    </p:spTree>
    <p:extLst>
      <p:ext uri="{BB962C8B-B14F-4D97-AF65-F5344CB8AC3E}">
        <p14:creationId xmlns:p14="http://schemas.microsoft.com/office/powerpoint/2010/main" val="3072333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2" y="739021"/>
            <a:ext cx="7754091" cy="626724"/>
          </a:xfrm>
        </p:spPr>
        <p:txBody>
          <a:bodyPr/>
          <a:lstStyle/>
          <a:p>
            <a:r>
              <a:rPr lang="en-US" sz="4000" dirty="0"/>
              <a:t>Does the final rule impact milk contracts?</a:t>
            </a:r>
          </a:p>
        </p:txBody>
      </p:sp>
      <p:sp>
        <p:nvSpPr>
          <p:cNvPr id="4" name="TextBox 3"/>
          <p:cNvSpPr txBox="1"/>
          <p:nvPr/>
        </p:nvSpPr>
        <p:spPr>
          <a:xfrm>
            <a:off x="914402" y="2041072"/>
            <a:ext cx="7682651" cy="4093428"/>
          </a:xfrm>
          <a:prstGeom prst="rect">
            <a:avLst/>
          </a:prstGeom>
          <a:noFill/>
        </p:spPr>
        <p:txBody>
          <a:bodyPr wrap="square" rtlCol="0">
            <a:spAutoFit/>
          </a:bodyPr>
          <a:lstStyle/>
          <a:p>
            <a:pPr marL="285750" indent="-285750">
              <a:buFont typeface="Arial" panose="020B0604020202020204" pitchFamily="34" charset="0"/>
              <a:buChar char="•"/>
            </a:pPr>
            <a:r>
              <a:rPr lang="en-US" sz="2600" dirty="0"/>
              <a:t>See </a:t>
            </a:r>
            <a:r>
              <a:rPr lang="en-US" sz="2600" b="1" dirty="0"/>
              <a:t>memorandum SP 17-2012 </a:t>
            </a:r>
            <a:r>
              <a:rPr lang="en-US" sz="2600" dirty="0"/>
              <a:t>on procurement Q&amp;As</a:t>
            </a:r>
          </a:p>
          <a:p>
            <a:endParaRPr lang="en-US" sz="2600" dirty="0"/>
          </a:p>
          <a:p>
            <a:pPr marL="285750" indent="-285750">
              <a:buFont typeface="Arial" panose="020B0604020202020204" pitchFamily="34" charset="0"/>
              <a:buChar char="•"/>
            </a:pPr>
            <a:r>
              <a:rPr lang="en-US" sz="2600" dirty="0"/>
              <a:t>A material change to a contract depends on the SFA’s initial solicitation document and the resulting contract. </a:t>
            </a:r>
          </a:p>
          <a:p>
            <a:endParaRPr lang="en-US" sz="2600" dirty="0"/>
          </a:p>
          <a:p>
            <a:pPr marL="285750" indent="-285750">
              <a:buFont typeface="Arial" panose="020B0604020202020204" pitchFamily="34" charset="0"/>
              <a:buChar char="•"/>
            </a:pPr>
            <a:r>
              <a:rPr lang="en-US" sz="2600" dirty="0"/>
              <a:t>Some current contracts will not be inconsistent with the final rule. Those contacts may require only nonmaterial changes.</a:t>
            </a:r>
          </a:p>
          <a:p>
            <a:pPr marL="285750" indent="-285750">
              <a:buFont typeface="Arial" panose="020B0604020202020204" pitchFamily="34" charset="0"/>
              <a:buChar char="•"/>
            </a:pPr>
            <a:endParaRPr lang="en-US" sz="2600" dirty="0"/>
          </a:p>
        </p:txBody>
      </p:sp>
    </p:spTree>
    <p:extLst>
      <p:ext uri="{BB962C8B-B14F-4D97-AF65-F5344CB8AC3E}">
        <p14:creationId xmlns:p14="http://schemas.microsoft.com/office/powerpoint/2010/main" val="1271007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3" y="657379"/>
            <a:ext cx="6005512" cy="578471"/>
          </a:xfrm>
        </p:spPr>
        <p:txBody>
          <a:bodyPr/>
          <a:lstStyle/>
          <a:p>
            <a:r>
              <a:rPr lang="en-US" sz="4000" dirty="0"/>
              <a:t>Will Exhibit A be updated?</a:t>
            </a:r>
          </a:p>
        </p:txBody>
      </p:sp>
      <p:sp>
        <p:nvSpPr>
          <p:cNvPr id="3" name="Rectangle 2"/>
          <p:cNvSpPr/>
          <p:nvPr/>
        </p:nvSpPr>
        <p:spPr>
          <a:xfrm>
            <a:off x="925286" y="1366479"/>
            <a:ext cx="7532913" cy="4524315"/>
          </a:xfrm>
          <a:prstGeom prst="rect">
            <a:avLst/>
          </a:prstGeom>
        </p:spPr>
        <p:txBody>
          <a:bodyPr wrap="square">
            <a:spAutoFit/>
          </a:bodyPr>
          <a:lstStyle/>
          <a:p>
            <a:pPr marL="214313" indent="-214313" defTabSz="342900">
              <a:buFont typeface="Arial" panose="020B0604020202020204" pitchFamily="34" charset="0"/>
              <a:buChar char="•"/>
            </a:pPr>
            <a:r>
              <a:rPr lang="en-US" sz="2400" dirty="0">
                <a:solidFill>
                  <a:prstClr val="black"/>
                </a:solidFill>
              </a:rPr>
              <a:t>Exhibit A is the </a:t>
            </a:r>
            <a:r>
              <a:rPr lang="en-US" sz="2400" dirty="0"/>
              <a:t>Ounce Equivalency (Oz </a:t>
            </a:r>
            <a:r>
              <a:rPr lang="en-US" sz="2400" dirty="0" err="1"/>
              <a:t>Eq</a:t>
            </a:r>
            <a:r>
              <a:rPr lang="en-US" sz="2400" dirty="0"/>
              <a:t>) Requirements for School Meal Programs.  It helps determine how many ounces or grams of a particular grain food must be served to count as an ounce equivalent.  Example: a bagel must weight 28 grams (or 1 </a:t>
            </a:r>
            <a:r>
              <a:rPr lang="en-US" sz="2400" dirty="0" err="1"/>
              <a:t>oz</a:t>
            </a:r>
            <a:r>
              <a:rPr lang="en-US" sz="2400" dirty="0"/>
              <a:t>) to count as 1 </a:t>
            </a:r>
            <a:r>
              <a:rPr lang="en-US" sz="2400" dirty="0" err="1"/>
              <a:t>oz</a:t>
            </a:r>
            <a:r>
              <a:rPr lang="en-US" sz="2400" dirty="0"/>
              <a:t> equivalent.  </a:t>
            </a:r>
            <a:endParaRPr lang="en-US" sz="2400" dirty="0">
              <a:solidFill>
                <a:prstClr val="black"/>
              </a:solidFill>
            </a:endParaRPr>
          </a:p>
          <a:p>
            <a:pPr defTabSz="342900"/>
            <a:endParaRPr lang="en-US" sz="2400" dirty="0">
              <a:solidFill>
                <a:prstClr val="black"/>
              </a:solidFill>
            </a:endParaRPr>
          </a:p>
          <a:p>
            <a:pPr marL="214313" indent="-214313" defTabSz="342900">
              <a:buFont typeface="Arial" panose="020B0604020202020204" pitchFamily="34" charset="0"/>
              <a:buChar char="•"/>
            </a:pPr>
            <a:r>
              <a:rPr lang="en-US" sz="2400" dirty="0">
                <a:solidFill>
                  <a:prstClr val="black"/>
                </a:solidFill>
              </a:rPr>
              <a:t>Minimal updates will be made to Exhibit A to remove the titled reference to Whole Grain-Rich Ounce Equivalency, but the data in the charts will not change.</a:t>
            </a:r>
          </a:p>
          <a:p>
            <a:pPr marL="214313" indent="-214313" defTabSz="342900">
              <a:buFont typeface="Arial" panose="020B0604020202020204" pitchFamily="34" charset="0"/>
              <a:buChar char="•"/>
            </a:pPr>
            <a:endParaRPr lang="en-US" sz="2400" dirty="0">
              <a:solidFill>
                <a:prstClr val="black"/>
              </a:solidFill>
            </a:endParaRPr>
          </a:p>
          <a:p>
            <a:pPr marL="214313" indent="-214313" defTabSz="342900">
              <a:buFont typeface="Arial" panose="020B0604020202020204" pitchFamily="34" charset="0"/>
              <a:buChar char="•"/>
            </a:pPr>
            <a:r>
              <a:rPr lang="en-US" sz="2400" dirty="0">
                <a:solidFill>
                  <a:prstClr val="black"/>
                </a:solidFill>
              </a:rPr>
              <a:t>Exhibit A will continue to be used as the first step in determining if a product is a whole grain-rich food item.  </a:t>
            </a:r>
          </a:p>
        </p:txBody>
      </p:sp>
    </p:spTree>
    <p:extLst>
      <p:ext uri="{BB962C8B-B14F-4D97-AF65-F5344CB8AC3E}">
        <p14:creationId xmlns:p14="http://schemas.microsoft.com/office/powerpoint/2010/main" val="1709939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979453" y="862522"/>
            <a:ext cx="7587603" cy="1129564"/>
          </a:xfrm>
        </p:spPr>
        <p:txBody>
          <a:bodyPr/>
          <a:lstStyle/>
          <a:p>
            <a:r>
              <a:rPr lang="en-US" sz="3600" dirty="0"/>
              <a:t>Is an entrée with enriched grains exempt from the Smart Snacks requirements?</a:t>
            </a:r>
          </a:p>
          <a:p>
            <a:endParaRPr lang="en-US" dirty="0"/>
          </a:p>
        </p:txBody>
      </p:sp>
      <p:sp>
        <p:nvSpPr>
          <p:cNvPr id="3" name="Rectangle 2"/>
          <p:cNvSpPr/>
          <p:nvPr/>
        </p:nvSpPr>
        <p:spPr>
          <a:xfrm>
            <a:off x="911208" y="2721428"/>
            <a:ext cx="7087698" cy="1569660"/>
          </a:xfrm>
          <a:prstGeom prst="rect">
            <a:avLst/>
          </a:prstGeom>
        </p:spPr>
        <p:txBody>
          <a:bodyPr wrap="square">
            <a:spAutoFit/>
          </a:bodyPr>
          <a:lstStyle/>
          <a:p>
            <a:pPr marL="214313" indent="-214313">
              <a:buFont typeface="Arial" panose="020B0604020202020204" pitchFamily="34" charset="0"/>
              <a:buChar char="•"/>
            </a:pPr>
            <a:r>
              <a:rPr lang="en-US" sz="2400" dirty="0">
                <a:solidFill>
                  <a:prstClr val="black"/>
                </a:solidFill>
              </a:rPr>
              <a:t>Yes.  </a:t>
            </a:r>
            <a:r>
              <a:rPr lang="en-US" sz="2400" dirty="0"/>
              <a:t>Schools may continue to offer entrée items, that include enriched grains, for sale as a la carte foods on:</a:t>
            </a:r>
          </a:p>
          <a:p>
            <a:pPr marL="557213" lvl="1" indent="-214313">
              <a:buFont typeface="Arial" panose="020B0604020202020204" pitchFamily="34" charset="0"/>
              <a:buChar char="•"/>
            </a:pPr>
            <a:r>
              <a:rPr lang="en-US" sz="2400" dirty="0"/>
              <a:t>the day they are served as part of the meal, and</a:t>
            </a:r>
          </a:p>
          <a:p>
            <a:pPr marL="557213" lvl="1" indent="-214313">
              <a:buFont typeface="Arial" panose="020B0604020202020204" pitchFamily="34" charset="0"/>
              <a:buChar char="•"/>
            </a:pPr>
            <a:r>
              <a:rPr lang="en-US" sz="2400" dirty="0"/>
              <a:t>the day after. </a:t>
            </a:r>
            <a:endParaRPr lang="en-US" sz="2400" dirty="0">
              <a:solidFill>
                <a:prstClr val="black"/>
              </a:solidFill>
            </a:endParaRPr>
          </a:p>
        </p:txBody>
      </p:sp>
    </p:spTree>
    <p:extLst>
      <p:ext uri="{BB962C8B-B14F-4D97-AF65-F5344CB8AC3E}">
        <p14:creationId xmlns:p14="http://schemas.microsoft.com/office/powerpoint/2010/main" val="3510348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3" y="788008"/>
            <a:ext cx="6005512" cy="877506"/>
          </a:xfrm>
        </p:spPr>
        <p:txBody>
          <a:bodyPr/>
          <a:lstStyle/>
          <a:p>
            <a:r>
              <a:rPr lang="en-US" sz="4400" dirty="0"/>
              <a:t>Thank you!</a:t>
            </a:r>
          </a:p>
        </p:txBody>
      </p:sp>
    </p:spTree>
    <p:extLst>
      <p:ext uri="{BB962C8B-B14F-4D97-AF65-F5344CB8AC3E}">
        <p14:creationId xmlns:p14="http://schemas.microsoft.com/office/powerpoint/2010/main" val="2724731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a:spLocks noGrp="1"/>
          </p:cNvSpPr>
          <p:nvPr>
            <p:ph type="body" sz="quarter" idx="14"/>
          </p:nvPr>
        </p:nvSpPr>
        <p:spPr>
          <a:xfrm>
            <a:off x="842963" y="739022"/>
            <a:ext cx="6005512" cy="643977"/>
          </a:xfrm>
        </p:spPr>
        <p:txBody>
          <a:bodyPr/>
          <a:lstStyle/>
          <a:p>
            <a:r>
              <a:rPr lang="en-US" sz="4000" dirty="0"/>
              <a:t>Background</a:t>
            </a:r>
          </a:p>
        </p:txBody>
      </p:sp>
      <p:sp>
        <p:nvSpPr>
          <p:cNvPr id="5" name="TextBox 4"/>
          <p:cNvSpPr txBox="1"/>
          <p:nvPr/>
        </p:nvSpPr>
        <p:spPr>
          <a:xfrm>
            <a:off x="773951" y="1891515"/>
            <a:ext cx="7421143" cy="3149580"/>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sz="2600" b="1" dirty="0"/>
              <a:t>May 2017</a:t>
            </a:r>
            <a:r>
              <a:rPr lang="en-US" sz="2600" dirty="0"/>
              <a:t>: USDA issues Commitment to School Meals Proclamation; FNS memorandum grants menu planning flexibilities through SY 2017-2018</a:t>
            </a:r>
          </a:p>
          <a:p>
            <a:pPr marL="285750" indent="-285750">
              <a:spcAft>
                <a:spcPts val="1000"/>
              </a:spcAft>
              <a:buFont typeface="Arial" panose="020B0604020202020204" pitchFamily="34" charset="0"/>
              <a:buChar char="•"/>
            </a:pPr>
            <a:r>
              <a:rPr lang="en-US" sz="2600" b="1" dirty="0"/>
              <a:t>November 2017</a:t>
            </a:r>
            <a:r>
              <a:rPr lang="en-US" sz="2600" dirty="0"/>
              <a:t>: FNS interim final rule extends menu planning flexibilities through SY 2018-2019</a:t>
            </a:r>
          </a:p>
          <a:p>
            <a:pPr marL="285750" indent="-285750">
              <a:spcAft>
                <a:spcPts val="1000"/>
              </a:spcAft>
              <a:buFont typeface="Arial" panose="020B0604020202020204" pitchFamily="34" charset="0"/>
              <a:buChar char="•"/>
            </a:pPr>
            <a:r>
              <a:rPr lang="en-US" sz="2600" b="1" dirty="0"/>
              <a:t>December 2018</a:t>
            </a:r>
            <a:r>
              <a:rPr lang="en-US" sz="2600" dirty="0"/>
              <a:t>: Final rule provides long-term menu planning flexibility for Program operators</a:t>
            </a:r>
          </a:p>
        </p:txBody>
      </p:sp>
    </p:spTree>
    <p:extLst>
      <p:ext uri="{BB962C8B-B14F-4D97-AF65-F5344CB8AC3E}">
        <p14:creationId xmlns:p14="http://schemas.microsoft.com/office/powerpoint/2010/main" val="1832648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3" y="706363"/>
            <a:ext cx="6005512" cy="677935"/>
          </a:xfrm>
        </p:spPr>
        <p:txBody>
          <a:bodyPr/>
          <a:lstStyle/>
          <a:p>
            <a:r>
              <a:rPr lang="en-US" sz="4000" dirty="0"/>
              <a:t>Developing the Final Rule</a:t>
            </a:r>
          </a:p>
        </p:txBody>
      </p:sp>
      <p:sp>
        <p:nvSpPr>
          <p:cNvPr id="3" name="TextBox 2"/>
          <p:cNvSpPr txBox="1"/>
          <p:nvPr/>
        </p:nvSpPr>
        <p:spPr>
          <a:xfrm>
            <a:off x="894722" y="1587638"/>
            <a:ext cx="7073621" cy="3267561"/>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sz="3000" dirty="0"/>
              <a:t>FNS focused on public comments specific to the three menu planning flexibilities.</a:t>
            </a:r>
          </a:p>
          <a:p>
            <a:pPr marL="285750" indent="-285750">
              <a:buFont typeface="Arial" panose="020B0604020202020204" pitchFamily="34" charset="0"/>
              <a:buChar char="•"/>
            </a:pPr>
            <a:r>
              <a:rPr lang="en-US" sz="3000" b="1" dirty="0"/>
              <a:t>Intended benefits:</a:t>
            </a:r>
          </a:p>
          <a:p>
            <a:pPr marL="742950" lvl="1" indent="-285750">
              <a:buFont typeface="Arial" panose="020B0604020202020204" pitchFamily="34" charset="0"/>
              <a:buChar char="•"/>
            </a:pPr>
            <a:r>
              <a:rPr lang="en-US" sz="3000" dirty="0"/>
              <a:t>Reduced regulatory burden</a:t>
            </a:r>
          </a:p>
          <a:p>
            <a:pPr marL="742950" lvl="1" indent="-285750">
              <a:buFont typeface="Arial" panose="020B0604020202020204" pitchFamily="34" charset="0"/>
              <a:buChar char="•"/>
            </a:pPr>
            <a:r>
              <a:rPr lang="en-US" sz="3000" dirty="0"/>
              <a:t>Increased student participation</a:t>
            </a:r>
          </a:p>
          <a:p>
            <a:pPr marL="742950" lvl="1" indent="-285750">
              <a:buFont typeface="Arial" panose="020B0604020202020204" pitchFamily="34" charset="0"/>
              <a:buChar char="•"/>
            </a:pPr>
            <a:r>
              <a:rPr lang="en-US" sz="3000" dirty="0"/>
              <a:t>Reduced food waste</a:t>
            </a:r>
          </a:p>
          <a:p>
            <a:pPr marL="285750" indent="-285750">
              <a:buFont typeface="Arial" panose="020B0604020202020204" pitchFamily="34" charset="0"/>
              <a:buChar char="•"/>
            </a:pPr>
            <a:endParaRPr lang="en-US" dirty="0"/>
          </a:p>
        </p:txBody>
      </p:sp>
      <p:pic>
        <p:nvPicPr>
          <p:cNvPr id="4" name="Picture 2" descr="C:\Users\madeline.becker\AppData\Local\Temp\3\wz7d17\Icons\SFSP_Building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868" y="2656198"/>
            <a:ext cx="3979702" cy="3979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369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22514" y="1681839"/>
            <a:ext cx="8229600" cy="3298372"/>
          </a:xfrm>
          <a:prstGeom prst="rect">
            <a:avLst/>
          </a:prstGeom>
          <a:solidFill>
            <a:schemeClr val="accent3">
              <a:lumMod val="40000"/>
              <a:lumOff val="6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 school lunch tray with nutritious food." title="Lunch Tray"/>
          <p:cNvPicPr/>
          <p:nvPr/>
        </p:nvPicPr>
        <p:blipFill>
          <a:blip r:embed="rId3" cstate="print">
            <a:extLst>
              <a:ext uri="{28A0092B-C50C-407E-A947-70E740481C1C}">
                <a14:useLocalDpi xmlns:a14="http://schemas.microsoft.com/office/drawing/2010/main" val="0"/>
              </a:ext>
            </a:extLst>
          </a:blip>
          <a:stretch>
            <a:fillRect/>
          </a:stretch>
        </p:blipFill>
        <p:spPr>
          <a:xfrm>
            <a:off x="4828978" y="2261109"/>
            <a:ext cx="3574089" cy="2383779"/>
          </a:xfrm>
          <a:prstGeom prst="rect">
            <a:avLst/>
          </a:prstGeom>
          <a:ln w="50800">
            <a:noFill/>
          </a:ln>
          <a:effectLst>
            <a:outerShdw blurRad="50800" dist="38100" dir="10800000" algn="r" rotWithShape="0">
              <a:prstClr val="black">
                <a:alpha val="40000"/>
              </a:prstClr>
            </a:outerShdw>
          </a:effectLst>
        </p:spPr>
      </p:pic>
      <p:sp>
        <p:nvSpPr>
          <p:cNvPr id="13" name="Text Placeholder 1"/>
          <p:cNvSpPr>
            <a:spLocks noGrp="1"/>
          </p:cNvSpPr>
          <p:nvPr>
            <p:ph type="body" sz="quarter" idx="14"/>
          </p:nvPr>
        </p:nvSpPr>
        <p:spPr>
          <a:xfrm>
            <a:off x="842962" y="960538"/>
            <a:ext cx="7560105" cy="639959"/>
          </a:xfrm>
          <a:solidFill>
            <a:schemeClr val="bg1"/>
          </a:solidFill>
          <a:ln>
            <a:noFill/>
          </a:ln>
        </p:spPr>
        <p:txBody>
          <a:bodyPr/>
          <a:lstStyle/>
          <a:p>
            <a:r>
              <a:rPr lang="en-US" sz="3600" dirty="0"/>
              <a:t>Wholesome and Appealing Meals</a:t>
            </a:r>
          </a:p>
        </p:txBody>
      </p:sp>
      <p:sp>
        <p:nvSpPr>
          <p:cNvPr id="14" name="TextBox 13"/>
          <p:cNvSpPr txBox="1"/>
          <p:nvPr/>
        </p:nvSpPr>
        <p:spPr>
          <a:xfrm>
            <a:off x="793975" y="2261110"/>
            <a:ext cx="3763543" cy="2169825"/>
          </a:xfrm>
          <a:prstGeom prst="rect">
            <a:avLst/>
          </a:prstGeom>
          <a:noFill/>
        </p:spPr>
        <p:txBody>
          <a:bodyPr wrap="square" rtlCol="0">
            <a:spAutoFit/>
          </a:bodyPr>
          <a:lstStyle/>
          <a:p>
            <a:r>
              <a:rPr lang="en-US" sz="2700" i="1" dirty="0"/>
              <a:t>Children will continue to have access to fruit, </a:t>
            </a:r>
            <a:br>
              <a:rPr lang="en-US" sz="2700" i="1" dirty="0"/>
            </a:br>
            <a:r>
              <a:rPr lang="en-US" sz="2700" i="1" dirty="0"/>
              <a:t>an array of vegetables, whole grains, and </a:t>
            </a:r>
            <a:br>
              <a:rPr lang="en-US" sz="2700" i="1" dirty="0"/>
            </a:br>
            <a:r>
              <a:rPr lang="en-US" sz="2700" i="1" dirty="0"/>
              <a:t>fat-free and low-fat milk.</a:t>
            </a:r>
          </a:p>
        </p:txBody>
      </p:sp>
    </p:spTree>
    <p:extLst>
      <p:ext uri="{BB962C8B-B14F-4D97-AF65-F5344CB8AC3E}">
        <p14:creationId xmlns:p14="http://schemas.microsoft.com/office/powerpoint/2010/main" val="3268674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2955474"/>
            <a:ext cx="9144000" cy="1129845"/>
          </a:xfrm>
        </p:spPr>
        <p:txBody>
          <a:bodyPr>
            <a:normAutofit/>
          </a:bodyPr>
          <a:lstStyle/>
          <a:p>
            <a:r>
              <a:rPr lang="en-US" sz="5000" dirty="0"/>
              <a:t>Final Rule Flexibilities</a:t>
            </a:r>
          </a:p>
        </p:txBody>
      </p:sp>
      <p:sp>
        <p:nvSpPr>
          <p:cNvPr id="3" name="Text Placeholder 2"/>
          <p:cNvSpPr>
            <a:spLocks noGrp="1"/>
          </p:cNvSpPr>
          <p:nvPr>
            <p:ph type="body" sz="quarter" idx="13"/>
          </p:nvPr>
        </p:nvSpPr>
        <p:spPr/>
        <p:txBody>
          <a:bodyPr>
            <a:noAutofit/>
          </a:bodyPr>
          <a:lstStyle/>
          <a:p>
            <a:r>
              <a:rPr lang="en-US" sz="3200" b="1" dirty="0">
                <a:solidFill>
                  <a:srgbClr val="FF0000"/>
                </a:solidFill>
              </a:rPr>
              <a:t>Effective July 1, 2019</a:t>
            </a:r>
          </a:p>
        </p:txBody>
      </p:sp>
    </p:spTree>
    <p:extLst>
      <p:ext uri="{BB962C8B-B14F-4D97-AF65-F5344CB8AC3E}">
        <p14:creationId xmlns:p14="http://schemas.microsoft.com/office/powerpoint/2010/main" val="3236877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3" y="755350"/>
            <a:ext cx="6005512" cy="639959"/>
          </a:xfrm>
        </p:spPr>
        <p:txBody>
          <a:bodyPr/>
          <a:lstStyle/>
          <a:p>
            <a:r>
              <a:rPr lang="en-US" sz="4000" dirty="0"/>
              <a:t>Milk Flexibility</a:t>
            </a:r>
          </a:p>
        </p:txBody>
      </p:sp>
      <p:pic>
        <p:nvPicPr>
          <p:cNvPr id="3" name="Picture 2"/>
          <p:cNvPicPr>
            <a:picLocks noChangeAspect="1"/>
          </p:cNvPicPr>
          <p:nvPr/>
        </p:nvPicPr>
        <p:blipFill>
          <a:blip r:embed="rId3"/>
          <a:stretch>
            <a:fillRect/>
          </a:stretch>
        </p:blipFill>
        <p:spPr>
          <a:xfrm rot="5400000">
            <a:off x="5746289" y="2667595"/>
            <a:ext cx="2845058" cy="2221839"/>
          </a:xfrm>
          <a:prstGeom prst="rect">
            <a:avLst/>
          </a:prstGeom>
          <a:effectLst>
            <a:outerShdw blurRad="63500" sx="102000" sy="102000" algn="ctr" rotWithShape="0">
              <a:prstClr val="black">
                <a:alpha val="40000"/>
              </a:prstClr>
            </a:outerShdw>
          </a:effectLst>
        </p:spPr>
      </p:pic>
      <p:sp>
        <p:nvSpPr>
          <p:cNvPr id="4" name="TextBox 3"/>
          <p:cNvSpPr txBox="1"/>
          <p:nvPr/>
        </p:nvSpPr>
        <p:spPr>
          <a:xfrm>
            <a:off x="918441" y="1731800"/>
            <a:ext cx="4464442" cy="4093428"/>
          </a:xfrm>
          <a:prstGeom prst="rect">
            <a:avLst/>
          </a:prstGeom>
          <a:noFill/>
        </p:spPr>
        <p:txBody>
          <a:bodyPr wrap="square" rtlCol="0">
            <a:spAutoFit/>
          </a:bodyPr>
          <a:lstStyle/>
          <a:p>
            <a:pPr marL="285750" indent="-285750">
              <a:buFont typeface="Arial" panose="020B0604020202020204" pitchFamily="34" charset="0"/>
              <a:buChar char="•"/>
            </a:pPr>
            <a:r>
              <a:rPr lang="en-US" sz="2600" dirty="0"/>
              <a:t>Allows flavored, low-fat milk in schools (lunch, breakfast, a la carte)</a:t>
            </a:r>
          </a:p>
          <a:p>
            <a:pPr marL="285750" indent="-285750">
              <a:buFont typeface="Arial" panose="020B0604020202020204" pitchFamily="34" charset="0"/>
              <a:buChar char="•"/>
            </a:pPr>
            <a:r>
              <a:rPr lang="en-US" sz="2600" dirty="0"/>
              <a:t>Also allowed in:</a:t>
            </a:r>
          </a:p>
          <a:p>
            <a:pPr marL="742950" lvl="1" indent="-285750">
              <a:buFont typeface="Arial" panose="020B0604020202020204" pitchFamily="34" charset="0"/>
              <a:buChar char="•"/>
            </a:pPr>
            <a:r>
              <a:rPr lang="en-US" sz="2600" dirty="0"/>
              <a:t>Special Milk Program (ages 6+)</a:t>
            </a:r>
          </a:p>
          <a:p>
            <a:pPr marL="742950" lvl="1" indent="-285750">
              <a:buFont typeface="Arial" panose="020B0604020202020204" pitchFamily="34" charset="0"/>
              <a:buChar char="•"/>
            </a:pPr>
            <a:r>
              <a:rPr lang="en-US" sz="2600" dirty="0"/>
              <a:t>Child and Adult Care Food Program (ages 6+)</a:t>
            </a:r>
          </a:p>
          <a:p>
            <a:pPr marL="285750" indent="-285750">
              <a:buFont typeface="Arial" panose="020B0604020202020204" pitchFamily="34" charset="0"/>
              <a:buChar char="•"/>
            </a:pPr>
            <a:r>
              <a:rPr lang="en-US" sz="2600" dirty="0"/>
              <a:t>No exemption request required</a:t>
            </a:r>
          </a:p>
        </p:txBody>
      </p:sp>
    </p:spTree>
    <p:extLst>
      <p:ext uri="{BB962C8B-B14F-4D97-AF65-F5344CB8AC3E}">
        <p14:creationId xmlns:p14="http://schemas.microsoft.com/office/powerpoint/2010/main" val="4154346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3" y="739021"/>
            <a:ext cx="6005512" cy="599921"/>
          </a:xfrm>
        </p:spPr>
        <p:txBody>
          <a:bodyPr/>
          <a:lstStyle/>
          <a:p>
            <a:r>
              <a:rPr lang="en-US" sz="4000" dirty="0"/>
              <a:t>Milk Flexibility</a:t>
            </a:r>
          </a:p>
        </p:txBody>
      </p:sp>
      <p:sp>
        <p:nvSpPr>
          <p:cNvPr id="3" name="TextBox 2"/>
          <p:cNvSpPr txBox="1"/>
          <p:nvPr/>
        </p:nvSpPr>
        <p:spPr>
          <a:xfrm>
            <a:off x="824974" y="1583871"/>
            <a:ext cx="5488388"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Schools must offer unflavored milk at each meal service in NSLP/SBP.</a:t>
            </a:r>
          </a:p>
          <a:p>
            <a:endParaRPr lang="en-US" sz="2800" dirty="0"/>
          </a:p>
          <a:p>
            <a:pPr marL="285750" indent="-285750">
              <a:buFont typeface="Arial" panose="020B0604020202020204" pitchFamily="34" charset="0"/>
              <a:buChar char="•"/>
            </a:pPr>
            <a:r>
              <a:rPr lang="en-US" sz="2800" u="sng" dirty="0"/>
              <a:t>Variety</a:t>
            </a:r>
            <a:r>
              <a:rPr lang="en-US" sz="2800" dirty="0"/>
              <a:t> must </a:t>
            </a:r>
            <a:r>
              <a:rPr lang="en-US" sz="2800" u="sng" dirty="0"/>
              <a:t>not</a:t>
            </a:r>
            <a:r>
              <a:rPr lang="en-US" sz="2800" dirty="0"/>
              <a:t> be </a:t>
            </a:r>
            <a:r>
              <a:rPr lang="en-US" sz="2800" u="sng" dirty="0"/>
              <a:t>limited to flavored milk choices </a:t>
            </a:r>
            <a:r>
              <a:rPr lang="en-US" sz="2800" dirty="0"/>
              <a:t>(e.g., flavored fat-free and low-fat milk).</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Milk variety requirement does not apply to CACFP.</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833" y="2255414"/>
            <a:ext cx="1950961" cy="204710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0874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42963" y="739021"/>
            <a:ext cx="6831466" cy="648906"/>
          </a:xfrm>
        </p:spPr>
        <p:txBody>
          <a:bodyPr/>
          <a:lstStyle/>
          <a:p>
            <a:r>
              <a:rPr lang="en-US" sz="4000" dirty="0"/>
              <a:t>Whole Grain-Rich Flexibility</a:t>
            </a:r>
          </a:p>
        </p:txBody>
      </p:sp>
      <p:sp>
        <p:nvSpPr>
          <p:cNvPr id="6" name="TextBox 5"/>
          <p:cNvSpPr txBox="1"/>
          <p:nvPr/>
        </p:nvSpPr>
        <p:spPr>
          <a:xfrm>
            <a:off x="1035169" y="1792066"/>
            <a:ext cx="4304693" cy="3785652"/>
          </a:xfrm>
          <a:prstGeom prst="rect">
            <a:avLst/>
          </a:prstGeom>
          <a:noFill/>
        </p:spPr>
        <p:txBody>
          <a:bodyPr wrap="square" rtlCol="0">
            <a:spAutoFit/>
          </a:bodyPr>
          <a:lstStyle/>
          <a:p>
            <a:pPr marL="285750" indent="-285750">
              <a:buFont typeface="Arial" panose="020B0604020202020204" pitchFamily="34" charset="0"/>
              <a:buChar char="•"/>
            </a:pPr>
            <a:r>
              <a:rPr lang="en-US" sz="3000" dirty="0"/>
              <a:t>At least half of the weekly grains offered in the NSLP and SBP must be whole grain-rich.</a:t>
            </a:r>
          </a:p>
          <a:p>
            <a:endParaRPr lang="en-US" sz="3000" dirty="0"/>
          </a:p>
          <a:p>
            <a:pPr marL="285750" indent="-285750">
              <a:buFont typeface="Arial" panose="020B0604020202020204" pitchFamily="34" charset="0"/>
              <a:buChar char="•"/>
            </a:pPr>
            <a:r>
              <a:rPr lang="en-US" sz="3000" dirty="0"/>
              <a:t>Other grains in the weekly menu must be enriched.</a:t>
            </a:r>
          </a:p>
        </p:txBody>
      </p:sp>
      <p:pic>
        <p:nvPicPr>
          <p:cNvPr id="7" name="Picture 6"/>
          <p:cNvPicPr>
            <a:picLocks noChangeAspect="1"/>
          </p:cNvPicPr>
          <p:nvPr/>
        </p:nvPicPr>
        <p:blipFill>
          <a:blip r:embed="rId3"/>
          <a:stretch>
            <a:fillRect/>
          </a:stretch>
        </p:blipFill>
        <p:spPr>
          <a:xfrm>
            <a:off x="5666013" y="2698329"/>
            <a:ext cx="2935807" cy="191933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22484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6744B2DDDEAB349A16BE825C9BC6EEB" ma:contentTypeVersion="2" ma:contentTypeDescription="Create a new document." ma:contentTypeScope="" ma:versionID="39840f267ee905d9a43552f6f2b307c1">
  <xsd:schema xmlns:xsd="http://www.w3.org/2001/XMLSchema" xmlns:xs="http://www.w3.org/2001/XMLSchema" xmlns:p="http://schemas.microsoft.com/office/2006/metadata/properties" xmlns:ns2="874c7462-c8cb-40c2-b374-5b788dbff0aa" targetNamespace="http://schemas.microsoft.com/office/2006/metadata/properties" ma:root="true" ma:fieldsID="627174621f80d49a895c5e370b70e175" ns2:_="">
    <xsd:import namespace="874c7462-c8cb-40c2-b374-5b788dbff0a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4c7462-c8cb-40c2-b374-5b788dbff0a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DCCB19-A1E9-4D3C-850F-E2B7FBC36E8B}">
  <ds:schemaRefs>
    <ds:schemaRef ds:uri="http://schemas.microsoft.com/sharepoint/v3/contenttype/forms"/>
  </ds:schemaRefs>
</ds:datastoreItem>
</file>

<file path=customXml/itemProps2.xml><?xml version="1.0" encoding="utf-8"?>
<ds:datastoreItem xmlns:ds="http://schemas.openxmlformats.org/officeDocument/2006/customXml" ds:itemID="{E3A72D5E-BE82-4E7F-AD85-81AAD9435ED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874c7462-c8cb-40c2-b374-5b788dbff0aa"/>
    <ds:schemaRef ds:uri="http://www.w3.org/XML/1998/namespace"/>
    <ds:schemaRef ds:uri="http://purl.org/dc/dcmitype/"/>
  </ds:schemaRefs>
</ds:datastoreItem>
</file>

<file path=customXml/itemProps3.xml><?xml version="1.0" encoding="utf-8"?>
<ds:datastoreItem xmlns:ds="http://schemas.openxmlformats.org/officeDocument/2006/customXml" ds:itemID="{ED9EB542-558F-4FBF-ACCA-AECF5566ED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4c7462-c8cb-40c2-b374-5b788dbff0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4231</TotalTime>
  <Words>925</Words>
  <Application>Microsoft Office PowerPoint</Application>
  <PresentationFormat>On-screen Show (4:3)</PresentationFormat>
  <Paragraphs>147</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Courier New</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FNS CN PPDD</dc:creator>
  <cp:lastModifiedBy>Laura Matturro</cp:lastModifiedBy>
  <cp:revision>387</cp:revision>
  <cp:lastPrinted>2019-02-06T19:05:57Z</cp:lastPrinted>
  <dcterms:created xsi:type="dcterms:W3CDTF">2016-10-17T14:40:16Z</dcterms:created>
  <dcterms:modified xsi:type="dcterms:W3CDTF">2019-04-24T19:19:14Z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0x01010066744B2DDDEAB349A16BE825C9BC6EEB</vt:lpwstr>
  </property>
</Properties>
</file>