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  <p:sldMasterId id="214748387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9" r:id="rId5"/>
    <p:sldId id="259" r:id="rId6"/>
    <p:sldId id="270" r:id="rId7"/>
    <p:sldId id="258" r:id="rId8"/>
    <p:sldId id="262" r:id="rId9"/>
    <p:sldId id="27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4F1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5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2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6ADFA-D5AC-430C-94DB-26A40B70FFD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5C66D-4BA8-4E95-A3BC-6E3C0567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75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86477-176A-48A2-B762-8721C8415E7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CA71-6B77-42AA-B2E2-1351A2CAC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3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FCA71-6B77-42AA-B2E2-1351A2CAC7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FCA71-6B77-42AA-B2E2-1351A2CAC7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3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FCA71-6B77-42AA-B2E2-1351A2CAC7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FCA71-6B77-42AA-B2E2-1351A2CAC7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8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FCA71-6B77-42AA-B2E2-1351A2CAC7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FCA71-6B77-42AA-B2E2-1351A2CAC7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8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0020-F179-48BC-81A3-F0879B226335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0F3F-48ED-448B-AE70-AEDFCA77F008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3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23D4-1C87-4926-8693-37A6C7741D8B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1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0A0823-1197-48C1-807E-459469DFCFF0}" type="datetime1">
              <a:rPr lang="en-US" altLang="en-US" smtClean="0"/>
              <a:t>10/24/2016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EC948E-89E6-4457-8CB9-F7EC75726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47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C3B7-4707-46A8-A415-61F1B2E1BDBF}" type="datetime1">
              <a:rPr lang="en-US" smtClean="0"/>
              <a:t>10/24/2016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AD1-78B5-4B6F-86B1-5DC8B5AB9703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1D68-B96F-4B1E-BB87-CE560BBE257E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4CC-3B7A-4CC2-A5CD-4054343640C6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8E0A-845F-4071-9DA9-395E2BF6452A}" type="datetime1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9CF4-A35A-4FFE-AA01-6608D03336CE}" type="datetime1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05-8F23-42B4-87FC-91087AD6AE2D}" type="datetime1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5D2D-A6D1-45A7-86E4-E22FEEC04C65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64A-00D0-4ED3-A974-B1BE24D7E76E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5BF-4471-44BD-85E4-509FC8727D34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79F2-7948-4F42-9959-335724791548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9D67-B02D-4304-A2EF-FF96638A280A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F77-D6FB-45F6-A4EF-D244442305D9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5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42D-0377-474D-A267-04573F1EA2D6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9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DEC8-00F5-4090-94EB-0EB440F699E6}" type="datetime1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425F-B7B8-4595-8ED6-93C9CCFE83A8}" type="datetime1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8242-1C84-4E1A-9A66-6F785DBF4346}" type="datetime1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9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4ED8-12C3-43DC-9B7D-00128EF2D371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28EE-D4EF-47A2-8E95-50A323876F25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2371-53BC-4A23-970D-57464DCA506B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F2F423-02DD-46F6-8475-A93AC72F8398}" type="datetime1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B71106C-9B5A-4BD8-8C46-8C9B5D13F7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.nysed.gov/common/cn/files/16%20Att%2023%20Fillable%20Production%20Record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1012373"/>
            <a:ext cx="7315200" cy="18832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 fontScale="6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SFSP Production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05" y="3276600"/>
            <a:ext cx="446559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6400800"/>
            <a:ext cx="455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Development Credit Hours = .50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Records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819400"/>
            <a:ext cx="7620000" cy="30480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200" dirty="0" smtClean="0"/>
          </a:p>
          <a:p>
            <a:pPr marL="114300" indent="0">
              <a:buNone/>
            </a:pPr>
            <a:endParaRPr 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What, Who, Where, When &amp; Why of 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roduction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ecord?  ~ Slide 3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SFSP Meal Pattern ~ Slide 4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Menu ~ Slide 5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Production Record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meal service ~ Slide 6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Production Record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meal service ~ Slide 7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be filled in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after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meal service ~ Slide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Cambria" panose="02040503050406030204" pitchFamily="18" charset="0"/>
            </a:endParaRPr>
          </a:p>
          <a:p>
            <a:endParaRPr lang="en-US" sz="1800" dirty="0" smtClean="0">
              <a:latin typeface="Cambria" panose="02040503050406030204" pitchFamily="18" charset="0"/>
            </a:endParaRPr>
          </a:p>
          <a:p>
            <a:endParaRPr lang="en-US" sz="1800" dirty="0" smtClean="0">
              <a:latin typeface="Cambria" panose="02040503050406030204" pitchFamily="18" charset="0"/>
            </a:endParaRPr>
          </a:p>
          <a:p>
            <a:endParaRPr lang="en-US" sz="1800" dirty="0" smtClean="0">
              <a:latin typeface="Cambria" panose="02040503050406030204" pitchFamily="18" charset="0"/>
            </a:endParaRPr>
          </a:p>
          <a:p>
            <a:endParaRPr lang="en-US" sz="1800" i="1" u="sng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086" y="1524000"/>
            <a:ext cx="76961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sponsors keep accurate records demonstrating that the meals served to children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meal pattern requirements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14300" indent="0">
              <a:buNone/>
            </a:pP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power point is designed to help you understand the purpose of  keeping accurate production record’s and assist you in menu planning.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48" y="4648200"/>
            <a:ext cx="2619687" cy="1748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Records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1" name="Slide Number Placeholder 24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7620000" cy="5181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What?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A production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demonstrates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you are serving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  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the minimum required serving size of each required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	     	  component for each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meal type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Who?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Service Director and/or Cook</a:t>
            </a:r>
          </a:p>
          <a:p>
            <a:pPr marL="11430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Where?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working document that should be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the kitchen where 	 	 the food is being prepared.</a:t>
            </a:r>
          </a:p>
          <a:p>
            <a:pPr marL="11430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When?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information may be filled in prior to meal preparation,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and the remainder after the meal service is complete.</a:t>
            </a:r>
          </a:p>
          <a:p>
            <a:pPr marL="11430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records are your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documentation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you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with the SFSP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meal pattern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Production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records are also a useful planning tool and can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   	help you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your food costs and food waste.  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0" t="3210" r="24305"/>
          <a:stretch/>
        </p:blipFill>
        <p:spPr bwMode="auto">
          <a:xfrm>
            <a:off x="7162799" y="1371600"/>
            <a:ext cx="1698429" cy="1836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069"/>
            <a:ext cx="7620000" cy="8683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SFSP Meal Pattern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9215"/>
              </p:ext>
            </p:extLst>
          </p:nvPr>
        </p:nvGraphicFramePr>
        <p:xfrm>
          <a:off x="685800" y="1213004"/>
          <a:ext cx="7772400" cy="5024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134"/>
                <a:gridCol w="3806890"/>
                <a:gridCol w="2141376"/>
              </a:tblGrid>
              <a:tr h="3502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COMPONENTS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7066">
                <a:tc rowSpan="3"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Breakfast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(OVS: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items offered)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 Milk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cup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6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Juice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Fruit or Vegetable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 cup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Grain/Bread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serving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0299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Lunch/Suppe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 Milk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cup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Juice or Fruit or Vegetable (2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servings)</a:t>
                      </a:r>
                      <a:endPara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¾ cup total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65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Meat/Meat Alternate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ounces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0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Grain/Bread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serving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6146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Snack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(any two items)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 Milk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cup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462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Juice or Fruit or Vegetable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¾ cup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360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Meat/Meat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Alternate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ounce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4161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Grain/Bread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serving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837290"/>
            <a:ext cx="845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this to plan your menu and ensure that you are offering all of the required components.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0828"/>
              </p:ext>
            </p:extLst>
          </p:nvPr>
        </p:nvGraphicFramePr>
        <p:xfrm>
          <a:off x="782171" y="2342365"/>
          <a:ext cx="1241425" cy="3838766"/>
        </p:xfrm>
        <a:graphic>
          <a:graphicData uri="http://schemas.openxmlformats.org/drawingml/2006/table">
            <a:tbl>
              <a:tblPr/>
              <a:tblGrid>
                <a:gridCol w="1241425"/>
              </a:tblGrid>
              <a:tr h="654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Salmon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Dinner Roll,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 wheat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Broccoli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Milk, Skim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Bell Pepper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956517"/>
            <a:ext cx="4662992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Here’s a sample menu for a lunch or supper meal service. Notice there are five meal components being offered.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1300" y="254417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Meat/Meat alternate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36657" y="3180749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Grain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63551" y="388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Fruit/Vegetable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83595" y="4701180"/>
            <a:ext cx="121037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36657" y="541466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Fruit/Vegetable</a:t>
            </a:r>
            <a:endParaRPr lang="en-US" dirty="0"/>
          </a:p>
        </p:txBody>
      </p:sp>
      <p:pic>
        <p:nvPicPr>
          <p:cNvPr id="4103" name="Picture 7" descr="C:\Users\mtaney\AppData\Local\Microsoft\Windows\Temporary Internet Files\Content.IE5\OQ9CPMMP\MC90044175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91" y="4522242"/>
            <a:ext cx="653534" cy="6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94877"/>
              </p:ext>
            </p:extLst>
          </p:nvPr>
        </p:nvGraphicFramePr>
        <p:xfrm>
          <a:off x="5194947" y="2367547"/>
          <a:ext cx="1163638" cy="3777981"/>
        </p:xfrm>
        <a:graphic>
          <a:graphicData uri="http://schemas.openxmlformats.org/drawingml/2006/table">
            <a:tbl>
              <a:tblPr/>
              <a:tblGrid>
                <a:gridCol w="1163638"/>
              </a:tblGrid>
              <a:tr h="665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ounces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 cup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ounces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0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 cup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477000" y="2310423"/>
            <a:ext cx="190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very important to use the correct measuring tools (cups, spoons, ladles, scales, etc.) to ensure you’re offering at least the minimum required serving sizes.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5</a:t>
            </a:fld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704"/>
            <a:ext cx="2652712" cy="217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91" y="5062332"/>
            <a:ext cx="1325218" cy="107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8" b="14794"/>
          <a:stretch/>
        </p:blipFill>
        <p:spPr bwMode="auto">
          <a:xfrm>
            <a:off x="2146166" y="2493755"/>
            <a:ext cx="674184" cy="4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28188" r="24040" b="10367"/>
          <a:stretch/>
        </p:blipFill>
        <p:spPr bwMode="auto">
          <a:xfrm>
            <a:off x="2155188" y="3106880"/>
            <a:ext cx="626112" cy="5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39" y="3746381"/>
            <a:ext cx="717007" cy="64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t="6737" r="16666" b="8793"/>
          <a:stretch/>
        </p:blipFill>
        <p:spPr bwMode="auto">
          <a:xfrm>
            <a:off x="2259959" y="5238498"/>
            <a:ext cx="576287" cy="72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7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4332"/>
            <a:ext cx="8229600" cy="802341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Production Record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altLang="en-US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7/28/14            Meal: Supper</a:t>
            </a:r>
            <a:endParaRPr lang="en-US" altLang="en-US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12" name="Group 6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11609630"/>
              </p:ext>
            </p:extLst>
          </p:nvPr>
        </p:nvGraphicFramePr>
        <p:xfrm>
          <a:off x="228600" y="2329031"/>
          <a:ext cx="8686800" cy="3733800"/>
        </p:xfrm>
        <a:graphic>
          <a:graphicData uri="http://schemas.openxmlformats.org/drawingml/2006/table">
            <a:tbl>
              <a:tblPr/>
              <a:tblGrid>
                <a:gridCol w="1241425"/>
                <a:gridCol w="1163638"/>
                <a:gridCol w="1162050"/>
                <a:gridCol w="1397000"/>
                <a:gridCol w="1085850"/>
                <a:gridCol w="1473200"/>
                <a:gridCol w="1163637"/>
              </a:tblGrid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Serving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Planned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Servings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Servings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 Unit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Servings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Prepared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Children &amp; Program Adults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Servings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Leftover</a:t>
                      </a: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4/8oz Fish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Dinner Roll,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 wheat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12/package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Broccoli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8/Broccoli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Milk, Skim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125/</a:t>
                      </a: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Bell Pepper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7/Pepper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948E-89E6-4457-8CB9-F7EC75726A7B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946673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what your production record for your supper meal service should look like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meal service.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458" y="6248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here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Attachment 23-production record sample and prototype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34874" y="1828800"/>
            <a:ext cx="6013525" cy="4572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before the meal service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Records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MEAL SERVICE:</a:t>
            </a:r>
          </a:p>
          <a:p>
            <a:pPr marL="11430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meals served to children and program adults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meals leftover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 any changes or differences from the planned menu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(there were not enough broccoli florets available throughout the entire meal service so they were substituted with peaches to meet the fruit/vegetable requirement)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572000"/>
            <a:ext cx="3124200" cy="2154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94851" y="144332"/>
            <a:ext cx="8229600" cy="802341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>
                <a:solidFill>
                  <a:schemeClr val="accent3">
                    <a:lumMod val="50000"/>
                  </a:schemeClr>
                </a:solidFill>
              </a:rPr>
              <a:t>Sample Production Record</a:t>
            </a:r>
            <a:r>
              <a:rPr lang="en-US" altLang="en-US" sz="4800" dirty="0">
                <a:solidFill>
                  <a:schemeClr val="tx1"/>
                </a:solidFill>
              </a:rPr>
              <a:t/>
            </a:r>
            <a:br>
              <a:rPr lang="en-US" altLang="en-US" sz="4800" dirty="0">
                <a:solidFill>
                  <a:schemeClr val="tx1"/>
                </a:solidFill>
              </a:rPr>
            </a:br>
            <a:r>
              <a:rPr lang="en-US" altLang="en-US" sz="2000" u="sng" dirty="0">
                <a:solidFill>
                  <a:schemeClr val="tx1"/>
                </a:solidFill>
              </a:rPr>
              <a:t>Date</a:t>
            </a:r>
            <a:r>
              <a:rPr lang="en-US" altLang="en-US" sz="2000" u="sng" dirty="0" smtClean="0">
                <a:solidFill>
                  <a:schemeClr val="tx1"/>
                </a:solidFill>
              </a:rPr>
              <a:t>: 7/28/14            Meal: Supper</a:t>
            </a:r>
            <a:endParaRPr lang="en-US" altLang="en-US" sz="2000" u="sng" dirty="0">
              <a:solidFill>
                <a:schemeClr val="tx1"/>
              </a:solidFill>
            </a:endParaRPr>
          </a:p>
        </p:txBody>
      </p:sp>
      <p:graphicFrame>
        <p:nvGraphicFramePr>
          <p:cNvPr id="2112" name="Group 6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91347651"/>
              </p:ext>
            </p:extLst>
          </p:nvPr>
        </p:nvGraphicFramePr>
        <p:xfrm>
          <a:off x="190500" y="1839521"/>
          <a:ext cx="8686800" cy="4217987"/>
        </p:xfrm>
        <a:graphic>
          <a:graphicData uri="http://schemas.openxmlformats.org/drawingml/2006/table">
            <a:tbl>
              <a:tblPr/>
              <a:tblGrid>
                <a:gridCol w="1241425"/>
                <a:gridCol w="1163638"/>
                <a:gridCol w="1162050"/>
                <a:gridCol w="1397000"/>
                <a:gridCol w="1085850"/>
                <a:gridCol w="1473200"/>
                <a:gridCol w="1163637"/>
              </a:tblGrid>
              <a:tr h="1316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Menu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Serving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#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Planned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Servings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#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Servings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per Unit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#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Servings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Prepared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#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Servings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 Children &amp; Program Adults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#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Servings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Leftover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436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Salmon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 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4/8oz Fish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Dinner Roll,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Whole wheat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 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12/package</a:t>
                      </a: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Broccoli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1/2c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8/Broccoli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*Peaches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1/2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1 each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Milk, Skim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 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125/</a:t>
                      </a: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cs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Bell Pepper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1/4c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6/Pepper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948E-89E6-4457-8CB9-F7EC75726A7B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46673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what your production record should look like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AFTER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the meal service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90456" y="611213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*Peaches were substituted for broccoli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6248400" y="1372436"/>
            <a:ext cx="2667000" cy="464396"/>
          </a:xfrm>
          <a:prstGeom prst="down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Complete after the meal service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33399"/>
            <a:ext cx="65532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 Food Service Program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(518) 486-1086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486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helping us feed kids!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106C-9B5A-4BD8-8C46-8C9B5D13F78D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905000"/>
            <a:ext cx="465772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6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589</Words>
  <Application>Microsoft Office PowerPoint</Application>
  <PresentationFormat>On-screen Show (4:3)</PresentationFormat>
  <Paragraphs>227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Equity</vt:lpstr>
      <vt:lpstr> </vt:lpstr>
      <vt:lpstr>Production Records</vt:lpstr>
      <vt:lpstr>Production Records</vt:lpstr>
      <vt:lpstr>SFSP Meal Pattern</vt:lpstr>
      <vt:lpstr>PowerPoint Presentation</vt:lpstr>
      <vt:lpstr>Sample Production Record Date: 7/28/14            Meal: Supper</vt:lpstr>
      <vt:lpstr>Production Records</vt:lpstr>
      <vt:lpstr>Sample Production Record Date: 7/28/14            Meal: Supper</vt:lpstr>
      <vt:lpstr>PowerPoint Presentation</vt:lpstr>
    </vt:vector>
  </TitlesOfParts>
  <Company>NYSED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Administrator</dc:creator>
  <cp:lastModifiedBy>Administrator</cp:lastModifiedBy>
  <cp:revision>116</cp:revision>
  <cp:lastPrinted>2016-10-21T20:20:46Z</cp:lastPrinted>
  <dcterms:created xsi:type="dcterms:W3CDTF">2014-09-23T18:37:47Z</dcterms:created>
  <dcterms:modified xsi:type="dcterms:W3CDTF">2016-10-24T13:37:47Z</dcterms:modified>
</cp:coreProperties>
</file>