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7"/>
  </p:notesMasterIdLst>
  <p:sldIdLst>
    <p:sldId id="256" r:id="rId2"/>
    <p:sldId id="268" r:id="rId3"/>
    <p:sldId id="276" r:id="rId4"/>
    <p:sldId id="275" r:id="rId5"/>
    <p:sldId id="266" r:id="rId6"/>
    <p:sldId id="271" r:id="rId7"/>
    <p:sldId id="270" r:id="rId8"/>
    <p:sldId id="272" r:id="rId9"/>
    <p:sldId id="263" r:id="rId10"/>
    <p:sldId id="262" r:id="rId11"/>
    <p:sldId id="259" r:id="rId12"/>
    <p:sldId id="274" r:id="rId13"/>
    <p:sldId id="273" r:id="rId14"/>
    <p:sldId id="267" r:id="rId15"/>
    <p:sldId id="264"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67496" autoAdjust="0"/>
  </p:normalViewPr>
  <p:slideViewPr>
    <p:cSldViewPr snapToGrid="0">
      <p:cViewPr varScale="1">
        <p:scale>
          <a:sx n="60" d="100"/>
          <a:sy n="60" d="100"/>
        </p:scale>
        <p:origin x="1086" y="66"/>
      </p:cViewPr>
      <p:guideLst/>
    </p:cSldViewPr>
  </p:slideViewPr>
  <p:notesTextViewPr>
    <p:cViewPr>
      <p:scale>
        <a:sx n="1" d="1"/>
        <a:sy n="1" d="1"/>
      </p:scale>
      <p:origin x="0" y="0"/>
    </p:cViewPr>
  </p:notesTextViewPr>
  <p:notesViewPr>
    <p:cSldViewPr snapToGrid="0">
      <p:cViewPr varScale="1">
        <p:scale>
          <a:sx n="67" d="100"/>
          <a:sy n="67" d="100"/>
        </p:scale>
        <p:origin x="3312"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0EB223-FFC0-462A-A3B8-EAA7CE0F8CBD}" type="datetimeFigureOut">
              <a:rPr lang="en-US" smtClean="0"/>
              <a:t>3/27/2019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849E9A-41F7-4779-A581-48A7C374A227}" type="slidenum">
              <a:rPr lang="en-US" smtClean="0"/>
              <a:t>‹#›</a:t>
            </a:fld>
            <a:endParaRPr lang="en-US" dirty="0"/>
          </a:p>
        </p:txBody>
      </p:sp>
    </p:spTree>
    <p:extLst>
      <p:ext uri="{BB962C8B-B14F-4D97-AF65-F5344CB8AC3E}">
        <p14:creationId xmlns:p14="http://schemas.microsoft.com/office/powerpoint/2010/main" val="1155518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C849E9A-41F7-4779-A581-48A7C374A227}" type="slidenum">
              <a:rPr lang="en-US" smtClean="0"/>
              <a:t>1</a:t>
            </a:fld>
            <a:endParaRPr lang="en-US" dirty="0"/>
          </a:p>
        </p:txBody>
      </p:sp>
    </p:spTree>
    <p:extLst>
      <p:ext uri="{BB962C8B-B14F-4D97-AF65-F5344CB8AC3E}">
        <p14:creationId xmlns:p14="http://schemas.microsoft.com/office/powerpoint/2010/main" val="8382641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Segoe UI" panose="020B0502040204020203" pitchFamily="34" charset="0"/>
              <a:cs typeface="Segoe UI" panose="020B0502040204020203" pitchFamily="34" charset="0"/>
            </a:endParaRPr>
          </a:p>
        </p:txBody>
      </p:sp>
      <p:sp>
        <p:nvSpPr>
          <p:cNvPr id="4" name="Slide Number Placeholder 3"/>
          <p:cNvSpPr>
            <a:spLocks noGrp="1"/>
          </p:cNvSpPr>
          <p:nvPr>
            <p:ph type="sldNum" sz="quarter" idx="10"/>
          </p:nvPr>
        </p:nvSpPr>
        <p:spPr/>
        <p:txBody>
          <a:bodyPr/>
          <a:lstStyle/>
          <a:p>
            <a:fld id="{BC849E9A-41F7-4779-A581-48A7C374A227}" type="slidenum">
              <a:rPr lang="en-US" smtClean="0"/>
              <a:t>10</a:t>
            </a:fld>
            <a:endParaRPr lang="en-US" dirty="0"/>
          </a:p>
        </p:txBody>
      </p:sp>
    </p:spTree>
    <p:extLst>
      <p:ext uri="{BB962C8B-B14F-4D97-AF65-F5344CB8AC3E}">
        <p14:creationId xmlns:p14="http://schemas.microsoft.com/office/powerpoint/2010/main" val="13358056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a disability was previously defined- was as a person with a  physical or mental impairment that substantially limits one or more major life activity. </a:t>
            </a:r>
          </a:p>
          <a:p>
            <a:endParaRPr lang="en-US" dirty="0"/>
          </a:p>
          <a:p>
            <a:endParaRPr lang="en-US" dirty="0"/>
          </a:p>
          <a:p>
            <a:r>
              <a:rPr lang="en-US" dirty="0"/>
              <a:t>The ADA Amendments Act of 2008 made important changes to the meaning and interpretation of the term “disability” .  These changes were intended to make it easier for individuals to establish that they have a disability. After the passage of this Act, most physical and mental impairments will constitute a disability. The central concern for school food authorities should be working collaboratively with families to ensure equal access to Program benefits for children with disabilities.</a:t>
            </a:r>
          </a:p>
        </p:txBody>
      </p:sp>
      <p:sp>
        <p:nvSpPr>
          <p:cNvPr id="4" name="Slide Number Placeholder 3"/>
          <p:cNvSpPr>
            <a:spLocks noGrp="1"/>
          </p:cNvSpPr>
          <p:nvPr>
            <p:ph type="sldNum" sz="quarter" idx="5"/>
          </p:nvPr>
        </p:nvSpPr>
        <p:spPr/>
        <p:txBody>
          <a:bodyPr/>
          <a:lstStyle/>
          <a:p>
            <a:fld id="{67A4372A-C77F-4AE7-86F6-82B4A39D7B0D}" type="slidenum">
              <a:rPr lang="en-US" smtClean="0"/>
              <a:t>11</a:t>
            </a:fld>
            <a:endParaRPr lang="en-US"/>
          </a:p>
        </p:txBody>
      </p:sp>
    </p:spTree>
    <p:extLst>
      <p:ext uri="{BB962C8B-B14F-4D97-AF65-F5344CB8AC3E}">
        <p14:creationId xmlns:p14="http://schemas.microsoft.com/office/powerpoint/2010/main" val="15600536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SFAs must obtain a written medical statement from a State licensed health care professional in order to receive reimbursement for meal modifications when the modified meal does not meet the Program meal pattern requirements.</a:t>
            </a:r>
          </a:p>
          <a:p>
            <a:endParaRPr lang="en-US" dirty="0"/>
          </a:p>
          <a:p>
            <a:r>
              <a:rPr lang="en-US" dirty="0"/>
              <a:t>In addition, meals that do not meet the Program meal pattern are not eligible for reimbursement unless supported by a medical statement. </a:t>
            </a:r>
          </a:p>
          <a:p>
            <a:endParaRPr lang="en-US" dirty="0"/>
          </a:p>
          <a:p>
            <a:r>
              <a:rPr lang="en-US" dirty="0"/>
              <a:t>The written medical statement is no longer required to identify the specific disability, or to use the terms “disability” or “disabled” (though statements that use these terms are sufficient). Instead, the medical statement need only include a description of the child’s physical or mental impairment that is sufficient to allow the SFA to understand how it restricts the child’s diet. The medical statement should also include a description of what must be done to accommodate the child’s impairment. </a:t>
            </a:r>
          </a:p>
          <a:p>
            <a:endParaRPr lang="en-US" dirty="0"/>
          </a:p>
          <a:p>
            <a:r>
              <a:rPr lang="en-US" dirty="0"/>
              <a:t>Do not delay providing modification! SFAs should work with the child’s parent or guardian to obtain a supplemental medical statement.</a:t>
            </a:r>
          </a:p>
        </p:txBody>
      </p:sp>
      <p:sp>
        <p:nvSpPr>
          <p:cNvPr id="4" name="Slide Number Placeholder 3"/>
          <p:cNvSpPr>
            <a:spLocks noGrp="1"/>
          </p:cNvSpPr>
          <p:nvPr>
            <p:ph type="sldNum" sz="quarter" idx="5"/>
          </p:nvPr>
        </p:nvSpPr>
        <p:spPr/>
        <p:txBody>
          <a:bodyPr/>
          <a:lstStyle/>
          <a:p>
            <a:fld id="{67A4372A-C77F-4AE7-86F6-82B4A39D7B0D}" type="slidenum">
              <a:rPr lang="en-US" smtClean="0"/>
              <a:t>12</a:t>
            </a:fld>
            <a:endParaRPr lang="en-US"/>
          </a:p>
        </p:txBody>
      </p:sp>
    </p:spTree>
    <p:extLst>
      <p:ext uri="{BB962C8B-B14F-4D97-AF65-F5344CB8AC3E}">
        <p14:creationId xmlns:p14="http://schemas.microsoft.com/office/powerpoint/2010/main" val="20954075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 example of documentation is a medical statement that includes these 3 essential components:</a:t>
            </a:r>
          </a:p>
          <a:p>
            <a:pPr marL="342900" indent="-228600">
              <a:lnSpc>
                <a:spcPct val="110000"/>
              </a:lnSpc>
              <a:spcBef>
                <a:spcPts val="700"/>
              </a:spcBef>
              <a:buFont typeface="+mj-lt"/>
              <a:buAutoNum type="arabicPeriod"/>
            </a:pPr>
            <a:r>
              <a:rPr lang="en-US" dirty="0"/>
              <a:t>The food to be avoided </a:t>
            </a:r>
          </a:p>
          <a:p>
            <a:pPr marL="342900" indent="-228600">
              <a:lnSpc>
                <a:spcPct val="110000"/>
              </a:lnSpc>
              <a:spcBef>
                <a:spcPts val="700"/>
              </a:spcBef>
              <a:buFont typeface="+mj-lt"/>
              <a:buAutoNum type="arabicPeriod"/>
            </a:pPr>
            <a:r>
              <a:rPr lang="en-US" dirty="0"/>
              <a:t>Brief explanation of how exposure affects the student</a:t>
            </a:r>
          </a:p>
          <a:p>
            <a:pPr marL="342900" indent="-228600">
              <a:lnSpc>
                <a:spcPct val="110000"/>
              </a:lnSpc>
              <a:spcBef>
                <a:spcPts val="700"/>
              </a:spcBef>
              <a:buFont typeface="+mj-lt"/>
              <a:buAutoNum type="arabicPeriod"/>
            </a:pPr>
            <a:r>
              <a:rPr lang="en-US" dirty="0"/>
              <a:t>Recommended substitute(s)</a:t>
            </a:r>
          </a:p>
          <a:p>
            <a:endParaRPr lang="en-US" dirty="0"/>
          </a:p>
          <a:p>
            <a:endParaRPr lang="en-US" dirty="0"/>
          </a:p>
          <a:p>
            <a:endParaRPr lang="en-US" dirty="0"/>
          </a:p>
          <a:p>
            <a:r>
              <a:rPr lang="en-US" dirty="0"/>
              <a:t>Remember, SFAs may receive reimbursement for a meal modification request without a medical statement when the accommodation can be made within the Program meal pattern. For example, if a child has a common allergy to one fruit or vegetable, the school food service can simply substitute another fruit or vegetable. </a:t>
            </a:r>
          </a:p>
        </p:txBody>
      </p:sp>
      <p:sp>
        <p:nvSpPr>
          <p:cNvPr id="4" name="Slide Number Placeholder 3"/>
          <p:cNvSpPr>
            <a:spLocks noGrp="1"/>
          </p:cNvSpPr>
          <p:nvPr>
            <p:ph type="sldNum" sz="quarter" idx="5"/>
          </p:nvPr>
        </p:nvSpPr>
        <p:spPr/>
        <p:txBody>
          <a:bodyPr/>
          <a:lstStyle/>
          <a:p>
            <a:fld id="{67A4372A-C77F-4AE7-86F6-82B4A39D7B0D}" type="slidenum">
              <a:rPr lang="en-US" smtClean="0"/>
              <a:t>13</a:t>
            </a:fld>
            <a:endParaRPr lang="en-US"/>
          </a:p>
        </p:txBody>
      </p:sp>
    </p:spTree>
    <p:extLst>
      <p:ext uri="{BB962C8B-B14F-4D97-AF65-F5344CB8AC3E}">
        <p14:creationId xmlns:p14="http://schemas.microsoft.com/office/powerpoint/2010/main" val="28875713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BC849E9A-41F7-4779-A581-48A7C374A227}" type="slidenum">
              <a:rPr lang="en-US" smtClean="0"/>
              <a:t>14</a:t>
            </a:fld>
            <a:endParaRPr lang="en-US" dirty="0"/>
          </a:p>
        </p:txBody>
      </p:sp>
    </p:spTree>
    <p:extLst>
      <p:ext uri="{BB962C8B-B14F-4D97-AF65-F5344CB8AC3E}">
        <p14:creationId xmlns:p14="http://schemas.microsoft.com/office/powerpoint/2010/main" val="42243109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latin typeface="Segoe UI" panose="020B0502040204020203" pitchFamily="34" charset="0"/>
              <a:cs typeface="Segoe UI" panose="020B0502040204020203" pitchFamily="34" charset="0"/>
            </a:endParaRPr>
          </a:p>
        </p:txBody>
      </p:sp>
      <p:sp>
        <p:nvSpPr>
          <p:cNvPr id="4" name="Slide Number Placeholder 3"/>
          <p:cNvSpPr>
            <a:spLocks noGrp="1"/>
          </p:cNvSpPr>
          <p:nvPr>
            <p:ph type="sldNum" sz="quarter" idx="10"/>
          </p:nvPr>
        </p:nvSpPr>
        <p:spPr/>
        <p:txBody>
          <a:bodyPr/>
          <a:lstStyle/>
          <a:p>
            <a:fld id="{BC849E9A-41F7-4779-A581-48A7C374A227}" type="slidenum">
              <a:rPr lang="en-US" smtClean="0"/>
              <a:t>15</a:t>
            </a:fld>
            <a:endParaRPr lang="en-US" dirty="0"/>
          </a:p>
        </p:txBody>
      </p:sp>
    </p:spTree>
    <p:extLst>
      <p:ext uri="{BB962C8B-B14F-4D97-AF65-F5344CB8AC3E}">
        <p14:creationId xmlns:p14="http://schemas.microsoft.com/office/powerpoint/2010/main" val="6442024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849E9A-41F7-4779-A581-48A7C374A227}" type="slidenum">
              <a:rPr lang="en-US" smtClean="0"/>
              <a:t>2</a:t>
            </a:fld>
            <a:endParaRPr lang="en-US" dirty="0"/>
          </a:p>
        </p:txBody>
      </p:sp>
    </p:spTree>
    <p:extLst>
      <p:ext uri="{BB962C8B-B14F-4D97-AF65-F5344CB8AC3E}">
        <p14:creationId xmlns:p14="http://schemas.microsoft.com/office/powerpoint/2010/main" val="4192102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C849E9A-41F7-4779-A581-48A7C374A227}" type="slidenum">
              <a:rPr lang="en-US" smtClean="0"/>
              <a:t>3</a:t>
            </a:fld>
            <a:endParaRPr lang="en-US" dirty="0"/>
          </a:p>
        </p:txBody>
      </p:sp>
    </p:spTree>
    <p:extLst>
      <p:ext uri="{BB962C8B-B14F-4D97-AF65-F5344CB8AC3E}">
        <p14:creationId xmlns:p14="http://schemas.microsoft.com/office/powerpoint/2010/main" val="40672861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849E9A-41F7-4779-A581-48A7C374A227}" type="slidenum">
              <a:rPr lang="en-US" smtClean="0"/>
              <a:t>4</a:t>
            </a:fld>
            <a:endParaRPr lang="en-US" dirty="0"/>
          </a:p>
        </p:txBody>
      </p:sp>
    </p:spTree>
    <p:extLst>
      <p:ext uri="{BB962C8B-B14F-4D97-AF65-F5344CB8AC3E}">
        <p14:creationId xmlns:p14="http://schemas.microsoft.com/office/powerpoint/2010/main" val="35907189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Segoe UI" panose="020B0502040204020203" pitchFamily="34" charset="0"/>
              <a:cs typeface="Segoe UI" panose="020B0502040204020203" pitchFamily="34" charset="0"/>
            </a:endParaRPr>
          </a:p>
        </p:txBody>
      </p:sp>
      <p:sp>
        <p:nvSpPr>
          <p:cNvPr id="4" name="Slide Number Placeholder 3"/>
          <p:cNvSpPr>
            <a:spLocks noGrp="1"/>
          </p:cNvSpPr>
          <p:nvPr>
            <p:ph type="sldNum" sz="quarter" idx="10"/>
          </p:nvPr>
        </p:nvSpPr>
        <p:spPr/>
        <p:txBody>
          <a:bodyPr/>
          <a:lstStyle/>
          <a:p>
            <a:fld id="{BC849E9A-41F7-4779-A581-48A7C374A227}" type="slidenum">
              <a:rPr lang="en-US" smtClean="0"/>
              <a:t>5</a:t>
            </a:fld>
            <a:endParaRPr lang="en-US" dirty="0"/>
          </a:p>
        </p:txBody>
      </p:sp>
    </p:spTree>
    <p:extLst>
      <p:ext uri="{BB962C8B-B14F-4D97-AF65-F5344CB8AC3E}">
        <p14:creationId xmlns:p14="http://schemas.microsoft.com/office/powerpoint/2010/main" val="22959614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C849E9A-41F7-4779-A581-48A7C374A227}" type="slidenum">
              <a:rPr lang="en-US" smtClean="0"/>
              <a:t>6</a:t>
            </a:fld>
            <a:endParaRPr lang="en-US" dirty="0"/>
          </a:p>
        </p:txBody>
      </p:sp>
    </p:spTree>
    <p:extLst>
      <p:ext uri="{BB962C8B-B14F-4D97-AF65-F5344CB8AC3E}">
        <p14:creationId xmlns:p14="http://schemas.microsoft.com/office/powerpoint/2010/main" val="36757703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latin typeface="Segoe UI" panose="020B0502040204020203" pitchFamily="34" charset="0"/>
              <a:cs typeface="Segoe UI" panose="020B0502040204020203" pitchFamily="34" charset="0"/>
            </a:endParaRPr>
          </a:p>
        </p:txBody>
      </p:sp>
      <p:sp>
        <p:nvSpPr>
          <p:cNvPr id="4" name="Slide Number Placeholder 3"/>
          <p:cNvSpPr>
            <a:spLocks noGrp="1"/>
          </p:cNvSpPr>
          <p:nvPr>
            <p:ph type="sldNum" sz="quarter" idx="10"/>
          </p:nvPr>
        </p:nvSpPr>
        <p:spPr/>
        <p:txBody>
          <a:bodyPr/>
          <a:lstStyle/>
          <a:p>
            <a:fld id="{BC849E9A-41F7-4779-A581-48A7C374A227}" type="slidenum">
              <a:rPr lang="en-US" smtClean="0"/>
              <a:t>7</a:t>
            </a:fld>
            <a:endParaRPr lang="en-US" dirty="0"/>
          </a:p>
        </p:txBody>
      </p:sp>
    </p:spTree>
    <p:extLst>
      <p:ext uri="{BB962C8B-B14F-4D97-AF65-F5344CB8AC3E}">
        <p14:creationId xmlns:p14="http://schemas.microsoft.com/office/powerpoint/2010/main" val="8981237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C849E9A-41F7-4779-A581-48A7C374A227}" type="slidenum">
              <a:rPr lang="en-US" smtClean="0"/>
              <a:t>8</a:t>
            </a:fld>
            <a:endParaRPr lang="en-US" dirty="0"/>
          </a:p>
        </p:txBody>
      </p:sp>
    </p:spTree>
    <p:extLst>
      <p:ext uri="{BB962C8B-B14F-4D97-AF65-F5344CB8AC3E}">
        <p14:creationId xmlns:p14="http://schemas.microsoft.com/office/powerpoint/2010/main" val="42887377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Segoe UI" panose="020B0502040204020203" pitchFamily="34" charset="0"/>
              <a:cs typeface="Segoe UI" panose="020B0502040204020203" pitchFamily="34" charset="0"/>
            </a:endParaRPr>
          </a:p>
        </p:txBody>
      </p:sp>
      <p:sp>
        <p:nvSpPr>
          <p:cNvPr id="4" name="Slide Number Placeholder 3"/>
          <p:cNvSpPr>
            <a:spLocks noGrp="1"/>
          </p:cNvSpPr>
          <p:nvPr>
            <p:ph type="sldNum" sz="quarter" idx="10"/>
          </p:nvPr>
        </p:nvSpPr>
        <p:spPr/>
        <p:txBody>
          <a:bodyPr/>
          <a:lstStyle/>
          <a:p>
            <a:fld id="{BC849E9A-41F7-4779-A581-48A7C374A227}" type="slidenum">
              <a:rPr lang="en-US" smtClean="0"/>
              <a:t>9</a:t>
            </a:fld>
            <a:endParaRPr lang="en-US" dirty="0"/>
          </a:p>
        </p:txBody>
      </p:sp>
    </p:spTree>
    <p:extLst>
      <p:ext uri="{BB962C8B-B14F-4D97-AF65-F5344CB8AC3E}">
        <p14:creationId xmlns:p14="http://schemas.microsoft.com/office/powerpoint/2010/main" val="18253411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718B7-7F68-4CC9-8291-332587FA31D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181D6BB-0446-49E8-8677-EADF274E952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35AEE24-534A-40F1-99E4-00B7D5FD9124}"/>
              </a:ext>
            </a:extLst>
          </p:cNvPr>
          <p:cNvSpPr>
            <a:spLocks noGrp="1"/>
          </p:cNvSpPr>
          <p:nvPr>
            <p:ph type="dt" sz="half" idx="10"/>
          </p:nvPr>
        </p:nvSpPr>
        <p:spPr/>
        <p:txBody>
          <a:bodyPr/>
          <a:lstStyle/>
          <a:p>
            <a:fld id="{DECF21A4-E71B-4D3A-AF45-E989C23A7BB1}" type="datetimeFigureOut">
              <a:rPr lang="en-US" smtClean="0"/>
              <a:t>3/27/2019</a:t>
            </a:fld>
            <a:endParaRPr lang="en-US" dirty="0"/>
          </a:p>
        </p:txBody>
      </p:sp>
      <p:sp>
        <p:nvSpPr>
          <p:cNvPr id="5" name="Footer Placeholder 4">
            <a:extLst>
              <a:ext uri="{FF2B5EF4-FFF2-40B4-BE49-F238E27FC236}">
                <a16:creationId xmlns:a16="http://schemas.microsoft.com/office/drawing/2014/main" id="{CD594011-48FF-493D-8286-F62D3455253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880EFCD-7E72-4882-86DC-2F371D7D9516}"/>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152813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47D73-EDDA-49A6-BA12-1CA980DA9B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189B82E-4CA1-47A5-B133-FBD4D8A8398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8A267F-D142-4D04-9F03-6CB099E6FA32}"/>
              </a:ext>
            </a:extLst>
          </p:cNvPr>
          <p:cNvSpPr>
            <a:spLocks noGrp="1"/>
          </p:cNvSpPr>
          <p:nvPr>
            <p:ph type="dt" sz="half" idx="10"/>
          </p:nvPr>
        </p:nvSpPr>
        <p:spPr/>
        <p:txBody>
          <a:bodyPr/>
          <a:lstStyle/>
          <a:p>
            <a:fld id="{DECF21A4-E71B-4D3A-AF45-E989C23A7BB1}" type="datetimeFigureOut">
              <a:rPr lang="en-US" smtClean="0"/>
              <a:t>3/27/2019</a:t>
            </a:fld>
            <a:endParaRPr lang="en-US" dirty="0"/>
          </a:p>
        </p:txBody>
      </p:sp>
      <p:sp>
        <p:nvSpPr>
          <p:cNvPr id="5" name="Footer Placeholder 4">
            <a:extLst>
              <a:ext uri="{FF2B5EF4-FFF2-40B4-BE49-F238E27FC236}">
                <a16:creationId xmlns:a16="http://schemas.microsoft.com/office/drawing/2014/main" id="{705127CA-154D-4E90-B776-A2EE71F78D2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D5F0BA5-F4EE-4282-B111-76B869BE267D}"/>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3067408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256E92A-52E0-4710-BDEF-0A153468540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7A240E1-5EB0-47FD-AA37-BF945D136CC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A14243-F1E4-487A-ABEC-30516A01DF2B}"/>
              </a:ext>
            </a:extLst>
          </p:cNvPr>
          <p:cNvSpPr>
            <a:spLocks noGrp="1"/>
          </p:cNvSpPr>
          <p:nvPr>
            <p:ph type="dt" sz="half" idx="10"/>
          </p:nvPr>
        </p:nvSpPr>
        <p:spPr/>
        <p:txBody>
          <a:bodyPr/>
          <a:lstStyle/>
          <a:p>
            <a:fld id="{DECF21A4-E71B-4D3A-AF45-E989C23A7BB1}" type="datetimeFigureOut">
              <a:rPr lang="en-US" smtClean="0"/>
              <a:t>3/27/2019</a:t>
            </a:fld>
            <a:endParaRPr lang="en-US" dirty="0"/>
          </a:p>
        </p:txBody>
      </p:sp>
      <p:sp>
        <p:nvSpPr>
          <p:cNvPr id="5" name="Footer Placeholder 4">
            <a:extLst>
              <a:ext uri="{FF2B5EF4-FFF2-40B4-BE49-F238E27FC236}">
                <a16:creationId xmlns:a16="http://schemas.microsoft.com/office/drawing/2014/main" id="{AC358244-98FD-472D-AB8C-075F71C10BF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4998D5A-820D-4519-967F-33320971CBAB}"/>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4024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334F3-0709-471B-A734-C4B404F55B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795016-AF78-4708-9C5F-21110C197B0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AEA2D1-B124-4454-AFDC-EA60A14BA121}"/>
              </a:ext>
            </a:extLst>
          </p:cNvPr>
          <p:cNvSpPr>
            <a:spLocks noGrp="1"/>
          </p:cNvSpPr>
          <p:nvPr>
            <p:ph type="dt" sz="half" idx="10"/>
          </p:nvPr>
        </p:nvSpPr>
        <p:spPr/>
        <p:txBody>
          <a:bodyPr/>
          <a:lstStyle/>
          <a:p>
            <a:fld id="{DECF21A4-E71B-4D3A-AF45-E989C23A7BB1}" type="datetimeFigureOut">
              <a:rPr lang="en-US" smtClean="0"/>
              <a:t>3/27/2019</a:t>
            </a:fld>
            <a:endParaRPr lang="en-US" dirty="0"/>
          </a:p>
        </p:txBody>
      </p:sp>
      <p:sp>
        <p:nvSpPr>
          <p:cNvPr id="5" name="Footer Placeholder 4">
            <a:extLst>
              <a:ext uri="{FF2B5EF4-FFF2-40B4-BE49-F238E27FC236}">
                <a16:creationId xmlns:a16="http://schemas.microsoft.com/office/drawing/2014/main" id="{B4F58000-F9D7-4A53-A6C5-E5E8154226B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0D22AAD-0D08-4F47-8D5A-EFE29017E8DD}"/>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4213046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36159-1280-4EE9-96D3-A56BD582661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BA27A78-1874-488A-B215-7D763D33818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84BB3D1-3138-4B69-BF5D-4B1A213451CA}"/>
              </a:ext>
            </a:extLst>
          </p:cNvPr>
          <p:cNvSpPr>
            <a:spLocks noGrp="1"/>
          </p:cNvSpPr>
          <p:nvPr>
            <p:ph type="dt" sz="half" idx="10"/>
          </p:nvPr>
        </p:nvSpPr>
        <p:spPr/>
        <p:txBody>
          <a:bodyPr/>
          <a:lstStyle/>
          <a:p>
            <a:fld id="{DECF21A4-E71B-4D3A-AF45-E989C23A7BB1}" type="datetimeFigureOut">
              <a:rPr lang="en-US" smtClean="0"/>
              <a:t>3/27/2019</a:t>
            </a:fld>
            <a:endParaRPr lang="en-US" dirty="0"/>
          </a:p>
        </p:txBody>
      </p:sp>
      <p:sp>
        <p:nvSpPr>
          <p:cNvPr id="5" name="Footer Placeholder 4">
            <a:extLst>
              <a:ext uri="{FF2B5EF4-FFF2-40B4-BE49-F238E27FC236}">
                <a16:creationId xmlns:a16="http://schemas.microsoft.com/office/drawing/2014/main" id="{0EFF90C5-31F4-4A22-AC00-3FB5ED291B2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51F787E-B946-4091-ABC6-F9DB06BBEE34}"/>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089272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CAA11-CC97-44E5-AE4D-808FD741A06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83AB6CB-9460-4BCA-86C5-5F26357AB80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9FAB0F6-401D-4BAF-A300-65AD684DF96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561BBA-B185-4B45-B152-3D320E15F550}"/>
              </a:ext>
            </a:extLst>
          </p:cNvPr>
          <p:cNvSpPr>
            <a:spLocks noGrp="1"/>
          </p:cNvSpPr>
          <p:nvPr>
            <p:ph type="dt" sz="half" idx="10"/>
          </p:nvPr>
        </p:nvSpPr>
        <p:spPr/>
        <p:txBody>
          <a:bodyPr/>
          <a:lstStyle/>
          <a:p>
            <a:fld id="{DECF21A4-E71B-4D3A-AF45-E989C23A7BB1}" type="datetimeFigureOut">
              <a:rPr lang="en-US" smtClean="0"/>
              <a:t>3/27/2019</a:t>
            </a:fld>
            <a:endParaRPr lang="en-US" dirty="0"/>
          </a:p>
        </p:txBody>
      </p:sp>
      <p:sp>
        <p:nvSpPr>
          <p:cNvPr id="6" name="Footer Placeholder 5">
            <a:extLst>
              <a:ext uri="{FF2B5EF4-FFF2-40B4-BE49-F238E27FC236}">
                <a16:creationId xmlns:a16="http://schemas.microsoft.com/office/drawing/2014/main" id="{D61CD760-96AC-4821-A56B-0B805F2FAD4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F750665-D5B5-4D0B-B2F0-CB6B027CDEC7}"/>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3138061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47C3-C498-415A-A057-E19BCEB5F28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F6677F-2712-4810-A3AA-56FA75386D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871B54A-6775-4978-8E19-32694C9B5E3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DBA1303-B245-476D-BD02-A4E4A359F6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E8E898F-5B79-46F1-89C1-F827997CC48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B417A4D-2EC9-4294-BFF4-EAE22EE1099A}"/>
              </a:ext>
            </a:extLst>
          </p:cNvPr>
          <p:cNvSpPr>
            <a:spLocks noGrp="1"/>
          </p:cNvSpPr>
          <p:nvPr>
            <p:ph type="dt" sz="half" idx="10"/>
          </p:nvPr>
        </p:nvSpPr>
        <p:spPr/>
        <p:txBody>
          <a:bodyPr/>
          <a:lstStyle/>
          <a:p>
            <a:fld id="{DECF21A4-E71B-4D3A-AF45-E989C23A7BB1}" type="datetimeFigureOut">
              <a:rPr lang="en-US" smtClean="0"/>
              <a:t>3/27/2019</a:t>
            </a:fld>
            <a:endParaRPr lang="en-US" dirty="0"/>
          </a:p>
        </p:txBody>
      </p:sp>
      <p:sp>
        <p:nvSpPr>
          <p:cNvPr id="8" name="Footer Placeholder 7">
            <a:extLst>
              <a:ext uri="{FF2B5EF4-FFF2-40B4-BE49-F238E27FC236}">
                <a16:creationId xmlns:a16="http://schemas.microsoft.com/office/drawing/2014/main" id="{6150E317-3602-42A1-BB7F-0184072E8D5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0CE2C97-E26C-4A8B-93A0-B01E2C7F4522}"/>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2258698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F68FC-5755-447A-8D7F-9ADED3E994A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AB50287-81AA-46CA-8CB3-53A7F8313741}"/>
              </a:ext>
            </a:extLst>
          </p:cNvPr>
          <p:cNvSpPr>
            <a:spLocks noGrp="1"/>
          </p:cNvSpPr>
          <p:nvPr>
            <p:ph type="dt" sz="half" idx="10"/>
          </p:nvPr>
        </p:nvSpPr>
        <p:spPr/>
        <p:txBody>
          <a:bodyPr/>
          <a:lstStyle/>
          <a:p>
            <a:fld id="{DECF21A4-E71B-4D3A-AF45-E989C23A7BB1}" type="datetimeFigureOut">
              <a:rPr lang="en-US" smtClean="0"/>
              <a:t>3/27/2019</a:t>
            </a:fld>
            <a:endParaRPr lang="en-US" dirty="0"/>
          </a:p>
        </p:txBody>
      </p:sp>
      <p:sp>
        <p:nvSpPr>
          <p:cNvPr id="4" name="Footer Placeholder 3">
            <a:extLst>
              <a:ext uri="{FF2B5EF4-FFF2-40B4-BE49-F238E27FC236}">
                <a16:creationId xmlns:a16="http://schemas.microsoft.com/office/drawing/2014/main" id="{2F1BA4AA-02C9-459E-9362-3DA60E3B5972}"/>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B2A2C8F-DBB4-4235-A67E-FB4039D9AA24}"/>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4068395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46ACAA5-F8E7-46E9-8BA7-A510948B62CC}"/>
              </a:ext>
            </a:extLst>
          </p:cNvPr>
          <p:cNvSpPr>
            <a:spLocks noGrp="1"/>
          </p:cNvSpPr>
          <p:nvPr>
            <p:ph type="dt" sz="half" idx="10"/>
          </p:nvPr>
        </p:nvSpPr>
        <p:spPr/>
        <p:txBody>
          <a:bodyPr/>
          <a:lstStyle/>
          <a:p>
            <a:fld id="{DECF21A4-E71B-4D3A-AF45-E989C23A7BB1}" type="datetimeFigureOut">
              <a:rPr lang="en-US" smtClean="0"/>
              <a:t>3/27/2019</a:t>
            </a:fld>
            <a:endParaRPr lang="en-US" dirty="0"/>
          </a:p>
        </p:txBody>
      </p:sp>
      <p:sp>
        <p:nvSpPr>
          <p:cNvPr id="3" name="Footer Placeholder 2">
            <a:extLst>
              <a:ext uri="{FF2B5EF4-FFF2-40B4-BE49-F238E27FC236}">
                <a16:creationId xmlns:a16="http://schemas.microsoft.com/office/drawing/2014/main" id="{D1F2DEE8-5654-4DCA-A8D0-D883E52B6FB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0B179A5-4329-4057-9DEB-5B6E3AD1183F}"/>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621790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1DA80-336B-4DBB-91A1-6E3E4B3C20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840D456-F0A3-4789-A310-A23F01B2EC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B8A8B05-7071-44D4-80F7-3E8191C9A4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5D8562E-E6F1-449B-909C-98426BA86B36}"/>
              </a:ext>
            </a:extLst>
          </p:cNvPr>
          <p:cNvSpPr>
            <a:spLocks noGrp="1"/>
          </p:cNvSpPr>
          <p:nvPr>
            <p:ph type="dt" sz="half" idx="10"/>
          </p:nvPr>
        </p:nvSpPr>
        <p:spPr/>
        <p:txBody>
          <a:bodyPr/>
          <a:lstStyle/>
          <a:p>
            <a:fld id="{DECF21A4-E71B-4D3A-AF45-E989C23A7BB1}" type="datetimeFigureOut">
              <a:rPr lang="en-US" smtClean="0"/>
              <a:t>3/27/2019</a:t>
            </a:fld>
            <a:endParaRPr lang="en-US" dirty="0"/>
          </a:p>
        </p:txBody>
      </p:sp>
      <p:sp>
        <p:nvSpPr>
          <p:cNvPr id="6" name="Footer Placeholder 5">
            <a:extLst>
              <a:ext uri="{FF2B5EF4-FFF2-40B4-BE49-F238E27FC236}">
                <a16:creationId xmlns:a16="http://schemas.microsoft.com/office/drawing/2014/main" id="{7EB47A9A-FB08-407B-A73A-0AC513F0FD5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BFF841F-796A-4FE6-B5E0-C8A4986793EE}"/>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08984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D474D-6779-4C23-BD3C-82F5DC3E3E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A21096C-E430-49C7-A801-21C0BD95DC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0024828F-334F-4A50-850D-10684F2452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33293F4-2B70-4BB5-A982-219E4133E251}"/>
              </a:ext>
            </a:extLst>
          </p:cNvPr>
          <p:cNvSpPr>
            <a:spLocks noGrp="1"/>
          </p:cNvSpPr>
          <p:nvPr>
            <p:ph type="dt" sz="half" idx="10"/>
          </p:nvPr>
        </p:nvSpPr>
        <p:spPr/>
        <p:txBody>
          <a:bodyPr/>
          <a:lstStyle/>
          <a:p>
            <a:fld id="{DECF21A4-E71B-4D3A-AF45-E989C23A7BB1}" type="datetimeFigureOut">
              <a:rPr lang="en-US" smtClean="0"/>
              <a:t>3/27/2019</a:t>
            </a:fld>
            <a:endParaRPr lang="en-US" dirty="0"/>
          </a:p>
        </p:txBody>
      </p:sp>
      <p:sp>
        <p:nvSpPr>
          <p:cNvPr id="6" name="Footer Placeholder 5">
            <a:extLst>
              <a:ext uri="{FF2B5EF4-FFF2-40B4-BE49-F238E27FC236}">
                <a16:creationId xmlns:a16="http://schemas.microsoft.com/office/drawing/2014/main" id="{C4F9A86F-B378-4759-B50E-2E0BFAE6246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0A95BDC-FC58-4638-AA59-A3DA9931FD3D}"/>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790833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D80BC3B-525F-4038-9330-0729879F91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9629186-93D7-46FA-AE02-36D9426043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BF1CEB-0530-4996-BAEF-2E6A04DAD6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CF21A4-E71B-4D3A-AF45-E989C23A7BB1}" type="datetimeFigureOut">
              <a:rPr lang="en-US" smtClean="0"/>
              <a:t>3/27/2019</a:t>
            </a:fld>
            <a:endParaRPr lang="en-US" dirty="0"/>
          </a:p>
        </p:txBody>
      </p:sp>
      <p:sp>
        <p:nvSpPr>
          <p:cNvPr id="5" name="Footer Placeholder 4">
            <a:extLst>
              <a:ext uri="{FF2B5EF4-FFF2-40B4-BE49-F238E27FC236}">
                <a16:creationId xmlns:a16="http://schemas.microsoft.com/office/drawing/2014/main" id="{C8DCFF3D-7353-4B4D-9E75-FA835E06E7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F382C8D6-8B0B-4982-9EE4-AA823C69C3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AF1B4E-90EC-4A51-B6E5-B702C054ECB0}" type="slidenum">
              <a:rPr lang="en-US" smtClean="0"/>
              <a:t>‹#›</a:t>
            </a:fld>
            <a:endParaRPr lang="en-US" dirty="0"/>
          </a:p>
        </p:txBody>
      </p:sp>
    </p:spTree>
    <p:extLst>
      <p:ext uri="{BB962C8B-B14F-4D97-AF65-F5344CB8AC3E}">
        <p14:creationId xmlns:p14="http://schemas.microsoft.com/office/powerpoint/2010/main" val="40106040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svg"/><Relationship Id="rId5" Type="http://schemas.openxmlformats.org/officeDocument/2006/relationships/image" Target="../media/image3.png"/><Relationship Id="rId10" Type="http://schemas.openxmlformats.org/officeDocument/2006/relationships/image" Target="../media/image8.svg"/><Relationship Id="rId4" Type="http://schemas.openxmlformats.org/officeDocument/2006/relationships/image" Target="../media/image2.svg"/><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0.jpg"/><Relationship Id="rId2" Type="http://schemas.openxmlformats.org/officeDocument/2006/relationships/notesSlide" Target="../notesSlides/notesSlide11.xml"/><Relationship Id="rId1" Type="http://schemas.openxmlformats.org/officeDocument/2006/relationships/slideLayout" Target="../slideLayouts/slideLayout9.xml"/><Relationship Id="rId4" Type="http://schemas.openxmlformats.org/officeDocument/2006/relationships/hyperlink" Target="https://saneeya.wordpress.com/2015/04/02/lessons-from-my-physical-disability/"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21.jpg"/><Relationship Id="rId2" Type="http://schemas.openxmlformats.org/officeDocument/2006/relationships/notesSlide" Target="../notesSlides/notesSlide13.xml"/><Relationship Id="rId1" Type="http://schemas.openxmlformats.org/officeDocument/2006/relationships/slideLayout" Target="../slideLayouts/slideLayout9.xml"/><Relationship Id="rId4" Type="http://schemas.openxmlformats.org/officeDocument/2006/relationships/hyperlink" Target="http://www.publicdomainpictures.net/view-image.php?image=164002&amp;picture=doctor"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15.xml.rels><?xml version="1.0" encoding="UTF-8" standalone="yes"?>
<Relationships xmlns="http://schemas.openxmlformats.org/package/2006/relationships"><Relationship Id="rId8" Type="http://schemas.openxmlformats.org/officeDocument/2006/relationships/image" Target="../media/image4.svg"/><Relationship Id="rId3" Type="http://schemas.openxmlformats.org/officeDocument/2006/relationships/image" Target="../media/image5.png"/><Relationship Id="rId7"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8.svg"/><Relationship Id="rId5" Type="http://schemas.openxmlformats.org/officeDocument/2006/relationships/image" Target="../media/image7.png"/><Relationship Id="rId10" Type="http://schemas.openxmlformats.org/officeDocument/2006/relationships/image" Target="../media/image2.svg"/><Relationship Id="rId4" Type="http://schemas.openxmlformats.org/officeDocument/2006/relationships/image" Target="../media/image6.svg"/><Relationship Id="rId9"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hyperlink" Target="http://www.cn.nysed.gov/civilright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9.tmp"/></Relationships>
</file>

<file path=ppt/slides/_rels/slide3.xml.rels><?xml version="1.0" encoding="UTF-8" standalone="yes"?>
<Relationships xmlns="http://schemas.openxmlformats.org/package/2006/relationships"><Relationship Id="rId3" Type="http://schemas.openxmlformats.org/officeDocument/2006/relationships/hyperlink" Target="http://www.cn.nysed.gov/common/cn/files/crcompliancereport_0.pdf"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10.tmp"/></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2.svg"/><Relationship Id="rId4" Type="http://schemas.openxmlformats.org/officeDocument/2006/relationships/image" Target="../media/image2.svg"/></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www.fns.usda.gov/fns-nondiscrimination-statement" TargetMode="External"/><Relationship Id="rId5" Type="http://schemas.openxmlformats.org/officeDocument/2006/relationships/image" Target="../media/image15.svg"/><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7.svg"/></Relationships>
</file>

<file path=ppt/slides/_rels/slide8.xml.rels><?xml version="1.0" encoding="UTF-8" standalone="yes"?>
<Relationships xmlns="http://schemas.openxmlformats.org/package/2006/relationships"><Relationship Id="rId3" Type="http://schemas.openxmlformats.org/officeDocument/2006/relationships/hyperlink" Target="https://www.lep.gov/resources/2011_Language_Access_Assessment_and_Planning_Tool.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9.tmp"/><Relationship Id="rId4" Type="http://schemas.openxmlformats.org/officeDocument/2006/relationships/image" Target="../media/image18.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1AC0E-7195-4ACF-AA0A-5E2923A987F7}"/>
              </a:ext>
            </a:extLst>
          </p:cNvPr>
          <p:cNvSpPr>
            <a:spLocks noGrp="1"/>
          </p:cNvSpPr>
          <p:nvPr>
            <p:ph type="ctrTitle"/>
          </p:nvPr>
        </p:nvSpPr>
        <p:spPr>
          <a:xfrm>
            <a:off x="4309241" y="4522156"/>
            <a:ext cx="5954276" cy="1363215"/>
          </a:xfrm>
        </p:spPr>
        <p:txBody>
          <a:bodyPr anchor="t">
            <a:normAutofit/>
          </a:bodyPr>
          <a:lstStyle/>
          <a:p>
            <a:r>
              <a:rPr lang="en-US" sz="4400" dirty="0">
                <a:latin typeface="Franklin Gothic Book" panose="020B0503020102020204" pitchFamily="34" charset="0"/>
                <a:cs typeface="Segoe UI" panose="020B0502040204020203" pitchFamily="34" charset="0"/>
              </a:rPr>
              <a:t>Civil Rights </a:t>
            </a:r>
            <a:br>
              <a:rPr lang="en-US" sz="4400" dirty="0">
                <a:latin typeface="Franklin Gothic Book" panose="020B0503020102020204" pitchFamily="34" charset="0"/>
                <a:cs typeface="Segoe UI" panose="020B0502040204020203" pitchFamily="34" charset="0"/>
              </a:rPr>
            </a:br>
            <a:r>
              <a:rPr lang="en-US" sz="4400" dirty="0">
                <a:latin typeface="Franklin Gothic Book" panose="020B0503020102020204" pitchFamily="34" charset="0"/>
                <a:cs typeface="Segoe UI" panose="020B0502040204020203" pitchFamily="34" charset="0"/>
              </a:rPr>
              <a:t>Requirement Reminders</a:t>
            </a:r>
          </a:p>
        </p:txBody>
      </p:sp>
      <p:sp>
        <p:nvSpPr>
          <p:cNvPr id="3" name="Subtitle 2">
            <a:extLst>
              <a:ext uri="{FF2B5EF4-FFF2-40B4-BE49-F238E27FC236}">
                <a16:creationId xmlns:a16="http://schemas.microsoft.com/office/drawing/2014/main" id="{814253EE-4FA2-4843-BE27-C7D5B08FFB81}"/>
              </a:ext>
            </a:extLst>
          </p:cNvPr>
          <p:cNvSpPr>
            <a:spLocks noGrp="1"/>
          </p:cNvSpPr>
          <p:nvPr>
            <p:ph type="subTitle" idx="1"/>
          </p:nvPr>
        </p:nvSpPr>
        <p:spPr>
          <a:xfrm>
            <a:off x="4654296" y="3945418"/>
            <a:ext cx="5609219" cy="576738"/>
          </a:xfrm>
        </p:spPr>
        <p:txBody>
          <a:bodyPr anchor="b">
            <a:normAutofit/>
          </a:bodyPr>
          <a:lstStyle/>
          <a:p>
            <a:r>
              <a:rPr lang="en-US" sz="2000" dirty="0">
                <a:latin typeface="Franklin Gothic Book" panose="020B0503020102020204" pitchFamily="34" charset="0"/>
              </a:rPr>
              <a:t>NYSED Child Nutrition</a:t>
            </a:r>
          </a:p>
        </p:txBody>
      </p:sp>
      <p:sp>
        <p:nvSpPr>
          <p:cNvPr id="29" name="Freeform: Shape 28">
            <a:extLst>
              <a:ext uri="{FF2B5EF4-FFF2-40B4-BE49-F238E27FC236}">
                <a16:creationId xmlns:a16="http://schemas.microsoft.com/office/drawing/2014/main" id="{F6E384F5-137A-40B1-97F0-694CC6ECD5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122218"/>
            <a:ext cx="3730752" cy="4735782"/>
          </a:xfrm>
          <a:custGeom>
            <a:avLst/>
            <a:gdLst>
              <a:gd name="connsiteX0" fmla="*/ 640080 w 3730752"/>
              <a:gd name="connsiteY0" fmla="*/ 0 h 4735782"/>
              <a:gd name="connsiteX1" fmla="*/ 3730752 w 3730752"/>
              <a:gd name="connsiteY1" fmla="*/ 3090672 h 4735782"/>
              <a:gd name="connsiteX2" fmla="*/ 3357725 w 3730752"/>
              <a:gd name="connsiteY2" fmla="*/ 4563870 h 4735782"/>
              <a:gd name="connsiteX3" fmla="*/ 3253285 w 3730752"/>
              <a:gd name="connsiteY3" fmla="*/ 4735782 h 4735782"/>
              <a:gd name="connsiteX4" fmla="*/ 0 w 3730752"/>
              <a:gd name="connsiteY4" fmla="*/ 4735782 h 4735782"/>
              <a:gd name="connsiteX5" fmla="*/ 0 w 3730752"/>
              <a:gd name="connsiteY5" fmla="*/ 67215 h 4735782"/>
              <a:gd name="connsiteX6" fmla="*/ 17202 w 3730752"/>
              <a:gd name="connsiteY6" fmla="*/ 62792 h 4735782"/>
              <a:gd name="connsiteX7" fmla="*/ 640080 w 3730752"/>
              <a:gd name="connsiteY7" fmla="*/ 0 h 4735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30752" h="4735782">
                <a:moveTo>
                  <a:pt x="640080" y="0"/>
                </a:moveTo>
                <a:cubicBezTo>
                  <a:pt x="2347011" y="0"/>
                  <a:pt x="3730752" y="1383741"/>
                  <a:pt x="3730752" y="3090672"/>
                </a:cubicBezTo>
                <a:cubicBezTo>
                  <a:pt x="3730752" y="3624088"/>
                  <a:pt x="3595621" y="4125943"/>
                  <a:pt x="3357725" y="4563870"/>
                </a:cubicBezTo>
                <a:lnTo>
                  <a:pt x="3253285" y="4735782"/>
                </a:lnTo>
                <a:lnTo>
                  <a:pt x="0" y="4735782"/>
                </a:lnTo>
                <a:lnTo>
                  <a:pt x="0" y="67215"/>
                </a:lnTo>
                <a:lnTo>
                  <a:pt x="17202" y="62792"/>
                </a:lnTo>
                <a:cubicBezTo>
                  <a:pt x="218397" y="21621"/>
                  <a:pt x="426714" y="0"/>
                  <a:pt x="640080"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1" name="Freeform: Shape 30">
            <a:extLst>
              <a:ext uri="{FF2B5EF4-FFF2-40B4-BE49-F238E27FC236}">
                <a16:creationId xmlns:a16="http://schemas.microsoft.com/office/drawing/2014/main" id="{EBA87361-6D30-46E4-834B-719CF5905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88332"/>
            <a:ext cx="3564638" cy="4569668"/>
          </a:xfrm>
          <a:custGeom>
            <a:avLst/>
            <a:gdLst>
              <a:gd name="connsiteX0" fmla="*/ 640080 w 3564638"/>
              <a:gd name="connsiteY0" fmla="*/ 0 h 4569668"/>
              <a:gd name="connsiteX1" fmla="*/ 3564638 w 3564638"/>
              <a:gd name="connsiteY1" fmla="*/ 2924558 h 4569668"/>
              <a:gd name="connsiteX2" fmla="*/ 3065170 w 3564638"/>
              <a:gd name="connsiteY2" fmla="*/ 4559707 h 4569668"/>
              <a:gd name="connsiteX3" fmla="*/ 3057720 w 3564638"/>
              <a:gd name="connsiteY3" fmla="*/ 4569668 h 4569668"/>
              <a:gd name="connsiteX4" fmla="*/ 0 w 3564638"/>
              <a:gd name="connsiteY4" fmla="*/ 4569668 h 4569668"/>
              <a:gd name="connsiteX5" fmla="*/ 0 w 3564638"/>
              <a:gd name="connsiteY5" fmla="*/ 72448 h 4569668"/>
              <a:gd name="connsiteX6" fmla="*/ 50679 w 3564638"/>
              <a:gd name="connsiteY6" fmla="*/ 59417 h 4569668"/>
              <a:gd name="connsiteX7" fmla="*/ 640080 w 3564638"/>
              <a:gd name="connsiteY7" fmla="*/ 0 h 4569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4638" h="4569668">
                <a:moveTo>
                  <a:pt x="640080" y="0"/>
                </a:moveTo>
                <a:cubicBezTo>
                  <a:pt x="2255269" y="0"/>
                  <a:pt x="3564638" y="1309369"/>
                  <a:pt x="3564638" y="2924558"/>
                </a:cubicBezTo>
                <a:cubicBezTo>
                  <a:pt x="3564638" y="3530254"/>
                  <a:pt x="3380508" y="4092944"/>
                  <a:pt x="3065170" y="4559707"/>
                </a:cubicBezTo>
                <a:lnTo>
                  <a:pt x="3057720" y="4569668"/>
                </a:lnTo>
                <a:lnTo>
                  <a:pt x="0" y="4569668"/>
                </a:lnTo>
                <a:lnTo>
                  <a:pt x="0" y="72448"/>
                </a:lnTo>
                <a:lnTo>
                  <a:pt x="50679" y="59417"/>
                </a:lnTo>
                <a:cubicBezTo>
                  <a:pt x="241061" y="20459"/>
                  <a:pt x="438181" y="0"/>
                  <a:pt x="640080"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3" name="Freeform: Shape 32">
            <a:extLst>
              <a:ext uri="{FF2B5EF4-FFF2-40B4-BE49-F238E27FC236}">
                <a16:creationId xmlns:a16="http://schemas.microsoft.com/office/drawing/2014/main" id="{9DBC4630-03DA-474F-BBCB-BA3AE6B317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1982" y="-4332"/>
            <a:ext cx="4242816" cy="2454158"/>
          </a:xfrm>
          <a:custGeom>
            <a:avLst/>
            <a:gdLst>
              <a:gd name="connsiteX0" fmla="*/ 28633 w 4242816"/>
              <a:gd name="connsiteY0" fmla="*/ 0 h 2454158"/>
              <a:gd name="connsiteX1" fmla="*/ 4214183 w 4242816"/>
              <a:gd name="connsiteY1" fmla="*/ 0 h 2454158"/>
              <a:gd name="connsiteX2" fmla="*/ 4231864 w 4242816"/>
              <a:gd name="connsiteY2" fmla="*/ 115848 h 2454158"/>
              <a:gd name="connsiteX3" fmla="*/ 4242816 w 4242816"/>
              <a:gd name="connsiteY3" fmla="*/ 332750 h 2454158"/>
              <a:gd name="connsiteX4" fmla="*/ 2121408 w 4242816"/>
              <a:gd name="connsiteY4" fmla="*/ 2454158 h 2454158"/>
              <a:gd name="connsiteX5" fmla="*/ 0 w 4242816"/>
              <a:gd name="connsiteY5" fmla="*/ 332750 h 2454158"/>
              <a:gd name="connsiteX6" fmla="*/ 10953 w 4242816"/>
              <a:gd name="connsiteY6" fmla="*/ 115848 h 2454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42816" h="2454158">
                <a:moveTo>
                  <a:pt x="28633" y="0"/>
                </a:moveTo>
                <a:lnTo>
                  <a:pt x="4214183" y="0"/>
                </a:lnTo>
                <a:lnTo>
                  <a:pt x="4231864" y="115848"/>
                </a:lnTo>
                <a:cubicBezTo>
                  <a:pt x="4239106" y="187164"/>
                  <a:pt x="4242816" y="259524"/>
                  <a:pt x="4242816" y="332750"/>
                </a:cubicBezTo>
                <a:cubicBezTo>
                  <a:pt x="4242816" y="1504371"/>
                  <a:pt x="3293029" y="2454158"/>
                  <a:pt x="2121408" y="2454158"/>
                </a:cubicBezTo>
                <a:cubicBezTo>
                  <a:pt x="949787" y="2454158"/>
                  <a:pt x="0" y="1504371"/>
                  <a:pt x="0" y="332750"/>
                </a:cubicBezTo>
                <a:cubicBezTo>
                  <a:pt x="0" y="259524"/>
                  <a:pt x="3710" y="187164"/>
                  <a:pt x="10953" y="115848"/>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5" name="Freeform: Shape 34">
            <a:extLst>
              <a:ext uri="{FF2B5EF4-FFF2-40B4-BE49-F238E27FC236}">
                <a16:creationId xmlns:a16="http://schemas.microsoft.com/office/drawing/2014/main" id="{D89DB1C0-FEEC-4CB6-88B2-F9C5562E09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6574" y="0"/>
            <a:ext cx="3913632" cy="2285234"/>
          </a:xfrm>
          <a:custGeom>
            <a:avLst/>
            <a:gdLst>
              <a:gd name="connsiteX0" fmla="*/ 29691 w 3913632"/>
              <a:gd name="connsiteY0" fmla="*/ 0 h 2285234"/>
              <a:gd name="connsiteX1" fmla="*/ 3883942 w 3913632"/>
              <a:gd name="connsiteY1" fmla="*/ 0 h 2285234"/>
              <a:gd name="connsiteX2" fmla="*/ 3903529 w 3913632"/>
              <a:gd name="connsiteY2" fmla="*/ 128345 h 2285234"/>
              <a:gd name="connsiteX3" fmla="*/ 3913632 w 3913632"/>
              <a:gd name="connsiteY3" fmla="*/ 328418 h 2285234"/>
              <a:gd name="connsiteX4" fmla="*/ 1956816 w 3913632"/>
              <a:gd name="connsiteY4" fmla="*/ 2285234 h 2285234"/>
              <a:gd name="connsiteX5" fmla="*/ 0 w 3913632"/>
              <a:gd name="connsiteY5" fmla="*/ 328418 h 2285234"/>
              <a:gd name="connsiteX6" fmla="*/ 10103 w 3913632"/>
              <a:gd name="connsiteY6" fmla="*/ 128345 h 2285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13632" h="2285234">
                <a:moveTo>
                  <a:pt x="29691" y="0"/>
                </a:moveTo>
                <a:lnTo>
                  <a:pt x="3883942" y="0"/>
                </a:lnTo>
                <a:lnTo>
                  <a:pt x="3903529" y="128345"/>
                </a:lnTo>
                <a:cubicBezTo>
                  <a:pt x="3910210" y="194127"/>
                  <a:pt x="3913632" y="260873"/>
                  <a:pt x="3913632" y="328418"/>
                </a:cubicBezTo>
                <a:cubicBezTo>
                  <a:pt x="3913632" y="1409138"/>
                  <a:pt x="3037536" y="2285234"/>
                  <a:pt x="1956816" y="2285234"/>
                </a:cubicBezTo>
                <a:cubicBezTo>
                  <a:pt x="876096" y="2285234"/>
                  <a:pt x="0" y="1409138"/>
                  <a:pt x="0" y="328418"/>
                </a:cubicBezTo>
                <a:cubicBezTo>
                  <a:pt x="0" y="260873"/>
                  <a:pt x="3422" y="194127"/>
                  <a:pt x="10103" y="128345"/>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9" name="Graphic 8" descr="Open Book">
            <a:extLst>
              <a:ext uri="{FF2B5EF4-FFF2-40B4-BE49-F238E27FC236}">
                <a16:creationId xmlns:a16="http://schemas.microsoft.com/office/drawing/2014/main" id="{93E427C7-0218-4592-82DA-2431E4BF875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385250" y="164573"/>
            <a:ext cx="1636279" cy="1636279"/>
          </a:xfrm>
          <a:prstGeom prst="rect">
            <a:avLst/>
          </a:prstGeom>
        </p:spPr>
      </p:pic>
      <p:sp>
        <p:nvSpPr>
          <p:cNvPr id="37" name="Oval 36">
            <a:extLst>
              <a:ext uri="{FF2B5EF4-FFF2-40B4-BE49-F238E27FC236}">
                <a16:creationId xmlns:a16="http://schemas.microsoft.com/office/drawing/2014/main" id="{78418A25-6EAC-4140-BFE6-284E1925B5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117" y="615908"/>
            <a:ext cx="3182112" cy="3182112"/>
          </a:xfrm>
          <a:prstGeom prst="ellipse">
            <a:avLst/>
          </a:pr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9" name="Oval 38">
            <a:extLst>
              <a:ext uri="{FF2B5EF4-FFF2-40B4-BE49-F238E27FC236}">
                <a16:creationId xmlns:a16="http://schemas.microsoft.com/office/drawing/2014/main" id="{08163D1C-ED91-4D5F-A33B-CF1256B27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67709" y="780500"/>
            <a:ext cx="2852928" cy="285292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5" name="Graphic 4" descr="Chat">
            <a:extLst>
              <a:ext uri="{FF2B5EF4-FFF2-40B4-BE49-F238E27FC236}">
                <a16:creationId xmlns:a16="http://schemas.microsoft.com/office/drawing/2014/main" id="{EB71843F-0A0B-4317-B205-4B0A0B97C0F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980302" y="1293093"/>
            <a:ext cx="1827742" cy="1827742"/>
          </a:xfrm>
          <a:prstGeom prst="rect">
            <a:avLst/>
          </a:prstGeom>
        </p:spPr>
      </p:pic>
      <p:pic>
        <p:nvPicPr>
          <p:cNvPr id="7" name="Graphic 6" descr="Blackboard">
            <a:extLst>
              <a:ext uri="{FF2B5EF4-FFF2-40B4-BE49-F238E27FC236}">
                <a16:creationId xmlns:a16="http://schemas.microsoft.com/office/drawing/2014/main" id="{2696A1A4-8E43-47F6-A6DC-A9ADAB053D8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30924" y="3621724"/>
            <a:ext cx="2594886" cy="2594886"/>
          </a:xfrm>
          <a:prstGeom prst="rect">
            <a:avLst/>
          </a:prstGeom>
        </p:spPr>
      </p:pic>
      <p:sp>
        <p:nvSpPr>
          <p:cNvPr id="41" name="Freeform: Shape 40">
            <a:extLst>
              <a:ext uri="{FF2B5EF4-FFF2-40B4-BE49-F238E27FC236}">
                <a16:creationId xmlns:a16="http://schemas.microsoft.com/office/drawing/2014/main" id="{31103AB2-C090-458F-B752-294F23AFA8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52568" y="-4331"/>
            <a:ext cx="3439432" cy="3785157"/>
          </a:xfrm>
          <a:custGeom>
            <a:avLst/>
            <a:gdLst>
              <a:gd name="connsiteX0" fmla="*/ 198262 w 3439432"/>
              <a:gd name="connsiteY0" fmla="*/ 0 h 3785157"/>
              <a:gd name="connsiteX1" fmla="*/ 3439432 w 3439432"/>
              <a:gd name="connsiteY1" fmla="*/ 0 h 3785157"/>
              <a:gd name="connsiteX2" fmla="*/ 3439432 w 3439432"/>
              <a:gd name="connsiteY2" fmla="*/ 3697836 h 3785157"/>
              <a:gd name="connsiteX3" fmla="*/ 3318024 w 3439432"/>
              <a:gd name="connsiteY3" fmla="*/ 3729054 h 3785157"/>
              <a:gd name="connsiteX4" fmla="*/ 2761488 w 3439432"/>
              <a:gd name="connsiteY4" fmla="*/ 3785157 h 3785157"/>
              <a:gd name="connsiteX5" fmla="*/ 0 w 3439432"/>
              <a:gd name="connsiteY5" fmla="*/ 1023669 h 3785157"/>
              <a:gd name="connsiteX6" fmla="*/ 124151 w 3439432"/>
              <a:gd name="connsiteY6" fmla="*/ 202487 h 3785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39432" h="3785157">
                <a:moveTo>
                  <a:pt x="198262" y="0"/>
                </a:moveTo>
                <a:lnTo>
                  <a:pt x="3439432" y="0"/>
                </a:lnTo>
                <a:lnTo>
                  <a:pt x="3439432" y="3697836"/>
                </a:lnTo>
                <a:lnTo>
                  <a:pt x="3318024" y="3729054"/>
                </a:lnTo>
                <a:cubicBezTo>
                  <a:pt x="3138258" y="3765839"/>
                  <a:pt x="2952129" y="3785157"/>
                  <a:pt x="2761488" y="3785157"/>
                </a:cubicBezTo>
                <a:cubicBezTo>
                  <a:pt x="1236360" y="3785157"/>
                  <a:pt x="0" y="2548797"/>
                  <a:pt x="0" y="1023669"/>
                </a:cubicBezTo>
                <a:cubicBezTo>
                  <a:pt x="0" y="737708"/>
                  <a:pt x="43466" y="461898"/>
                  <a:pt x="124151" y="202487"/>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3" name="Freeform: Shape 42">
            <a:extLst>
              <a:ext uri="{FF2B5EF4-FFF2-40B4-BE49-F238E27FC236}">
                <a16:creationId xmlns:a16="http://schemas.microsoft.com/office/drawing/2014/main" id="{83D471F3-782A-4BA1-9CAB-FF5CDF0A75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8761" y="-4332"/>
            <a:ext cx="3273238" cy="3618965"/>
          </a:xfrm>
          <a:custGeom>
            <a:avLst/>
            <a:gdLst>
              <a:gd name="connsiteX0" fmla="*/ 210437 w 3273238"/>
              <a:gd name="connsiteY0" fmla="*/ 0 h 3618965"/>
              <a:gd name="connsiteX1" fmla="*/ 3273238 w 3273238"/>
              <a:gd name="connsiteY1" fmla="*/ 0 h 3618965"/>
              <a:gd name="connsiteX2" fmla="*/ 3273238 w 3273238"/>
              <a:gd name="connsiteY2" fmla="*/ 3526409 h 3618965"/>
              <a:gd name="connsiteX3" fmla="*/ 3118338 w 3273238"/>
              <a:gd name="connsiteY3" fmla="*/ 3566238 h 3618965"/>
              <a:gd name="connsiteX4" fmla="*/ 2595295 w 3273238"/>
              <a:gd name="connsiteY4" fmla="*/ 3618965 h 3618965"/>
              <a:gd name="connsiteX5" fmla="*/ 0 w 3273238"/>
              <a:gd name="connsiteY5" fmla="*/ 1023670 h 3618965"/>
              <a:gd name="connsiteX6" fmla="*/ 203951 w 3273238"/>
              <a:gd name="connsiteY6" fmla="*/ 13464 h 3618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73238" h="3618965">
                <a:moveTo>
                  <a:pt x="210437" y="0"/>
                </a:moveTo>
                <a:lnTo>
                  <a:pt x="3273238" y="0"/>
                </a:lnTo>
                <a:lnTo>
                  <a:pt x="3273238" y="3526409"/>
                </a:lnTo>
                <a:lnTo>
                  <a:pt x="3118338" y="3566238"/>
                </a:lnTo>
                <a:cubicBezTo>
                  <a:pt x="2949390" y="3600810"/>
                  <a:pt x="2774463" y="3618965"/>
                  <a:pt x="2595295" y="3618965"/>
                </a:cubicBezTo>
                <a:cubicBezTo>
                  <a:pt x="1161953" y="3618965"/>
                  <a:pt x="0" y="2457012"/>
                  <a:pt x="0" y="1023670"/>
                </a:cubicBezTo>
                <a:cubicBezTo>
                  <a:pt x="0" y="665335"/>
                  <a:pt x="72622" y="323961"/>
                  <a:pt x="203951" y="13464"/>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1" name="Graphic 10" descr="Books on Shelf">
            <a:extLst>
              <a:ext uri="{FF2B5EF4-FFF2-40B4-BE49-F238E27FC236}">
                <a16:creationId xmlns:a16="http://schemas.microsoft.com/office/drawing/2014/main" id="{18A239E6-97C0-4A74-8E7A-C9FD39A8C92C}"/>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9725024" y="327889"/>
            <a:ext cx="2260711" cy="2260711"/>
          </a:xfrm>
          <a:prstGeom prst="rect">
            <a:avLst/>
          </a:prstGeom>
        </p:spPr>
      </p:pic>
      <p:sp>
        <p:nvSpPr>
          <p:cNvPr id="4" name="TextBox 3">
            <a:extLst>
              <a:ext uri="{FF2B5EF4-FFF2-40B4-BE49-F238E27FC236}">
                <a16:creationId xmlns:a16="http://schemas.microsoft.com/office/drawing/2014/main" id="{301E0FEC-86CA-4D51-A7DE-E8D31EBA5476}"/>
              </a:ext>
            </a:extLst>
          </p:cNvPr>
          <p:cNvSpPr txBox="1"/>
          <p:nvPr/>
        </p:nvSpPr>
        <p:spPr>
          <a:xfrm>
            <a:off x="8752568" y="6090557"/>
            <a:ext cx="2661103" cy="369332"/>
          </a:xfrm>
          <a:prstGeom prst="rect">
            <a:avLst/>
          </a:prstGeom>
          <a:noFill/>
        </p:spPr>
        <p:txBody>
          <a:bodyPr wrap="square" rtlCol="0">
            <a:spAutoFit/>
          </a:bodyPr>
          <a:lstStyle/>
          <a:p>
            <a:pPr algn="ctr"/>
            <a:r>
              <a:rPr lang="en-US" dirty="0"/>
              <a:t>0.5 Credit Hour</a:t>
            </a:r>
          </a:p>
        </p:txBody>
      </p:sp>
    </p:spTree>
    <p:extLst>
      <p:ext uri="{BB962C8B-B14F-4D97-AF65-F5344CB8AC3E}">
        <p14:creationId xmlns:p14="http://schemas.microsoft.com/office/powerpoint/2010/main" val="322398974"/>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98F6D58-1A39-41ED-99F7-0CE9F03BD344}"/>
              </a:ext>
            </a:extLst>
          </p:cNvPr>
          <p:cNvSpPr>
            <a:spLocks noGrp="1"/>
          </p:cNvSpPr>
          <p:nvPr>
            <p:ph type="title"/>
          </p:nvPr>
        </p:nvSpPr>
        <p:spPr>
          <a:xfrm>
            <a:off x="838200" y="963877"/>
            <a:ext cx="3494362" cy="4930246"/>
          </a:xfrm>
        </p:spPr>
        <p:txBody>
          <a:bodyPr>
            <a:normAutofit/>
          </a:bodyPr>
          <a:lstStyle/>
          <a:p>
            <a:pPr algn="ctr"/>
            <a:r>
              <a:rPr lang="en-US" dirty="0">
                <a:solidFill>
                  <a:schemeClr val="accent1"/>
                </a:solidFill>
                <a:latin typeface="Franklin Gothic Book" panose="020B0503020102020204" pitchFamily="34" charset="0"/>
                <a:cs typeface="Segoe UI" panose="020B0502040204020203" pitchFamily="34" charset="0"/>
              </a:rPr>
              <a:t>Meal Modification Guidance</a:t>
            </a:r>
          </a:p>
        </p:txBody>
      </p:sp>
      <p:cxnSp>
        <p:nvCxnSpPr>
          <p:cNvPr id="15" name="Straight Connector 14">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BF933A4-33C5-4102-BBB0-9B15EFF2F292}"/>
              </a:ext>
            </a:extLst>
          </p:cNvPr>
          <p:cNvSpPr>
            <a:spLocks noGrp="1"/>
          </p:cNvSpPr>
          <p:nvPr>
            <p:ph idx="1"/>
          </p:nvPr>
        </p:nvSpPr>
        <p:spPr>
          <a:xfrm>
            <a:off x="4976031" y="963877"/>
            <a:ext cx="6377769" cy="4930246"/>
          </a:xfrm>
        </p:spPr>
        <p:txBody>
          <a:bodyPr vert="horz" lIns="91440" tIns="45720" rIns="91440" bIns="45720" rtlCol="0" anchor="ctr">
            <a:normAutofit/>
          </a:bodyPr>
          <a:lstStyle/>
          <a:p>
            <a:r>
              <a:rPr lang="en-US" sz="2400" dirty="0">
                <a:cs typeface="Segoe UI" panose="020B0502040204020203" pitchFamily="34" charset="0"/>
              </a:rPr>
              <a:t>Refer to SP-59-2016, </a:t>
            </a:r>
            <a:r>
              <a:rPr lang="en-US" sz="2400" b="1" i="1" dirty="0"/>
              <a:t>Policy Memorandum on Modifications to Accommodate Disabilities in the School Meal Programs</a:t>
            </a:r>
          </a:p>
          <a:p>
            <a:pPr marL="0" indent="0">
              <a:buNone/>
            </a:pPr>
            <a:endParaRPr lang="en-US" sz="2400" b="1" dirty="0"/>
          </a:p>
          <a:p>
            <a:r>
              <a:rPr lang="en-US" sz="2400" b="1" dirty="0">
                <a:cs typeface="Segoe UI" panose="020B0502040204020203" pitchFamily="34" charset="0"/>
              </a:rPr>
              <a:t>Review your policy and procedures </a:t>
            </a:r>
            <a:endParaRPr lang="en-US" sz="2400" dirty="0">
              <a:cs typeface="Segoe UI" panose="020B0502040204020203" pitchFamily="34" charset="0"/>
            </a:endParaRPr>
          </a:p>
          <a:p>
            <a:pPr marL="0" indent="0">
              <a:buNone/>
            </a:pPr>
            <a:endParaRPr lang="en-US" sz="2400" dirty="0">
              <a:latin typeface="Franklin Gothic Book" panose="020B0503020102020204" pitchFamily="34" charset="0"/>
            </a:endParaRPr>
          </a:p>
        </p:txBody>
      </p:sp>
    </p:spTree>
    <p:extLst>
      <p:ext uri="{BB962C8B-B14F-4D97-AF65-F5344CB8AC3E}">
        <p14:creationId xmlns:p14="http://schemas.microsoft.com/office/powerpoint/2010/main" val="28809097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C0F5F42-0110-4CE3-A131-6A8E63F49C0C}"/>
              </a:ext>
            </a:extLst>
          </p:cNvPr>
          <p:cNvSpPr>
            <a:spLocks noGrp="1"/>
          </p:cNvSpPr>
          <p:nvPr>
            <p:ph type="title"/>
          </p:nvPr>
        </p:nvSpPr>
        <p:spPr>
          <a:xfrm>
            <a:off x="368968" y="104274"/>
            <a:ext cx="7555832" cy="1600200"/>
          </a:xfrm>
        </p:spPr>
        <p:txBody>
          <a:bodyPr>
            <a:normAutofit/>
          </a:bodyPr>
          <a:lstStyle/>
          <a:p>
            <a:r>
              <a:rPr lang="en-US" dirty="0"/>
              <a:t>The expanded definition of DISABILTY:</a:t>
            </a:r>
            <a:br>
              <a:rPr lang="en-US" dirty="0"/>
            </a:br>
            <a:endParaRPr lang="en-US" dirty="0"/>
          </a:p>
        </p:txBody>
      </p:sp>
      <p:sp>
        <p:nvSpPr>
          <p:cNvPr id="3" name="Content Placeholder 2">
            <a:extLst>
              <a:ext uri="{FF2B5EF4-FFF2-40B4-BE49-F238E27FC236}">
                <a16:creationId xmlns:a16="http://schemas.microsoft.com/office/drawing/2014/main" id="{39C8A162-91D6-4E10-869F-58C215885430}"/>
              </a:ext>
            </a:extLst>
          </p:cNvPr>
          <p:cNvSpPr>
            <a:spLocks noGrp="1"/>
          </p:cNvSpPr>
          <p:nvPr>
            <p:ph type="body" sz="half" idx="2"/>
          </p:nvPr>
        </p:nvSpPr>
        <p:spPr>
          <a:xfrm>
            <a:off x="609601" y="1475875"/>
            <a:ext cx="5218112" cy="4780546"/>
          </a:xfrm>
        </p:spPr>
        <p:txBody>
          <a:bodyPr>
            <a:normAutofit/>
          </a:bodyPr>
          <a:lstStyle/>
          <a:p>
            <a:pPr marL="0" indent="0">
              <a:buNone/>
            </a:pPr>
            <a:endParaRPr lang="en-US" b="1" u="sng" dirty="0"/>
          </a:p>
          <a:p>
            <a:pPr marL="0" indent="0">
              <a:buNone/>
            </a:pPr>
            <a:r>
              <a:rPr lang="en-US" sz="2400" b="1" u="sng" dirty="0"/>
              <a:t>Major Life Activities:</a:t>
            </a:r>
          </a:p>
          <a:p>
            <a:pPr marL="0" indent="0">
              <a:buNone/>
            </a:pPr>
            <a:r>
              <a:rPr lang="en-US" sz="2400" dirty="0"/>
              <a:t>Seeing, hearing, walking, speaking, learning, eating, breathing</a:t>
            </a:r>
          </a:p>
          <a:p>
            <a:pPr marL="0" indent="0">
              <a:buNone/>
            </a:pPr>
            <a:endParaRPr lang="en-US" sz="2400" dirty="0"/>
          </a:p>
          <a:p>
            <a:pPr marL="0" indent="0">
              <a:buNone/>
            </a:pPr>
            <a:endParaRPr lang="en-US" sz="2400" dirty="0"/>
          </a:p>
          <a:p>
            <a:pPr marL="0" indent="0">
              <a:buNone/>
            </a:pPr>
            <a:r>
              <a:rPr lang="en-US" sz="2400" b="1" u="sng" dirty="0"/>
              <a:t>Major Bodily Functions:</a:t>
            </a:r>
          </a:p>
          <a:p>
            <a:pPr marL="0" indent="0">
              <a:buNone/>
            </a:pPr>
            <a:r>
              <a:rPr lang="en-US" sz="2400" dirty="0"/>
              <a:t>Digestive Immune system, respiratory, circulatory, neurological/brain</a:t>
            </a:r>
          </a:p>
        </p:txBody>
      </p:sp>
      <p:sp>
        <p:nvSpPr>
          <p:cNvPr id="5" name="Plus Sign 4" descr="A plus sign">
            <a:extLst>
              <a:ext uri="{FF2B5EF4-FFF2-40B4-BE49-F238E27FC236}">
                <a16:creationId xmlns:a16="http://schemas.microsoft.com/office/drawing/2014/main" id="{7A5B7AD8-7C19-4191-9B8D-B8D972B5FA56}"/>
              </a:ext>
            </a:extLst>
          </p:cNvPr>
          <p:cNvSpPr/>
          <p:nvPr/>
        </p:nvSpPr>
        <p:spPr>
          <a:xfrm>
            <a:off x="1774038" y="3056507"/>
            <a:ext cx="872358" cy="744986"/>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drawing of a face&#10;&#10;Description generated with high confidence">
            <a:extLst>
              <a:ext uri="{FF2B5EF4-FFF2-40B4-BE49-F238E27FC236}">
                <a16:creationId xmlns:a16="http://schemas.microsoft.com/office/drawing/2014/main" id="{F79E077C-BB9B-410B-A85F-5C1EBFBF837C}"/>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7358899" y="1704474"/>
            <a:ext cx="3810000" cy="3810000"/>
          </a:xfrm>
          <a:prstGeom prst="rect">
            <a:avLst/>
          </a:prstGeom>
        </p:spPr>
      </p:pic>
    </p:spTree>
    <p:extLst>
      <p:ext uri="{BB962C8B-B14F-4D97-AF65-F5344CB8AC3E}">
        <p14:creationId xmlns:p14="http://schemas.microsoft.com/office/powerpoint/2010/main" val="18987586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C608BEB-860E-4094-8511-78603564A7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50"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98C7DF9-0E89-4CE1-B419-FC47D749AF8C}"/>
              </a:ext>
            </a:extLst>
          </p:cNvPr>
          <p:cNvSpPr>
            <a:spLocks noGrp="1"/>
          </p:cNvSpPr>
          <p:nvPr>
            <p:ph type="title"/>
          </p:nvPr>
        </p:nvSpPr>
        <p:spPr>
          <a:xfrm>
            <a:off x="838200" y="1412488"/>
            <a:ext cx="2899189" cy="4363844"/>
          </a:xfrm>
        </p:spPr>
        <p:txBody>
          <a:bodyPr anchor="t">
            <a:normAutofit/>
          </a:bodyPr>
          <a:lstStyle/>
          <a:p>
            <a:r>
              <a:rPr lang="en-US" sz="3700">
                <a:solidFill>
                  <a:srgbClr val="FFFFFF"/>
                </a:solidFill>
              </a:rPr>
              <a:t>Medical statement requirements</a:t>
            </a:r>
          </a:p>
        </p:txBody>
      </p:sp>
      <p:sp>
        <p:nvSpPr>
          <p:cNvPr id="3" name="Content Placeholder 2">
            <a:extLst>
              <a:ext uri="{FF2B5EF4-FFF2-40B4-BE49-F238E27FC236}">
                <a16:creationId xmlns:a16="http://schemas.microsoft.com/office/drawing/2014/main" id="{219DE424-8100-4083-B3F8-BED29FBF0C7F}"/>
              </a:ext>
            </a:extLst>
          </p:cNvPr>
          <p:cNvSpPr>
            <a:spLocks noGrp="1"/>
          </p:cNvSpPr>
          <p:nvPr>
            <p:ph sz="half" idx="1"/>
          </p:nvPr>
        </p:nvSpPr>
        <p:spPr>
          <a:xfrm>
            <a:off x="4380855" y="1412489"/>
            <a:ext cx="3427283" cy="4363844"/>
          </a:xfrm>
        </p:spPr>
        <p:txBody>
          <a:bodyPr>
            <a:normAutofit/>
          </a:bodyPr>
          <a:lstStyle/>
          <a:p>
            <a:pPr marL="0" indent="0">
              <a:buNone/>
            </a:pPr>
            <a:r>
              <a:rPr lang="en-US" sz="2000"/>
              <a:t>Statement :</a:t>
            </a:r>
          </a:p>
          <a:p>
            <a:r>
              <a:rPr lang="en-US" sz="2000"/>
              <a:t>Provides information about impairment-DIAGNOSIS NOT REQUIRED</a:t>
            </a:r>
          </a:p>
          <a:p>
            <a:r>
              <a:rPr lang="en-US" sz="2000"/>
              <a:t>States how diet is restricted</a:t>
            </a:r>
          </a:p>
          <a:p>
            <a:r>
              <a:rPr lang="en-US" sz="2000"/>
              <a:t>States how to accommodate condition</a:t>
            </a:r>
          </a:p>
        </p:txBody>
      </p:sp>
      <p:cxnSp>
        <p:nvCxnSpPr>
          <p:cNvPr id="11" name="Straight Connector 10">
            <a:extLst>
              <a:ext uri="{FF2B5EF4-FFF2-40B4-BE49-F238E27FC236}">
                <a16:creationId xmlns:a16="http://schemas.microsoft.com/office/drawing/2014/main" id="{1F16A8D4-FE87-4604-88B2-394B5D1EB4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29871" y="1412488"/>
            <a:ext cx="0" cy="36576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 name="Content Placeholder 3">
            <a:extLst>
              <a:ext uri="{FF2B5EF4-FFF2-40B4-BE49-F238E27FC236}">
                <a16:creationId xmlns:a16="http://schemas.microsoft.com/office/drawing/2014/main" id="{70EF636B-A788-445D-9E46-3EE9325221AC}"/>
              </a:ext>
            </a:extLst>
          </p:cNvPr>
          <p:cNvSpPr>
            <a:spLocks noGrp="1"/>
          </p:cNvSpPr>
          <p:nvPr>
            <p:ph sz="half" idx="2"/>
          </p:nvPr>
        </p:nvSpPr>
        <p:spPr>
          <a:xfrm>
            <a:off x="8451604" y="1412489"/>
            <a:ext cx="3197701" cy="4363844"/>
          </a:xfrm>
        </p:spPr>
        <p:txBody>
          <a:bodyPr>
            <a:normAutofit/>
          </a:bodyPr>
          <a:lstStyle/>
          <a:p>
            <a:pPr marL="0" indent="0">
              <a:buNone/>
            </a:pPr>
            <a:r>
              <a:rPr lang="en-US" sz="2000"/>
              <a:t>You may seek clarification:</a:t>
            </a:r>
          </a:p>
          <a:p>
            <a:r>
              <a:rPr lang="en-US" sz="2000"/>
              <a:t>Do not delay modification</a:t>
            </a:r>
          </a:p>
          <a:p>
            <a:r>
              <a:rPr lang="en-US" sz="2000"/>
              <a:t>Do not request medical records</a:t>
            </a:r>
          </a:p>
          <a:p>
            <a:r>
              <a:rPr lang="en-US" sz="2000"/>
              <a:t>Do not require note signed by physician, it may be signed by any State licensed healthcare professional</a:t>
            </a:r>
          </a:p>
        </p:txBody>
      </p:sp>
    </p:spTree>
    <p:extLst>
      <p:ext uri="{BB962C8B-B14F-4D97-AF65-F5344CB8AC3E}">
        <p14:creationId xmlns:p14="http://schemas.microsoft.com/office/powerpoint/2010/main" val="8618844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4572000"/>
            <a:ext cx="7058307" cy="1964266"/>
          </a:xfrm>
          <a:prstGeom prst="rect">
            <a:avLst/>
          </a:prstGeom>
          <a:solidFill>
            <a:srgbClr val="3D5D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Title 2">
            <a:extLst>
              <a:ext uri="{FF2B5EF4-FFF2-40B4-BE49-F238E27FC236}">
                <a16:creationId xmlns:a16="http://schemas.microsoft.com/office/drawing/2014/main" id="{41E87419-049A-472D-8034-87A08C52AC2C}"/>
              </a:ext>
            </a:extLst>
          </p:cNvPr>
          <p:cNvSpPr>
            <a:spLocks noGrp="1"/>
          </p:cNvSpPr>
          <p:nvPr>
            <p:ph type="title"/>
          </p:nvPr>
        </p:nvSpPr>
        <p:spPr>
          <a:xfrm>
            <a:off x="524256" y="4767072"/>
            <a:ext cx="6594189" cy="1625210"/>
          </a:xfrm>
        </p:spPr>
        <p:txBody>
          <a:bodyPr vert="horz" lIns="91440" tIns="45720" rIns="91440" bIns="45720" rtlCol="0" anchor="ctr">
            <a:normAutofit/>
          </a:bodyPr>
          <a:lstStyle/>
          <a:p>
            <a:pPr algn="r"/>
            <a:r>
              <a:rPr lang="en-US" sz="4400" b="0" spc="200">
                <a:solidFill>
                  <a:srgbClr val="FFFFFF"/>
                </a:solidFill>
              </a:rPr>
              <a:t>Food Allergy </a:t>
            </a:r>
            <a:br>
              <a:rPr lang="en-US" sz="4400" b="0" spc="200">
                <a:solidFill>
                  <a:srgbClr val="FFFFFF"/>
                </a:solidFill>
              </a:rPr>
            </a:br>
            <a:r>
              <a:rPr lang="en-US" sz="4400" b="0" spc="200">
                <a:solidFill>
                  <a:srgbClr val="FFFFFF"/>
                </a:solidFill>
              </a:rPr>
              <a:t>medical statement</a:t>
            </a:r>
          </a:p>
        </p:txBody>
      </p:sp>
      <p:pic>
        <p:nvPicPr>
          <p:cNvPr id="11" name="Picture Placeholder 10" descr="A picture containing person&#10;&#10;Description generated with very high confidence">
            <a:extLst>
              <a:ext uri="{FF2B5EF4-FFF2-40B4-BE49-F238E27FC236}">
                <a16:creationId xmlns:a16="http://schemas.microsoft.com/office/drawing/2014/main" id="{EC190645-B15F-4BB1-9838-199EA6522D28}"/>
              </a:ext>
            </a:extLst>
          </p:cNvPr>
          <p:cNvPicPr>
            <a:picLocks noGrp="1" noChangeAspect="1"/>
          </p:cNvPicPr>
          <p:nvPr>
            <p:ph type="pic" idx="1"/>
          </p:nvPr>
        </p:nvPicPr>
        <p:blipFill rotWithShape="1">
          <a:blip r:embed="rId3">
            <a:extLst>
              <a:ext uri="{837473B0-CC2E-450A-ABE3-18F120FF3D39}">
                <a1611:picAttrSrcUrl xmlns:a1611="http://schemas.microsoft.com/office/drawing/2016/11/main" r:id="rId4"/>
              </a:ext>
            </a:extLst>
          </a:blip>
          <a:srcRect t="6410" r="1" b="6411"/>
          <a:stretch/>
        </p:blipFill>
        <p:spPr>
          <a:xfrm>
            <a:off x="327547" y="321733"/>
            <a:ext cx="7058306" cy="4107392"/>
          </a:xfrm>
          <a:prstGeom prst="rect">
            <a:avLst/>
          </a:prstGeom>
        </p:spPr>
      </p:pic>
      <p:sp>
        <p:nvSpPr>
          <p:cNvPr id="18" name="Rectangle 17">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5" y="321732"/>
            <a:ext cx="4335613"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 Placeholder 3">
            <a:extLst>
              <a:ext uri="{FF2B5EF4-FFF2-40B4-BE49-F238E27FC236}">
                <a16:creationId xmlns:a16="http://schemas.microsoft.com/office/drawing/2014/main" id="{B2E4F98C-5C1F-45AD-BD65-4E50CDDA7ECF}"/>
              </a:ext>
            </a:extLst>
          </p:cNvPr>
          <p:cNvSpPr>
            <a:spLocks noGrp="1"/>
          </p:cNvSpPr>
          <p:nvPr>
            <p:ph type="body" sz="half" idx="2"/>
          </p:nvPr>
        </p:nvSpPr>
        <p:spPr>
          <a:xfrm>
            <a:off x="8029319" y="917725"/>
            <a:ext cx="3424739" cy="4852362"/>
          </a:xfrm>
        </p:spPr>
        <p:txBody>
          <a:bodyPr vert="horz" lIns="91440" tIns="45720" rIns="91440" bIns="45720" rtlCol="0" anchor="ctr">
            <a:normAutofit/>
          </a:bodyPr>
          <a:lstStyle/>
          <a:p>
            <a:pPr indent="-228600">
              <a:spcBef>
                <a:spcPts val="700"/>
              </a:spcBef>
              <a:buFont typeface="Arial" panose="020B0604020202020204" pitchFamily="34" charset="0"/>
              <a:buChar char="•"/>
            </a:pPr>
            <a:r>
              <a:rPr lang="en-US" sz="2000">
                <a:solidFill>
                  <a:srgbClr val="FFFFFF"/>
                </a:solidFill>
              </a:rPr>
              <a:t>*Includes 3 essential components:</a:t>
            </a:r>
          </a:p>
          <a:p>
            <a:pPr marL="342900" indent="-228600">
              <a:spcBef>
                <a:spcPts val="700"/>
              </a:spcBef>
              <a:buFont typeface="Arial" panose="020B0604020202020204" pitchFamily="34" charset="0"/>
              <a:buChar char="•"/>
            </a:pPr>
            <a:r>
              <a:rPr lang="en-US" sz="2000">
                <a:solidFill>
                  <a:srgbClr val="FFFFFF"/>
                </a:solidFill>
              </a:rPr>
              <a:t>The food to be avoided (allergen)</a:t>
            </a:r>
          </a:p>
          <a:p>
            <a:pPr marL="342900" indent="-228600">
              <a:spcBef>
                <a:spcPts val="700"/>
              </a:spcBef>
              <a:buFont typeface="Arial" panose="020B0604020202020204" pitchFamily="34" charset="0"/>
              <a:buChar char="•"/>
            </a:pPr>
            <a:r>
              <a:rPr lang="en-US" sz="2000">
                <a:solidFill>
                  <a:srgbClr val="FFFFFF"/>
                </a:solidFill>
              </a:rPr>
              <a:t>Brief explanation of how exposure affects the student</a:t>
            </a:r>
          </a:p>
          <a:p>
            <a:pPr marL="342900" indent="-228600">
              <a:spcBef>
                <a:spcPts val="700"/>
              </a:spcBef>
              <a:buFont typeface="Arial" panose="020B0604020202020204" pitchFamily="34" charset="0"/>
              <a:buChar char="•"/>
            </a:pPr>
            <a:r>
              <a:rPr lang="en-US" sz="2000">
                <a:solidFill>
                  <a:srgbClr val="FFFFFF"/>
                </a:solidFill>
              </a:rPr>
              <a:t>Recommended substitute(s)</a:t>
            </a:r>
          </a:p>
        </p:txBody>
      </p:sp>
    </p:spTree>
    <p:extLst>
      <p:ext uri="{BB962C8B-B14F-4D97-AF65-F5344CB8AC3E}">
        <p14:creationId xmlns:p14="http://schemas.microsoft.com/office/powerpoint/2010/main" val="3966388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D34CEF4-01D3-4AF7-9E84-F43030ACA972}"/>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latin typeface="Franklin Gothic Book" panose="020B0503020102020204" pitchFamily="34" charset="0"/>
                <a:cs typeface="Segoe UI" panose="020B0502040204020203" pitchFamily="34" charset="0"/>
              </a:rPr>
              <a:t>Assurance Statements</a:t>
            </a:r>
          </a:p>
        </p:txBody>
      </p:sp>
      <p:cxnSp>
        <p:nvCxnSpPr>
          <p:cNvPr id="15" name="Straight Connector 14">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1EFD88C-EC41-4850-9D1D-676D6AEE0358}"/>
              </a:ext>
            </a:extLst>
          </p:cNvPr>
          <p:cNvSpPr>
            <a:spLocks noGrp="1"/>
          </p:cNvSpPr>
          <p:nvPr>
            <p:ph idx="1"/>
          </p:nvPr>
        </p:nvSpPr>
        <p:spPr>
          <a:xfrm>
            <a:off x="4976031" y="963877"/>
            <a:ext cx="6377769" cy="5338952"/>
          </a:xfrm>
        </p:spPr>
        <p:txBody>
          <a:bodyPr vert="horz" lIns="91440" tIns="45720" rIns="91440" bIns="45720" rtlCol="0" anchor="ctr">
            <a:noAutofit/>
          </a:bodyPr>
          <a:lstStyle/>
          <a:p>
            <a:r>
              <a:rPr lang="en-US" sz="2400" dirty="0"/>
              <a:t>Agreements/ Contracts with a FSMC must contain a written assurance that the program or facility will operate in compliance with Civil Rights laws and regulations </a:t>
            </a:r>
          </a:p>
          <a:p>
            <a:endParaRPr lang="en-US" sz="2400" dirty="0"/>
          </a:p>
          <a:p>
            <a:r>
              <a:rPr lang="en-US" sz="2400" dirty="0"/>
              <a:t>FNS 113-1</a:t>
            </a:r>
          </a:p>
          <a:p>
            <a:endParaRPr lang="en-US" sz="2400" dirty="0"/>
          </a:p>
          <a:p>
            <a:r>
              <a:rPr lang="en-US" sz="2400" dirty="0"/>
              <a:t>SFAs are responsible for ensuring that their FSMC are in compliance with CR requirements</a:t>
            </a:r>
          </a:p>
          <a:p>
            <a:endParaRPr lang="en-US" sz="2400" dirty="0"/>
          </a:p>
          <a:p>
            <a:endParaRPr lang="en-US" sz="2400" dirty="0">
              <a:cs typeface="Segoe UI" panose="020B0502040204020203" pitchFamily="34" charset="0"/>
            </a:endParaRPr>
          </a:p>
          <a:p>
            <a:pPr marL="457200" lvl="1" indent="0">
              <a:buNone/>
            </a:pPr>
            <a:r>
              <a:rPr lang="en-US" dirty="0">
                <a:cs typeface="Segoe UI" panose="020B0502040204020203" pitchFamily="34" charset="0"/>
              </a:rPr>
              <a:t>*This language is already included in the NYSED FSMC prototype</a:t>
            </a:r>
          </a:p>
        </p:txBody>
      </p:sp>
      <p:pic>
        <p:nvPicPr>
          <p:cNvPr id="4" name="Graphic 3" descr="Books on Shelf">
            <a:extLst>
              <a:ext uri="{FF2B5EF4-FFF2-40B4-BE49-F238E27FC236}">
                <a16:creationId xmlns:a16="http://schemas.microsoft.com/office/drawing/2014/main" id="{3DE94ADA-0031-43D4-A79A-B89B9599308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38807" y="267697"/>
            <a:ext cx="1097280" cy="1097280"/>
          </a:xfrm>
          <a:prstGeom prst="rect">
            <a:avLst/>
          </a:prstGeom>
        </p:spPr>
      </p:pic>
    </p:spTree>
    <p:extLst>
      <p:ext uri="{BB962C8B-B14F-4D97-AF65-F5344CB8AC3E}">
        <p14:creationId xmlns:p14="http://schemas.microsoft.com/office/powerpoint/2010/main" val="3970725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6" name="Straight Connector 15">
            <a:extLst>
              <a:ext uri="{FF2B5EF4-FFF2-40B4-BE49-F238E27FC236}">
                <a16:creationId xmlns:a16="http://schemas.microsoft.com/office/drawing/2014/main" id="{DFDA47BC-3069-47F5-8257-24B3B1F76A0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29276" y="477749"/>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7" name="Graphic 6" descr="Blackboard">
            <a:extLst>
              <a:ext uri="{FF2B5EF4-FFF2-40B4-BE49-F238E27FC236}">
                <a16:creationId xmlns:a16="http://schemas.microsoft.com/office/drawing/2014/main" id="{2696A1A4-8E43-47F6-A6DC-A9ADAB053D8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256859" y="982364"/>
            <a:ext cx="2648371" cy="2648371"/>
          </a:xfrm>
          <a:prstGeom prst="rect">
            <a:avLst/>
          </a:prstGeom>
        </p:spPr>
      </p:pic>
      <p:sp>
        <p:nvSpPr>
          <p:cNvPr id="18" name="Rectangle 17">
            <a:extLst>
              <a:ext uri="{FF2B5EF4-FFF2-40B4-BE49-F238E27FC236}">
                <a16:creationId xmlns:a16="http://schemas.microsoft.com/office/drawing/2014/main" id="{7AE95D8F-9825-4222-8846-E3461598C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8068" y="4633546"/>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561AC0E-7195-4ACF-AA0A-5E2923A987F7}"/>
              </a:ext>
            </a:extLst>
          </p:cNvPr>
          <p:cNvSpPr>
            <a:spLocks noGrp="1"/>
          </p:cNvSpPr>
          <p:nvPr>
            <p:ph type="ctrTitle"/>
          </p:nvPr>
        </p:nvSpPr>
        <p:spPr>
          <a:xfrm>
            <a:off x="527538" y="4756638"/>
            <a:ext cx="11139854" cy="930447"/>
          </a:xfrm>
        </p:spPr>
        <p:txBody>
          <a:bodyPr>
            <a:normAutofit/>
          </a:bodyPr>
          <a:lstStyle/>
          <a:p>
            <a:r>
              <a:rPr lang="en-US" sz="5400" dirty="0">
                <a:solidFill>
                  <a:srgbClr val="FFFFFF"/>
                </a:solidFill>
                <a:latin typeface="Franklin Gothic Book" panose="020B0503020102020204" pitchFamily="34" charset="0"/>
                <a:cs typeface="Segoe UI" panose="020B0502040204020203" pitchFamily="34" charset="0"/>
              </a:rPr>
              <a:t>QUESTIONS?</a:t>
            </a:r>
          </a:p>
        </p:txBody>
      </p:sp>
      <p:sp>
        <p:nvSpPr>
          <p:cNvPr id="3" name="Subtitle 2">
            <a:extLst>
              <a:ext uri="{FF2B5EF4-FFF2-40B4-BE49-F238E27FC236}">
                <a16:creationId xmlns:a16="http://schemas.microsoft.com/office/drawing/2014/main" id="{814253EE-4FA2-4843-BE27-C7D5B08FFB81}"/>
              </a:ext>
            </a:extLst>
          </p:cNvPr>
          <p:cNvSpPr>
            <a:spLocks noGrp="1"/>
          </p:cNvSpPr>
          <p:nvPr>
            <p:ph type="subTitle" idx="1"/>
          </p:nvPr>
        </p:nvSpPr>
        <p:spPr>
          <a:xfrm>
            <a:off x="1339362" y="5815698"/>
            <a:ext cx="9144000" cy="420001"/>
          </a:xfrm>
        </p:spPr>
        <p:txBody>
          <a:bodyPr>
            <a:normAutofit/>
          </a:bodyPr>
          <a:lstStyle/>
          <a:p>
            <a:r>
              <a:rPr lang="en-US" sz="2000" dirty="0">
                <a:solidFill>
                  <a:srgbClr val="E7E6E6"/>
                </a:solidFill>
                <a:latin typeface="Segoe UI" panose="020B0502040204020203" pitchFamily="34" charset="0"/>
                <a:cs typeface="Segoe UI" panose="020B0502040204020203" pitchFamily="34" charset="0"/>
              </a:rPr>
              <a:t>EMAIL : CNTRAINING@NYSED.GOV</a:t>
            </a:r>
          </a:p>
        </p:txBody>
      </p:sp>
      <p:pic>
        <p:nvPicPr>
          <p:cNvPr id="11" name="Graphic 10" descr="Books on Shelf">
            <a:extLst>
              <a:ext uri="{FF2B5EF4-FFF2-40B4-BE49-F238E27FC236}">
                <a16:creationId xmlns:a16="http://schemas.microsoft.com/office/drawing/2014/main" id="{18A239E6-97C0-4A74-8E7A-C9FD39A8C92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20041" y="982364"/>
            <a:ext cx="2659472" cy="2659472"/>
          </a:xfrm>
          <a:prstGeom prst="rect">
            <a:avLst/>
          </a:prstGeom>
        </p:spPr>
      </p:pic>
      <p:pic>
        <p:nvPicPr>
          <p:cNvPr id="5" name="Graphic 4" descr="Chat">
            <a:extLst>
              <a:ext uri="{FF2B5EF4-FFF2-40B4-BE49-F238E27FC236}">
                <a16:creationId xmlns:a16="http://schemas.microsoft.com/office/drawing/2014/main" id="{EB71843F-0A0B-4317-B205-4B0A0B97C0F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290143" y="983211"/>
            <a:ext cx="2646677" cy="2646677"/>
          </a:xfrm>
          <a:prstGeom prst="rect">
            <a:avLst/>
          </a:prstGeom>
        </p:spPr>
      </p:pic>
      <p:cxnSp>
        <p:nvCxnSpPr>
          <p:cNvPr id="20" name="Straight Connector 19">
            <a:extLst>
              <a:ext uri="{FF2B5EF4-FFF2-40B4-BE49-F238E27FC236}">
                <a16:creationId xmlns:a16="http://schemas.microsoft.com/office/drawing/2014/main" id="{942B920A-73AD-402A-8EEF-B88E1A9398B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97686" y="477749"/>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00C9EB70-BC82-414A-BF8D-AD7FC67276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066096" y="477749"/>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9" name="Graphic 8" descr="Open Book">
            <a:extLst>
              <a:ext uri="{FF2B5EF4-FFF2-40B4-BE49-F238E27FC236}">
                <a16:creationId xmlns:a16="http://schemas.microsoft.com/office/drawing/2014/main" id="{93E427C7-0218-4592-82DA-2431E4BF8756}"/>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9225269" y="1004677"/>
            <a:ext cx="2648372" cy="2648372"/>
          </a:xfrm>
          <a:prstGeom prst="rect">
            <a:avLst/>
          </a:prstGeom>
        </p:spPr>
      </p:pic>
      <p:cxnSp>
        <p:nvCxnSpPr>
          <p:cNvPr id="24" name="Straight Connector 23">
            <a:extLst>
              <a:ext uri="{FF2B5EF4-FFF2-40B4-BE49-F238E27FC236}">
                <a16:creationId xmlns:a16="http://schemas.microsoft.com/office/drawing/2014/main" id="{3217665F-0036-444A-8D4A-33AF36A36A4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09800" y="5738691"/>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2968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arn(inVertical)">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C824B-4279-4D47-92DD-71F5353FAA23}"/>
              </a:ext>
            </a:extLst>
          </p:cNvPr>
          <p:cNvSpPr>
            <a:spLocks noGrp="1"/>
          </p:cNvSpPr>
          <p:nvPr>
            <p:ph type="title"/>
          </p:nvPr>
        </p:nvSpPr>
        <p:spPr>
          <a:xfrm>
            <a:off x="283308" y="169573"/>
            <a:ext cx="10515600" cy="1325563"/>
          </a:xfrm>
        </p:spPr>
        <p:txBody>
          <a:bodyPr/>
          <a:lstStyle/>
          <a:p>
            <a:r>
              <a:rPr lang="en-US" dirty="0">
                <a:latin typeface="Franklin Gothic Book" panose="020B0503020102020204" pitchFamily="34" charset="0"/>
                <a:cs typeface="Segoe UI" panose="020B0502040204020203" pitchFamily="34" charset="0"/>
              </a:rPr>
              <a:t>Annual Requirements: </a:t>
            </a:r>
            <a:r>
              <a:rPr lang="en-US" dirty="0">
                <a:latin typeface="Segoe UI" panose="020B0502040204020203" pitchFamily="34" charset="0"/>
                <a:cs typeface="Segoe UI" panose="020B0502040204020203" pitchFamily="34" charset="0"/>
                <a:hlinkClick r:id="rId3"/>
              </a:rPr>
              <a:t>Train staff annually</a:t>
            </a:r>
            <a:endParaRPr lang="en-US" dirty="0">
              <a:latin typeface="Franklin Gothic Book" panose="020B0503020102020204" pitchFamily="34" charset="0"/>
              <a:cs typeface="Segoe UI" panose="020B0502040204020203" pitchFamily="34" charset="0"/>
            </a:endParaRPr>
          </a:p>
        </p:txBody>
      </p:sp>
      <p:pic>
        <p:nvPicPr>
          <p:cNvPr id="10" name="Picture 9" descr="A close up of a flag&#10;&#10;">
            <a:extLst>
              <a:ext uri="{FF2B5EF4-FFF2-40B4-BE49-F238E27FC236}">
                <a16:creationId xmlns:a16="http://schemas.microsoft.com/office/drawing/2014/main" id="{52F96C01-9B11-4271-9128-F123392453C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8276" y="1392993"/>
            <a:ext cx="4235669" cy="4314124"/>
          </a:xfrm>
          <a:prstGeom prst="rect">
            <a:avLst/>
          </a:prstGeom>
        </p:spPr>
      </p:pic>
      <p:sp>
        <p:nvSpPr>
          <p:cNvPr id="3" name="Rectangle 2">
            <a:extLst>
              <a:ext uri="{FF2B5EF4-FFF2-40B4-BE49-F238E27FC236}">
                <a16:creationId xmlns:a16="http://schemas.microsoft.com/office/drawing/2014/main" id="{794DAA2E-457B-496C-BEF1-61BDB9BEF9B0}"/>
              </a:ext>
            </a:extLst>
          </p:cNvPr>
          <p:cNvSpPr/>
          <p:nvPr/>
        </p:nvSpPr>
        <p:spPr>
          <a:xfrm>
            <a:off x="5434319" y="2033011"/>
            <a:ext cx="6096000" cy="2308324"/>
          </a:xfrm>
          <a:prstGeom prst="rect">
            <a:avLst/>
          </a:prstGeom>
        </p:spPr>
        <p:txBody>
          <a:bodyPr>
            <a:spAutoFit/>
          </a:bodyPr>
          <a:lstStyle/>
          <a:p>
            <a:endParaRPr lang="en-US" dirty="0"/>
          </a:p>
          <a:p>
            <a:r>
              <a:rPr lang="en-US" dirty="0"/>
              <a:t>Local agencies are responsible for training their subrecipients, including “frontline staff” who interact with applicants or participants on an </a:t>
            </a:r>
            <a:r>
              <a:rPr lang="en-US" b="1" dirty="0"/>
              <a:t>annual basis</a:t>
            </a:r>
            <a:r>
              <a:rPr lang="en-US" dirty="0"/>
              <a:t>.</a:t>
            </a:r>
          </a:p>
          <a:p>
            <a:endParaRPr lang="en-US" dirty="0"/>
          </a:p>
          <a:p>
            <a:r>
              <a:rPr lang="en-US" dirty="0"/>
              <a:t>•New employees before participating in Program activities</a:t>
            </a:r>
          </a:p>
          <a:p>
            <a:endParaRPr lang="en-US" dirty="0"/>
          </a:p>
          <a:p>
            <a:r>
              <a:rPr lang="en-US" dirty="0"/>
              <a:t>•Volunteers must receive training</a:t>
            </a:r>
          </a:p>
        </p:txBody>
      </p:sp>
    </p:spTree>
    <p:extLst>
      <p:ext uri="{BB962C8B-B14F-4D97-AF65-F5344CB8AC3E}">
        <p14:creationId xmlns:p14="http://schemas.microsoft.com/office/powerpoint/2010/main" val="153491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1707FC24-6981-43D9-B525-C7832BA22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11449"/>
            <a:ext cx="4332307" cy="6179552"/>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D38C8E4-D8FD-44FC-BDB8-275870F3CF1C}"/>
              </a:ext>
            </a:extLst>
          </p:cNvPr>
          <p:cNvSpPr>
            <a:spLocks noGrp="1"/>
          </p:cNvSpPr>
          <p:nvPr>
            <p:ph type="title"/>
          </p:nvPr>
        </p:nvSpPr>
        <p:spPr>
          <a:xfrm>
            <a:off x="742950" y="742951"/>
            <a:ext cx="3476625" cy="4962524"/>
          </a:xfrm>
        </p:spPr>
        <p:txBody>
          <a:bodyPr vert="horz" lIns="91440" tIns="45720" rIns="91440" bIns="45720" rtlCol="0" anchor="ctr">
            <a:normAutofit/>
          </a:bodyPr>
          <a:lstStyle/>
          <a:p>
            <a:pPr marL="342900" indent="-342900" algn="ctr"/>
            <a:r>
              <a:rPr lang="en-US" sz="3000" kern="1200" dirty="0">
                <a:solidFill>
                  <a:srgbClr val="FFFFFF"/>
                </a:solidFill>
                <a:latin typeface="+mj-lt"/>
                <a:ea typeface="+mj-ea"/>
                <a:cs typeface="+mj-cs"/>
              </a:rPr>
              <a:t>Collect and report racial and ethnic data through </a:t>
            </a:r>
            <a:br>
              <a:rPr lang="en-US" sz="3000" kern="1200" dirty="0">
                <a:solidFill>
                  <a:srgbClr val="FFFFFF"/>
                </a:solidFill>
                <a:latin typeface="+mj-lt"/>
                <a:ea typeface="+mj-ea"/>
                <a:cs typeface="+mj-cs"/>
              </a:rPr>
            </a:br>
            <a:r>
              <a:rPr lang="en-US" sz="3000" kern="1200" dirty="0">
                <a:solidFill>
                  <a:srgbClr val="FFFFFF"/>
                </a:solidFill>
                <a:latin typeface="+mj-lt"/>
                <a:ea typeface="+mj-ea"/>
                <a:cs typeface="+mj-cs"/>
              </a:rPr>
              <a:t>Basic Educational Data System (BEDS) report </a:t>
            </a:r>
            <a:r>
              <a:rPr lang="en-US" sz="3000" i="1" kern="1200" dirty="0">
                <a:solidFill>
                  <a:srgbClr val="FFFFFF"/>
                </a:solidFill>
                <a:latin typeface="+mj-lt"/>
                <a:ea typeface="+mj-ea"/>
                <a:cs typeface="+mj-cs"/>
              </a:rPr>
              <a:t>or</a:t>
            </a:r>
            <a:r>
              <a:rPr lang="en-US" sz="3000" kern="1200" dirty="0">
                <a:solidFill>
                  <a:srgbClr val="FFFFFF"/>
                </a:solidFill>
                <a:latin typeface="+mj-lt"/>
                <a:ea typeface="+mj-ea"/>
                <a:cs typeface="+mj-cs"/>
              </a:rPr>
              <a:t> </a:t>
            </a:r>
            <a:r>
              <a:rPr lang="en-US" sz="3000" kern="1200" dirty="0">
                <a:solidFill>
                  <a:schemeClr val="bg1"/>
                </a:solidFill>
                <a:latin typeface="+mj-lt"/>
                <a:ea typeface="+mj-ea"/>
                <a:cs typeface="+mj-cs"/>
                <a:hlinkClick r:id="rId3">
                  <a:extLst>
                    <a:ext uri="{A12FA001-AC4F-418D-AE19-62706E023703}">
                      <ahyp:hlinkClr xmlns:ahyp="http://schemas.microsoft.com/office/drawing/2018/hyperlinkcolor" val="tx"/>
                    </a:ext>
                  </a:extLst>
                </a:hlinkClick>
              </a:rPr>
              <a:t>the Civil Rights Compliance Report. </a:t>
            </a:r>
            <a:br>
              <a:rPr lang="en-US" sz="3000" kern="1200" dirty="0">
                <a:solidFill>
                  <a:srgbClr val="FFFFFF"/>
                </a:solidFill>
                <a:latin typeface="+mj-lt"/>
                <a:ea typeface="+mj-ea"/>
                <a:cs typeface="+mj-cs"/>
              </a:rPr>
            </a:br>
            <a:endParaRPr lang="en-US" sz="3000" kern="1200" dirty="0">
              <a:solidFill>
                <a:srgbClr val="FFFFFF"/>
              </a:solidFill>
              <a:latin typeface="+mj-lt"/>
              <a:ea typeface="+mj-ea"/>
              <a:cs typeface="+mj-cs"/>
            </a:endParaRPr>
          </a:p>
        </p:txBody>
      </p:sp>
      <p:pic>
        <p:nvPicPr>
          <p:cNvPr id="8" name="Content Placeholder 4" descr="A screenshot of the civil rights compliance report">
            <a:extLst>
              <a:ext uri="{FF2B5EF4-FFF2-40B4-BE49-F238E27FC236}">
                <a16:creationId xmlns:a16="http://schemas.microsoft.com/office/drawing/2014/main" id="{397F5629-FB48-4AD0-B1A5-14CF286B73CF}"/>
              </a:ext>
            </a:extLst>
          </p:cNvPr>
          <p:cNvPicPr>
            <a:picLocks noGrp="1" noChangeAspect="1"/>
          </p:cNvPicPr>
          <p:nvPr>
            <p:ph sz="half" idx="1"/>
          </p:nvPr>
        </p:nvPicPr>
        <p:blipFill>
          <a:blip r:embed="rId4">
            <a:extLst>
              <a:ext uri="{28A0092B-C50C-407E-A947-70E740481C1C}">
                <a14:useLocalDpi xmlns:a14="http://schemas.microsoft.com/office/drawing/2010/main" val="0"/>
              </a:ext>
            </a:extLst>
          </a:blip>
          <a:stretch>
            <a:fillRect/>
          </a:stretch>
        </p:blipFill>
        <p:spPr>
          <a:xfrm>
            <a:off x="6053491" y="492573"/>
            <a:ext cx="4754206" cy="5880796"/>
          </a:xfrm>
          <a:prstGeom prst="rect">
            <a:avLst/>
          </a:prstGeom>
        </p:spPr>
      </p:pic>
    </p:spTree>
    <p:extLst>
      <p:ext uri="{BB962C8B-B14F-4D97-AF65-F5344CB8AC3E}">
        <p14:creationId xmlns:p14="http://schemas.microsoft.com/office/powerpoint/2010/main" val="3185761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1">
              <a:lumMod val="75000"/>
              <a:lumOff val="25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71181CD-7C73-43B2-ABCB-093DB3D2DA68}"/>
              </a:ext>
            </a:extLst>
          </p:cNvPr>
          <p:cNvSpPr>
            <a:spLocks noGrp="1"/>
          </p:cNvSpPr>
          <p:nvPr>
            <p:ph type="title"/>
          </p:nvPr>
        </p:nvSpPr>
        <p:spPr>
          <a:xfrm>
            <a:off x="643467" y="643467"/>
            <a:ext cx="3363974" cy="1597315"/>
          </a:xfrm>
          <a:noFill/>
          <a:ln w="19050">
            <a:solidFill>
              <a:schemeClr val="bg1"/>
            </a:solidFill>
          </a:ln>
        </p:spPr>
        <p:txBody>
          <a:bodyPr vert="horz" wrap="square" lIns="91440" tIns="45720" rIns="91440" bIns="45720" rtlCol="0" anchor="ctr">
            <a:normAutofit/>
          </a:bodyPr>
          <a:lstStyle/>
          <a:p>
            <a:pPr algn="ctr"/>
            <a:r>
              <a:rPr lang="en-US" sz="2600" b="1" kern="1200" dirty="0">
                <a:solidFill>
                  <a:schemeClr val="bg1"/>
                </a:solidFill>
                <a:latin typeface="+mj-lt"/>
                <a:ea typeface="+mj-ea"/>
                <a:cs typeface="+mj-cs"/>
              </a:rPr>
              <a:t>USDA</a:t>
            </a:r>
            <a:br>
              <a:rPr lang="en-US" sz="2600" b="1" kern="1200" dirty="0">
                <a:solidFill>
                  <a:schemeClr val="bg1"/>
                </a:solidFill>
                <a:latin typeface="+mj-lt"/>
                <a:ea typeface="+mj-ea"/>
                <a:cs typeface="+mj-cs"/>
              </a:rPr>
            </a:br>
            <a:r>
              <a:rPr lang="en-US" sz="2600" b="1" kern="1200" dirty="0">
                <a:solidFill>
                  <a:schemeClr val="bg1"/>
                </a:solidFill>
                <a:latin typeface="+mj-lt"/>
                <a:ea typeface="+mj-ea"/>
                <a:cs typeface="+mj-cs"/>
              </a:rPr>
              <a:t>“AND JUSTICE FOR ALL” Poster</a:t>
            </a:r>
            <a:br>
              <a:rPr lang="en-US" sz="2600" kern="1200" dirty="0">
                <a:solidFill>
                  <a:schemeClr val="bg1"/>
                </a:solidFill>
                <a:latin typeface="+mj-lt"/>
                <a:ea typeface="+mj-ea"/>
                <a:cs typeface="+mj-cs"/>
              </a:rPr>
            </a:br>
            <a:endParaRPr lang="en-US" sz="2600" kern="1200" dirty="0">
              <a:solidFill>
                <a:schemeClr val="bg1"/>
              </a:solidFill>
              <a:latin typeface="+mj-lt"/>
              <a:ea typeface="+mj-ea"/>
              <a:cs typeface="+mj-cs"/>
            </a:endParaRPr>
          </a:p>
        </p:txBody>
      </p:sp>
      <p:sp>
        <p:nvSpPr>
          <p:cNvPr id="3" name="Content Placeholder 2">
            <a:extLst>
              <a:ext uri="{FF2B5EF4-FFF2-40B4-BE49-F238E27FC236}">
                <a16:creationId xmlns:a16="http://schemas.microsoft.com/office/drawing/2014/main" id="{091C0EF7-0D18-417D-B2F5-36F27F1EF1F3}"/>
              </a:ext>
            </a:extLst>
          </p:cNvPr>
          <p:cNvSpPr>
            <a:spLocks noGrp="1"/>
          </p:cNvSpPr>
          <p:nvPr>
            <p:ph sz="half" idx="1"/>
          </p:nvPr>
        </p:nvSpPr>
        <p:spPr>
          <a:xfrm>
            <a:off x="643468" y="2638044"/>
            <a:ext cx="3363974" cy="3415622"/>
          </a:xfrm>
        </p:spPr>
        <p:txBody>
          <a:bodyPr vert="horz" lIns="91440" tIns="45720" rIns="91440" bIns="45720" rtlCol="0">
            <a:normAutofit/>
          </a:bodyPr>
          <a:lstStyle/>
          <a:p>
            <a:r>
              <a:rPr lang="en-US" dirty="0">
                <a:solidFill>
                  <a:schemeClr val="bg1"/>
                </a:solidFill>
              </a:rPr>
              <a:t>Display the poster in a prominent location for all to view</a:t>
            </a:r>
          </a:p>
          <a:p>
            <a:r>
              <a:rPr lang="en-US" dirty="0">
                <a:solidFill>
                  <a:schemeClr val="bg1"/>
                </a:solidFill>
              </a:rPr>
              <a:t>Required in classrooms </a:t>
            </a:r>
            <a:r>
              <a:rPr lang="en-US" b="1" i="1" dirty="0">
                <a:solidFill>
                  <a:schemeClr val="bg1"/>
                </a:solidFill>
              </a:rPr>
              <a:t>only</a:t>
            </a:r>
            <a:r>
              <a:rPr lang="en-US" dirty="0">
                <a:solidFill>
                  <a:schemeClr val="bg1"/>
                </a:solidFill>
              </a:rPr>
              <a:t> if students </a:t>
            </a:r>
            <a:r>
              <a:rPr lang="en-US" b="1" dirty="0">
                <a:solidFill>
                  <a:schemeClr val="bg1"/>
                </a:solidFill>
              </a:rPr>
              <a:t>do </a:t>
            </a:r>
            <a:r>
              <a:rPr lang="en-US" b="1" i="1" dirty="0">
                <a:solidFill>
                  <a:schemeClr val="bg1"/>
                </a:solidFill>
              </a:rPr>
              <a:t>not</a:t>
            </a:r>
            <a:r>
              <a:rPr lang="en-US" b="1" dirty="0">
                <a:solidFill>
                  <a:schemeClr val="bg1"/>
                </a:solidFill>
              </a:rPr>
              <a:t> </a:t>
            </a:r>
            <a:r>
              <a:rPr lang="en-US" dirty="0">
                <a:solidFill>
                  <a:schemeClr val="bg1"/>
                </a:solidFill>
              </a:rPr>
              <a:t>visit the cafeteria.</a:t>
            </a:r>
          </a:p>
          <a:p>
            <a:pPr marL="0"/>
            <a:endParaRPr lang="en-US" sz="2000" dirty="0">
              <a:solidFill>
                <a:schemeClr val="bg1"/>
              </a:solidFill>
            </a:endParaRPr>
          </a:p>
        </p:txBody>
      </p:sp>
      <p:pic>
        <p:nvPicPr>
          <p:cNvPr id="6" name="Picture 5" descr="The And Justice for All poster">
            <a:extLst>
              <a:ext uri="{FF2B5EF4-FFF2-40B4-BE49-F238E27FC236}">
                <a16:creationId xmlns:a16="http://schemas.microsoft.com/office/drawing/2014/main" id="{97B74A67-F729-4B41-9FE0-121CAE42ED9D}"/>
              </a:ext>
            </a:extLst>
          </p:cNvPr>
          <p:cNvPicPr>
            <a:picLocks noChangeAspect="1"/>
          </p:cNvPicPr>
          <p:nvPr/>
        </p:nvPicPr>
        <p:blipFill rotWithShape="1">
          <a:blip r:embed="rId3">
            <a:extLst>
              <a:ext uri="{28A0092B-C50C-407E-A947-70E740481C1C}">
                <a14:useLocalDpi xmlns:a14="http://schemas.microsoft.com/office/drawing/2010/main" val="0"/>
              </a:ext>
            </a:extLst>
          </a:blip>
          <a:srcRect r="8691"/>
          <a:stretch/>
        </p:blipFill>
        <p:spPr>
          <a:xfrm>
            <a:off x="5774355" y="643467"/>
            <a:ext cx="5297584" cy="5410199"/>
          </a:xfrm>
          <a:prstGeom prst="rect">
            <a:avLst/>
          </a:prstGeom>
        </p:spPr>
      </p:pic>
    </p:spTree>
    <p:extLst>
      <p:ext uri="{BB962C8B-B14F-4D97-AF65-F5344CB8AC3E}">
        <p14:creationId xmlns:p14="http://schemas.microsoft.com/office/powerpoint/2010/main" val="30665552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D9B4E-C292-45AA-8116-562703040382}"/>
              </a:ext>
            </a:extLst>
          </p:cNvPr>
          <p:cNvSpPr>
            <a:spLocks noGrp="1"/>
          </p:cNvSpPr>
          <p:nvPr>
            <p:ph type="title"/>
          </p:nvPr>
        </p:nvSpPr>
        <p:spPr>
          <a:xfrm>
            <a:off x="1920882" y="205384"/>
            <a:ext cx="8326703" cy="987014"/>
          </a:xfrm>
        </p:spPr>
        <p:txBody>
          <a:bodyPr anchor="ctr">
            <a:normAutofit/>
          </a:bodyPr>
          <a:lstStyle/>
          <a:p>
            <a:r>
              <a:rPr lang="en-US" dirty="0">
                <a:latin typeface="Franklin Gothic Book" panose="020B0503020102020204" pitchFamily="34" charset="0"/>
                <a:cs typeface="Segoe UI" panose="020B0502040204020203" pitchFamily="34" charset="0"/>
              </a:rPr>
              <a:t>Review your NDS for Accuracy</a:t>
            </a:r>
          </a:p>
        </p:txBody>
      </p:sp>
      <p:pic>
        <p:nvPicPr>
          <p:cNvPr id="5" name="Graphic 4" descr="Open Book">
            <a:extLst>
              <a:ext uri="{FF2B5EF4-FFF2-40B4-BE49-F238E27FC236}">
                <a16:creationId xmlns:a16="http://schemas.microsoft.com/office/drawing/2014/main" id="{DEFE964D-9F1C-4F69-ADD3-0E1AB324E19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07276" y="95118"/>
            <a:ext cx="1097280" cy="1097280"/>
          </a:xfrm>
          <a:prstGeom prst="rect">
            <a:avLst/>
          </a:prstGeom>
        </p:spPr>
      </p:pic>
      <p:pic>
        <p:nvPicPr>
          <p:cNvPr id="9" name="Graphic 8">
            <a:extLst>
              <a:ext uri="{FF2B5EF4-FFF2-40B4-BE49-F238E27FC236}">
                <a16:creationId xmlns:a16="http://schemas.microsoft.com/office/drawing/2014/main" id="{35127EDA-5861-47AB-8729-620CFC7DAC0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5000"/>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641431" y="816337"/>
            <a:ext cx="5225327" cy="5225327"/>
          </a:xfrm>
          <a:prstGeom prst="rect">
            <a:avLst/>
          </a:prstGeom>
        </p:spPr>
      </p:pic>
      <p:sp>
        <p:nvSpPr>
          <p:cNvPr id="4" name="TextBox 3">
            <a:extLst>
              <a:ext uri="{FF2B5EF4-FFF2-40B4-BE49-F238E27FC236}">
                <a16:creationId xmlns:a16="http://schemas.microsoft.com/office/drawing/2014/main" id="{78F16E1B-F26D-4FCF-A3C1-3100488D4B6E}"/>
              </a:ext>
            </a:extLst>
          </p:cNvPr>
          <p:cNvSpPr txBox="1"/>
          <p:nvPr/>
        </p:nvSpPr>
        <p:spPr>
          <a:xfrm>
            <a:off x="643180" y="1192398"/>
            <a:ext cx="11141544" cy="4832092"/>
          </a:xfrm>
          <a:prstGeom prst="rect">
            <a:avLst/>
          </a:prstGeom>
          <a:noFill/>
        </p:spPr>
        <p:txBody>
          <a:bodyPr wrap="square" rtlCol="0">
            <a:spAutoFit/>
          </a:bodyPr>
          <a:lstStyle/>
          <a:p>
            <a:r>
              <a:rPr lang="en-US" sz="1400" dirty="0"/>
              <a:t>In accordance with Federal civil rights law and U.S. Department of Agriculture (USDA) civil rights regulations and policies, the USDA, its Agencies, offices, and employees, and institutions participating in or administering USDA programs are prohibited from discriminating based on race, color, national origin, sex, disability, age, or reprisal or retaliation for prior civil rights activity in any program or activity conducted or funded by USDA. </a:t>
            </a:r>
          </a:p>
          <a:p>
            <a:endParaRPr lang="en-US" sz="1400" dirty="0"/>
          </a:p>
          <a:p>
            <a:r>
              <a:rPr lang="en-US" sz="1400" dirty="0"/>
              <a:t>Persons with disabilities who require alternative means of communication for program information (e.g. Braille, large print, audiotape, American Sign Language, etc.), should contact the Agency (State or local) where they applied for benefits. Individuals who are deaf, hard of hearing or have speech disabilities may contact USDA through the Federal Relay Service at (800) 877- 8339. Additionally, program information may be made available in languages other than English. </a:t>
            </a:r>
          </a:p>
          <a:p>
            <a:endParaRPr lang="en-US" sz="1400" dirty="0"/>
          </a:p>
          <a:p>
            <a:r>
              <a:rPr lang="en-US" sz="1400" dirty="0"/>
              <a:t>To file a program complaint of discrimination, complete the USDA Program Discrimination Complaint Form, (AD-3027) found online at: http://www.ascr.usda.gov/complaint_filing_cust.html, and at any USDA office, or write a letter addressed to USDA and provide in the letter all of the information requested in the form. To request a copy of the complaint form, call (866) 632-9992. Submit your completed form or letter to USDA by: </a:t>
            </a:r>
          </a:p>
          <a:p>
            <a:endParaRPr lang="en-US" sz="1400" dirty="0"/>
          </a:p>
          <a:p>
            <a:pPr marL="342900" indent="-342900">
              <a:buAutoNum type="arabicParenBoth"/>
            </a:pPr>
            <a:r>
              <a:rPr lang="en-US" sz="1400" dirty="0"/>
              <a:t>mail: U.S. Department of Agriculture Office of the Assistant Secretary for Civil Rights 1400 Independence Avenue, SW Washington, D.C. 20250-9410; </a:t>
            </a:r>
          </a:p>
          <a:p>
            <a:pPr marL="342900" indent="-342900">
              <a:buAutoNum type="arabicParenBoth"/>
            </a:pPr>
            <a:endParaRPr lang="en-US" sz="1400" dirty="0"/>
          </a:p>
          <a:p>
            <a:pPr marL="342900" indent="-342900">
              <a:buAutoNum type="arabicParenBoth"/>
            </a:pPr>
            <a:r>
              <a:rPr lang="en-US" sz="1400" dirty="0"/>
              <a:t> fax: (202) 690-7442; or </a:t>
            </a:r>
          </a:p>
          <a:p>
            <a:pPr marL="342900" indent="-342900">
              <a:buAutoNum type="arabicParenBoth"/>
            </a:pPr>
            <a:endParaRPr lang="en-US" sz="1400" dirty="0"/>
          </a:p>
          <a:p>
            <a:pPr marL="342900" indent="-342900">
              <a:buAutoNum type="arabicParenBoth"/>
            </a:pPr>
            <a:r>
              <a:rPr lang="en-US" sz="1400" dirty="0"/>
              <a:t> email: program.intake@usda.gov. </a:t>
            </a:r>
          </a:p>
          <a:p>
            <a:endParaRPr lang="en-US" sz="1400" dirty="0"/>
          </a:p>
          <a:p>
            <a:endParaRPr lang="en-US" sz="1400" dirty="0"/>
          </a:p>
          <a:p>
            <a:r>
              <a:rPr lang="en-US" sz="1400" dirty="0"/>
              <a:t>This institution is an equal opportunity provider</a:t>
            </a:r>
          </a:p>
        </p:txBody>
      </p:sp>
    </p:spTree>
    <p:extLst>
      <p:ext uri="{BB962C8B-B14F-4D97-AF65-F5344CB8AC3E}">
        <p14:creationId xmlns:p14="http://schemas.microsoft.com/office/powerpoint/2010/main" val="381659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66DA8FCA-0244-4432-B028-E24DE7A5F821}"/>
              </a:ext>
            </a:extLst>
          </p:cNvPr>
          <p:cNvSpPr>
            <a:spLocks noGrp="1"/>
          </p:cNvSpPr>
          <p:nvPr>
            <p:ph type="title"/>
          </p:nvPr>
        </p:nvSpPr>
        <p:spPr>
          <a:xfrm>
            <a:off x="5614876" y="104360"/>
            <a:ext cx="4977976" cy="1454051"/>
          </a:xfrm>
        </p:spPr>
        <p:txBody>
          <a:bodyPr>
            <a:normAutofit/>
          </a:bodyPr>
          <a:lstStyle/>
          <a:p>
            <a:r>
              <a:rPr lang="en-US" dirty="0">
                <a:solidFill>
                  <a:srgbClr val="000000"/>
                </a:solidFill>
              </a:rPr>
              <a:t>Common Error</a:t>
            </a:r>
          </a:p>
        </p:txBody>
      </p:sp>
      <p:sp>
        <p:nvSpPr>
          <p:cNvPr id="14"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Warning">
            <a:extLst>
              <a:ext uri="{FF2B5EF4-FFF2-40B4-BE49-F238E27FC236}">
                <a16:creationId xmlns:a16="http://schemas.microsoft.com/office/drawing/2014/main" id="{EC94CFAF-BA46-4F4D-8D36-1FECE04ECD1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50254" y="1629089"/>
            <a:ext cx="3620021" cy="3620021"/>
          </a:xfrm>
          <a:prstGeom prst="rect">
            <a:avLst/>
          </a:prstGeom>
        </p:spPr>
      </p:pic>
      <p:sp>
        <p:nvSpPr>
          <p:cNvPr id="3" name="Content Placeholder 2">
            <a:extLst>
              <a:ext uri="{FF2B5EF4-FFF2-40B4-BE49-F238E27FC236}">
                <a16:creationId xmlns:a16="http://schemas.microsoft.com/office/drawing/2014/main" id="{9E4B9A3B-3862-4C66-AD23-F5C445B895EB}"/>
              </a:ext>
            </a:extLst>
          </p:cNvPr>
          <p:cNvSpPr>
            <a:spLocks noGrp="1"/>
          </p:cNvSpPr>
          <p:nvPr>
            <p:ph idx="1"/>
          </p:nvPr>
        </p:nvSpPr>
        <p:spPr>
          <a:xfrm>
            <a:off x="5614876" y="1900822"/>
            <a:ext cx="6461510" cy="4752226"/>
          </a:xfrm>
        </p:spPr>
        <p:txBody>
          <a:bodyPr anchor="ctr">
            <a:normAutofit/>
          </a:bodyPr>
          <a:lstStyle/>
          <a:p>
            <a:pPr marL="0" indent="0">
              <a:buNone/>
            </a:pPr>
            <a:r>
              <a:rPr lang="en-US" sz="2000" dirty="0">
                <a:solidFill>
                  <a:srgbClr val="000000"/>
                </a:solidFill>
                <a:latin typeface="Segoe UI" panose="020B0502040204020203" pitchFamily="34" charset="0"/>
                <a:cs typeface="Segoe UI" panose="020B0502040204020203" pitchFamily="34" charset="0"/>
              </a:rPr>
              <a:t>SFAs must ensure all materials have </a:t>
            </a:r>
            <a:r>
              <a:rPr lang="en-US" sz="2000" dirty="0">
                <a:solidFill>
                  <a:srgbClr val="000000"/>
                </a:solidFill>
                <a:latin typeface="Segoe UI" panose="020B0502040204020203" pitchFamily="34" charset="0"/>
                <a:cs typeface="Segoe UI" panose="020B0502040204020203" pitchFamily="34" charset="0"/>
                <a:hlinkClick r:id="rId6"/>
              </a:rPr>
              <a:t>the most up to date non discrimination statement</a:t>
            </a:r>
            <a:endParaRPr lang="en-US" sz="2000" dirty="0">
              <a:solidFill>
                <a:srgbClr val="000000"/>
              </a:solidFill>
              <a:latin typeface="Segoe UI" panose="020B0502040204020203" pitchFamily="34" charset="0"/>
              <a:cs typeface="Segoe UI" panose="020B0502040204020203" pitchFamily="34" charset="0"/>
            </a:endParaRPr>
          </a:p>
          <a:p>
            <a:pPr lvl="1"/>
            <a:r>
              <a:rPr lang="en-US" sz="2000" dirty="0">
                <a:solidFill>
                  <a:srgbClr val="000000"/>
                </a:solidFill>
                <a:latin typeface="Segoe UI" panose="020B0502040204020203" pitchFamily="34" charset="0"/>
                <a:cs typeface="Segoe UI" panose="020B0502040204020203" pitchFamily="34" charset="0"/>
              </a:rPr>
              <a:t>Websites</a:t>
            </a:r>
          </a:p>
          <a:p>
            <a:pPr lvl="1"/>
            <a:r>
              <a:rPr lang="en-US" sz="2000" dirty="0">
                <a:solidFill>
                  <a:srgbClr val="000000"/>
                </a:solidFill>
                <a:latin typeface="Segoe UI" panose="020B0502040204020203" pitchFamily="34" charset="0"/>
                <a:cs typeface="Segoe UI" panose="020B0502040204020203" pitchFamily="34" charset="0"/>
              </a:rPr>
              <a:t>Flyers</a:t>
            </a:r>
          </a:p>
          <a:p>
            <a:pPr lvl="1"/>
            <a:r>
              <a:rPr lang="en-US" sz="2000" dirty="0">
                <a:solidFill>
                  <a:srgbClr val="000000"/>
                </a:solidFill>
                <a:latin typeface="Segoe UI" panose="020B0502040204020203" pitchFamily="34" charset="0"/>
                <a:cs typeface="Segoe UI" panose="020B0502040204020203" pitchFamily="34" charset="0"/>
              </a:rPr>
              <a:t>Program materials</a:t>
            </a:r>
          </a:p>
          <a:p>
            <a:pPr lvl="1"/>
            <a:r>
              <a:rPr lang="en-US" sz="2000" dirty="0">
                <a:solidFill>
                  <a:srgbClr val="000000"/>
                </a:solidFill>
                <a:latin typeface="Segoe UI" panose="020B0502040204020203" pitchFamily="34" charset="0"/>
                <a:cs typeface="Segoe UI" panose="020B0502040204020203" pitchFamily="34" charset="0"/>
              </a:rPr>
              <a:t>CN related forms</a:t>
            </a:r>
          </a:p>
          <a:p>
            <a:pPr lvl="1"/>
            <a:endParaRPr lang="en-US" sz="2000" dirty="0">
              <a:solidFill>
                <a:srgbClr val="000000"/>
              </a:solidFill>
              <a:latin typeface="Segoe UI" panose="020B0502040204020203" pitchFamily="34" charset="0"/>
              <a:cs typeface="Segoe UI" panose="020B0502040204020203" pitchFamily="34" charset="0"/>
            </a:endParaRPr>
          </a:p>
          <a:p>
            <a:pPr marL="457200" lvl="1" indent="0">
              <a:buNone/>
            </a:pPr>
            <a:endParaRPr lang="en-US" dirty="0"/>
          </a:p>
          <a:p>
            <a:pPr marL="457200" lvl="1" indent="0">
              <a:buNone/>
            </a:pPr>
            <a:r>
              <a:rPr lang="en-US" sz="3200" dirty="0"/>
              <a:t>Translations: </a:t>
            </a:r>
            <a:r>
              <a:rPr lang="en-US" dirty="0"/>
              <a:t>Other languages are available on the FNS Civil Rights web page: </a:t>
            </a:r>
            <a:r>
              <a:rPr lang="en-US" dirty="0">
                <a:hlinkClick r:id="rId6"/>
              </a:rPr>
              <a:t>https://www.fns.usda.gov/fns-nondiscrimination-statement</a:t>
            </a:r>
            <a:endParaRPr lang="en-US" dirty="0"/>
          </a:p>
          <a:p>
            <a:pPr marL="457200" lvl="1" indent="0">
              <a:buNone/>
            </a:pPr>
            <a:endParaRPr lang="en-US" dirty="0"/>
          </a:p>
          <a:p>
            <a:pPr lvl="1"/>
            <a:endParaRPr lang="en-US" dirty="0"/>
          </a:p>
          <a:p>
            <a:pPr lvl="1"/>
            <a:endParaRPr lang="en-US" sz="2000" dirty="0">
              <a:solidFill>
                <a:srgbClr val="000000"/>
              </a:solidFill>
              <a:latin typeface="Segoe UI" panose="020B0502040204020203" pitchFamily="34" charset="0"/>
              <a:cs typeface="Segoe UI" panose="020B0502040204020203" pitchFamily="34" charset="0"/>
            </a:endParaRPr>
          </a:p>
          <a:p>
            <a:pPr marL="0" indent="0">
              <a:buNone/>
            </a:pPr>
            <a:endParaRPr lang="en-US" sz="2000" dirty="0">
              <a:solidFill>
                <a:srgbClr val="000000"/>
              </a:solidFill>
            </a:endParaRPr>
          </a:p>
        </p:txBody>
      </p:sp>
    </p:spTree>
    <p:extLst>
      <p:ext uri="{BB962C8B-B14F-4D97-AF65-F5344CB8AC3E}">
        <p14:creationId xmlns:p14="http://schemas.microsoft.com/office/powerpoint/2010/main" val="32354823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2">
            <a:extLst>
              <a:ext uri="{FF2B5EF4-FFF2-40B4-BE49-F238E27FC236}">
                <a16:creationId xmlns:a16="http://schemas.microsoft.com/office/drawing/2014/main" id="{56C20283-73E0-40EC-8AD8-057F581F64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28">
            <a:extLst>
              <a:ext uri="{FF2B5EF4-FFF2-40B4-BE49-F238E27FC236}">
                <a16:creationId xmlns:a16="http://schemas.microsoft.com/office/drawing/2014/main" id="{3FCC729B-E528-40C3-82D3-BA4375575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960120" y="0"/>
            <a:ext cx="11218661" cy="6858000"/>
          </a:xfrm>
          <a:custGeom>
            <a:avLst/>
            <a:gdLst>
              <a:gd name="connsiteX0" fmla="*/ 0 w 11218661"/>
              <a:gd name="connsiteY0" fmla="*/ 0 h 6858000"/>
              <a:gd name="connsiteX1" fmla="*/ 8042507 w 11218661"/>
              <a:gd name="connsiteY1" fmla="*/ 0 h 6858000"/>
              <a:gd name="connsiteX2" fmla="*/ 11218661 w 11218661"/>
              <a:gd name="connsiteY2" fmla="*/ 6858000 h 6858000"/>
              <a:gd name="connsiteX3" fmla="*/ 0 w 1121866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218661" h="6858000">
                <a:moveTo>
                  <a:pt x="0" y="0"/>
                </a:moveTo>
                <a:lnTo>
                  <a:pt x="8042507" y="0"/>
                </a:lnTo>
                <a:lnTo>
                  <a:pt x="11218661" y="6858000"/>
                </a:lnTo>
                <a:lnTo>
                  <a:pt x="0" y="685800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6">
            <a:extLst>
              <a:ext uri="{FF2B5EF4-FFF2-40B4-BE49-F238E27FC236}">
                <a16:creationId xmlns:a16="http://schemas.microsoft.com/office/drawing/2014/main" id="{58F1FB8D-1842-4A04-998D-6CF047AB27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420248" y="0"/>
            <a:ext cx="10771752" cy="6858000"/>
          </a:xfrm>
          <a:custGeom>
            <a:avLst/>
            <a:gdLst>
              <a:gd name="connsiteX0" fmla="*/ 0 w 10771752"/>
              <a:gd name="connsiteY0" fmla="*/ 0 h 6858000"/>
              <a:gd name="connsiteX1" fmla="*/ 7595598 w 10771752"/>
              <a:gd name="connsiteY1" fmla="*/ 0 h 6858000"/>
              <a:gd name="connsiteX2" fmla="*/ 10771752 w 10771752"/>
              <a:gd name="connsiteY2" fmla="*/ 6858000 h 6858000"/>
              <a:gd name="connsiteX3" fmla="*/ 0 w 1077175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771752" h="6858000">
                <a:moveTo>
                  <a:pt x="0" y="0"/>
                </a:moveTo>
                <a:lnTo>
                  <a:pt x="7595598" y="0"/>
                </a:lnTo>
                <a:lnTo>
                  <a:pt x="10771752" y="6858000"/>
                </a:lnTo>
                <a:lnTo>
                  <a:pt x="0" y="685800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0FDE5079-B185-4DE0-AF2C-AE4B7709FBC3}"/>
              </a:ext>
            </a:extLst>
          </p:cNvPr>
          <p:cNvSpPr>
            <a:spLocks noGrp="1"/>
          </p:cNvSpPr>
          <p:nvPr>
            <p:ph type="title"/>
          </p:nvPr>
        </p:nvSpPr>
        <p:spPr>
          <a:xfrm>
            <a:off x="2326511" y="365125"/>
            <a:ext cx="9222021" cy="1325563"/>
          </a:xfrm>
        </p:spPr>
        <p:txBody>
          <a:bodyPr>
            <a:normAutofit/>
          </a:bodyPr>
          <a:lstStyle/>
          <a:p>
            <a:r>
              <a:rPr lang="en-US" dirty="0">
                <a:latin typeface="Franklin Gothic Book" panose="020B0503020102020204" pitchFamily="34" charset="0"/>
                <a:cs typeface="Segoe UI" panose="020B0502040204020203" pitchFamily="34" charset="0"/>
              </a:rPr>
              <a:t>Evaluate Your Language Access Plan</a:t>
            </a:r>
          </a:p>
        </p:txBody>
      </p:sp>
      <p:pic>
        <p:nvPicPr>
          <p:cNvPr id="4" name="Content Placeholder 4" descr="Scales of Justice">
            <a:extLst>
              <a:ext uri="{FF2B5EF4-FFF2-40B4-BE49-F238E27FC236}">
                <a16:creationId xmlns:a16="http://schemas.microsoft.com/office/drawing/2014/main" id="{53025FED-9BCD-4BE9-B74C-707E5FD7402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0061" y="1967696"/>
            <a:ext cx="3174042" cy="3174042"/>
          </a:xfrm>
          <a:prstGeom prst="rect">
            <a:avLst/>
          </a:prstGeom>
        </p:spPr>
      </p:pic>
      <p:sp>
        <p:nvSpPr>
          <p:cNvPr id="3" name="Content Placeholder 2">
            <a:extLst>
              <a:ext uri="{FF2B5EF4-FFF2-40B4-BE49-F238E27FC236}">
                <a16:creationId xmlns:a16="http://schemas.microsoft.com/office/drawing/2014/main" id="{89B4E0E8-07C8-4A23-99E2-20D6DFD6FA7A}"/>
              </a:ext>
            </a:extLst>
          </p:cNvPr>
          <p:cNvSpPr>
            <a:spLocks noGrp="1"/>
          </p:cNvSpPr>
          <p:nvPr>
            <p:ph idx="1"/>
          </p:nvPr>
        </p:nvSpPr>
        <p:spPr>
          <a:xfrm>
            <a:off x="4027990" y="1351578"/>
            <a:ext cx="7683950" cy="5315440"/>
          </a:xfrm>
        </p:spPr>
        <p:txBody>
          <a:bodyPr vert="horz" lIns="91440" tIns="45720" rIns="91440" bIns="45720" rtlCol="0">
            <a:normAutofit lnSpcReduction="10000"/>
          </a:bodyPr>
          <a:lstStyle/>
          <a:p>
            <a:pPr marL="0" indent="0">
              <a:buNone/>
            </a:pPr>
            <a:r>
              <a:rPr lang="en-US" sz="1600" b="1" dirty="0"/>
              <a:t>Review Your Plan:</a:t>
            </a:r>
          </a:p>
          <a:p>
            <a:r>
              <a:rPr lang="en-US" sz="1600" dirty="0">
                <a:cs typeface="Segoe UI" panose="020B0502040204020203" pitchFamily="34" charset="0"/>
              </a:rPr>
              <a:t>What language assistance services do you have?</a:t>
            </a:r>
          </a:p>
          <a:p>
            <a:r>
              <a:rPr lang="en-US" sz="1600" dirty="0">
                <a:cs typeface="Segoe UI" panose="020B0502040204020203" pitchFamily="34" charset="0"/>
              </a:rPr>
              <a:t>How can you provide meaningful access to LEP individuals?</a:t>
            </a:r>
          </a:p>
          <a:p>
            <a:r>
              <a:rPr lang="en-US" sz="1600" dirty="0"/>
              <a:t>Have you identified ways in which language assistance will be provided ?</a:t>
            </a:r>
          </a:p>
          <a:p>
            <a:r>
              <a:rPr lang="en-US" sz="1600" dirty="0"/>
              <a:t>Is your staff trained?</a:t>
            </a:r>
          </a:p>
          <a:p>
            <a:r>
              <a:rPr lang="en-US" sz="1600" dirty="0"/>
              <a:t> Are you monitoring and updating your plan?</a:t>
            </a:r>
          </a:p>
          <a:p>
            <a:pPr marL="0" indent="0">
              <a:buNone/>
            </a:pPr>
            <a:r>
              <a:rPr lang="en-US" sz="1600" b="1" dirty="0"/>
              <a:t>An Effective Language Access Plan will</a:t>
            </a:r>
            <a:r>
              <a:rPr lang="en-US" sz="1600" dirty="0"/>
              <a:t>: </a:t>
            </a:r>
          </a:p>
          <a:p>
            <a:r>
              <a:rPr lang="en-US" sz="1600" dirty="0"/>
              <a:t>Ensure access to online automation services and telephone voice mail menus </a:t>
            </a:r>
          </a:p>
          <a:p>
            <a:r>
              <a:rPr lang="en-US" sz="1600" dirty="0"/>
              <a:t>Provide a method for identifying persons who need language assistance at the point of service </a:t>
            </a:r>
          </a:p>
          <a:p>
            <a:r>
              <a:rPr lang="en-US" sz="1600" dirty="0"/>
              <a:t>Record and track the language spoken by LEP persons and the language assistance provided at the point of service to each LEP person</a:t>
            </a:r>
          </a:p>
          <a:p>
            <a:r>
              <a:rPr lang="en-US" sz="1600" dirty="0"/>
              <a:t>Train staff on how to meet their LEP access obligations, including how to use telephone and in-person interpreter services </a:t>
            </a:r>
          </a:p>
          <a:p>
            <a:r>
              <a:rPr lang="en-US" sz="1600" dirty="0"/>
              <a:t>Involve community in implementing the Recipient’s LEP Plan </a:t>
            </a:r>
          </a:p>
          <a:p>
            <a:r>
              <a:rPr lang="en-US" sz="1600" dirty="0"/>
              <a:t>Monitor the LEP persons’ access to services and the Recipient’s language assistance measures</a:t>
            </a:r>
            <a:endParaRPr lang="en-US" sz="1600" dirty="0">
              <a:cs typeface="Segoe UI" panose="020B0502040204020203" pitchFamily="34" charset="0"/>
            </a:endParaRPr>
          </a:p>
          <a:p>
            <a:endParaRPr lang="en-US" sz="1600" dirty="0"/>
          </a:p>
          <a:p>
            <a:endParaRPr lang="en-US" sz="16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882630486"/>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8957E2A-F193-4458-81A9-B0C9350B7405}"/>
              </a:ext>
            </a:extLst>
          </p:cNvPr>
          <p:cNvSpPr>
            <a:spLocks noGrp="1"/>
          </p:cNvSpPr>
          <p:nvPr>
            <p:ph type="title"/>
          </p:nvPr>
        </p:nvSpPr>
        <p:spPr>
          <a:xfrm>
            <a:off x="838200" y="963877"/>
            <a:ext cx="3494362" cy="4930246"/>
          </a:xfrm>
        </p:spPr>
        <p:txBody>
          <a:bodyPr>
            <a:normAutofit/>
          </a:bodyPr>
          <a:lstStyle/>
          <a:p>
            <a:pPr algn="r"/>
            <a:r>
              <a:rPr lang="en-US" dirty="0">
                <a:solidFill>
                  <a:schemeClr val="accent1"/>
                </a:solidFill>
              </a:rPr>
              <a:t>Language Access Plan</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7E3483C-086E-4E6E-85B4-E4DF73F00CC5}"/>
              </a:ext>
            </a:extLst>
          </p:cNvPr>
          <p:cNvSpPr>
            <a:spLocks noGrp="1"/>
          </p:cNvSpPr>
          <p:nvPr>
            <p:ph idx="1"/>
          </p:nvPr>
        </p:nvSpPr>
        <p:spPr>
          <a:xfrm>
            <a:off x="4976031" y="963877"/>
            <a:ext cx="6377769" cy="4930246"/>
          </a:xfrm>
        </p:spPr>
        <p:txBody>
          <a:bodyPr anchor="ctr">
            <a:normAutofit/>
          </a:bodyPr>
          <a:lstStyle/>
          <a:p>
            <a:pPr marL="0" indent="0">
              <a:buNone/>
            </a:pPr>
            <a:r>
              <a:rPr lang="en-US" sz="2400" dirty="0"/>
              <a:t>See additional guidance by The Department of Justice:</a:t>
            </a:r>
          </a:p>
          <a:p>
            <a:pPr marL="0" indent="0">
              <a:buNone/>
            </a:pPr>
            <a:endParaRPr lang="en-US" sz="2400" dirty="0"/>
          </a:p>
          <a:p>
            <a:pPr marL="0" indent="0">
              <a:buNone/>
            </a:pPr>
            <a:r>
              <a:rPr lang="en-US" sz="2400" dirty="0">
                <a:hlinkClick r:id="rId3"/>
              </a:rPr>
              <a:t>https://www.lep.gov/resources/2011_Language_Access_Assessment_and_Planning_Tool.pdf</a:t>
            </a:r>
            <a:endParaRPr lang="en-US" sz="2400" dirty="0"/>
          </a:p>
          <a:p>
            <a:endParaRPr lang="en-US" sz="2400" dirty="0"/>
          </a:p>
        </p:txBody>
      </p:sp>
    </p:spTree>
    <p:extLst>
      <p:ext uri="{BB962C8B-B14F-4D97-AF65-F5344CB8AC3E}">
        <p14:creationId xmlns:p14="http://schemas.microsoft.com/office/powerpoint/2010/main" val="1708988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48CF1-C72A-4313-8FC7-BF6DD4642AFE}"/>
              </a:ext>
            </a:extLst>
          </p:cNvPr>
          <p:cNvSpPr>
            <a:spLocks noGrp="1"/>
          </p:cNvSpPr>
          <p:nvPr>
            <p:ph type="title"/>
          </p:nvPr>
        </p:nvSpPr>
        <p:spPr>
          <a:xfrm>
            <a:off x="1186968" y="81353"/>
            <a:ext cx="8067126" cy="1469965"/>
          </a:xfrm>
        </p:spPr>
        <p:txBody>
          <a:bodyPr anchor="ctr">
            <a:normAutofit/>
          </a:bodyPr>
          <a:lstStyle/>
          <a:p>
            <a:pPr algn="ctr"/>
            <a:r>
              <a:rPr lang="en-US" dirty="0">
                <a:latin typeface="Franklin Gothic Book" panose="020B0503020102020204" pitchFamily="34" charset="0"/>
                <a:cs typeface="Segoe UI" panose="020B0502040204020203" pitchFamily="34" charset="0"/>
              </a:rPr>
              <a:t>Review your Complaint Policy</a:t>
            </a:r>
          </a:p>
        </p:txBody>
      </p:sp>
      <p:pic>
        <p:nvPicPr>
          <p:cNvPr id="8" name="Graphic 7">
            <a:extLst>
              <a:ext uri="{FF2B5EF4-FFF2-40B4-BE49-F238E27FC236}">
                <a16:creationId xmlns:a16="http://schemas.microsoft.com/office/drawing/2014/main" id="{B6C7BDF7-D7AC-4209-A6A9-11B953F882E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5000"/>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641431" y="816337"/>
            <a:ext cx="5225327" cy="5225327"/>
          </a:xfrm>
          <a:prstGeom prst="rect">
            <a:avLst/>
          </a:prstGeom>
        </p:spPr>
      </p:pic>
      <p:sp>
        <p:nvSpPr>
          <p:cNvPr id="6" name="Content Placeholder 5">
            <a:extLst>
              <a:ext uri="{FF2B5EF4-FFF2-40B4-BE49-F238E27FC236}">
                <a16:creationId xmlns:a16="http://schemas.microsoft.com/office/drawing/2014/main" id="{C856D755-2374-40B4-B692-603C5E927388}"/>
              </a:ext>
            </a:extLst>
          </p:cNvPr>
          <p:cNvSpPr>
            <a:spLocks noGrp="1"/>
          </p:cNvSpPr>
          <p:nvPr>
            <p:ph idx="1"/>
          </p:nvPr>
        </p:nvSpPr>
        <p:spPr>
          <a:xfrm>
            <a:off x="551691" y="1954925"/>
            <a:ext cx="2550858" cy="3473760"/>
          </a:xfrm>
        </p:spPr>
        <p:txBody>
          <a:bodyPr vert="horz" lIns="91440" tIns="45720" rIns="91440" bIns="45720" rtlCol="0" anchor="t">
            <a:normAutofit fontScale="92500" lnSpcReduction="10000"/>
          </a:bodyPr>
          <a:lstStyle/>
          <a:p>
            <a:r>
              <a:rPr lang="en-US" sz="1800" dirty="0">
                <a:latin typeface="Segoe UI" panose="020B0502040204020203" pitchFamily="34" charset="0"/>
                <a:cs typeface="Segoe UI" panose="020B0502040204020203" pitchFamily="34" charset="0"/>
              </a:rPr>
              <a:t>Ensure all complaints of discrimination are </a:t>
            </a:r>
            <a:r>
              <a:rPr lang="en-US" sz="1800" b="1" dirty="0">
                <a:latin typeface="Segoe UI" panose="020B0502040204020203" pitchFamily="34" charset="0"/>
                <a:cs typeface="Segoe UI" panose="020B0502040204020203" pitchFamily="34" charset="0"/>
              </a:rPr>
              <a:t>forwarded to the USDA</a:t>
            </a:r>
          </a:p>
          <a:p>
            <a:pPr marL="0" indent="0">
              <a:buNone/>
            </a:pPr>
            <a:endParaRPr lang="en-US" sz="1800" b="1" dirty="0">
              <a:latin typeface="Segoe UI" panose="020B0502040204020203" pitchFamily="34" charset="0"/>
              <a:cs typeface="Segoe UI" panose="020B0502040204020203" pitchFamily="34" charset="0"/>
            </a:endParaRPr>
          </a:p>
          <a:p>
            <a:r>
              <a:rPr lang="en-US" sz="1800" dirty="0">
                <a:latin typeface="Segoe UI" panose="020B0502040204020203" pitchFamily="34" charset="0"/>
                <a:cs typeface="Segoe UI" panose="020B0502040204020203" pitchFamily="34" charset="0"/>
              </a:rPr>
              <a:t>Train staff on your complaint process</a:t>
            </a:r>
          </a:p>
          <a:p>
            <a:endParaRPr lang="en-US" sz="1800" b="1" dirty="0">
              <a:latin typeface="Segoe UI" panose="020B0502040204020203" pitchFamily="34" charset="0"/>
              <a:cs typeface="Segoe UI" panose="020B0502040204020203" pitchFamily="34" charset="0"/>
            </a:endParaRPr>
          </a:p>
          <a:p>
            <a:r>
              <a:rPr lang="en-US" sz="1800" dirty="0">
                <a:latin typeface="Segoe UI" panose="020B0502040204020203" pitchFamily="34" charset="0"/>
                <a:cs typeface="Segoe UI" panose="020B0502040204020203" pitchFamily="34" charset="0"/>
              </a:rPr>
              <a:t>Review FNS 113-1</a:t>
            </a:r>
          </a:p>
          <a:p>
            <a:endParaRPr lang="en-US" sz="1800" dirty="0">
              <a:latin typeface="Segoe UI" panose="020B0502040204020203" pitchFamily="34" charset="0"/>
              <a:cs typeface="Segoe UI" panose="020B0502040204020203" pitchFamily="34" charset="0"/>
            </a:endParaRPr>
          </a:p>
          <a:p>
            <a:r>
              <a:rPr lang="en-US" sz="1800" dirty="0">
                <a:latin typeface="Segoe UI" panose="020B0502040204020203" pitchFamily="34" charset="0"/>
                <a:cs typeface="Segoe UI" panose="020B0502040204020203" pitchFamily="34" charset="0"/>
              </a:rPr>
              <a:t>See USDA’s complaint form</a:t>
            </a:r>
          </a:p>
          <a:p>
            <a:endParaRPr lang="en-US" dirty="0">
              <a:latin typeface="Segoe UI" panose="020B0502040204020203" pitchFamily="34" charset="0"/>
              <a:cs typeface="Segoe UI" panose="020B0502040204020203" pitchFamily="34" charset="0"/>
            </a:endParaRPr>
          </a:p>
        </p:txBody>
      </p:sp>
      <p:pic>
        <p:nvPicPr>
          <p:cNvPr id="4" name="Picture 3" descr="A screenshot of the civil rights tab on the knowledge center">
            <a:extLst>
              <a:ext uri="{FF2B5EF4-FFF2-40B4-BE49-F238E27FC236}">
                <a16:creationId xmlns:a16="http://schemas.microsoft.com/office/drawing/2014/main" id="{EDC0464E-A64E-40A4-906F-931D710A8A8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94613" y="1876044"/>
            <a:ext cx="8712448" cy="4663302"/>
          </a:xfrm>
          <a:prstGeom prst="rect">
            <a:avLst/>
          </a:prstGeom>
        </p:spPr>
      </p:pic>
      <p:sp>
        <p:nvSpPr>
          <p:cNvPr id="5" name="Arrow: Right 4" descr="An accent arrow">
            <a:extLst>
              <a:ext uri="{FF2B5EF4-FFF2-40B4-BE49-F238E27FC236}">
                <a16:creationId xmlns:a16="http://schemas.microsoft.com/office/drawing/2014/main" id="{8EBCD724-E6FA-4C04-B4C6-B661A4FE339E}"/>
              </a:ext>
            </a:extLst>
          </p:cNvPr>
          <p:cNvSpPr/>
          <p:nvPr/>
        </p:nvSpPr>
        <p:spPr>
          <a:xfrm>
            <a:off x="520861" y="6041664"/>
            <a:ext cx="3009417" cy="6137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148928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search Presentation.potx" id="{56FA722C-F846-4CAB-B731-AD623A5E3E2F}" vid="{D64B6417-52F1-44C8-A69F-2D9066A0468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1257</Words>
  <Application>Microsoft Office PowerPoint</Application>
  <PresentationFormat>Widescreen</PresentationFormat>
  <Paragraphs>138</Paragraphs>
  <Slides>15</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Franklin Gothic Book</vt:lpstr>
      <vt:lpstr>Segoe UI</vt:lpstr>
      <vt:lpstr>Office Theme</vt:lpstr>
      <vt:lpstr>Civil Rights  Requirement Reminders</vt:lpstr>
      <vt:lpstr>Annual Requirements: Train staff annually</vt:lpstr>
      <vt:lpstr>Collect and report racial and ethnic data through  Basic Educational Data System (BEDS) report or the Civil Rights Compliance Report.  </vt:lpstr>
      <vt:lpstr>USDA “AND JUSTICE FOR ALL” Poster </vt:lpstr>
      <vt:lpstr>Review your NDS for Accuracy</vt:lpstr>
      <vt:lpstr>Common Error</vt:lpstr>
      <vt:lpstr>Evaluate Your Language Access Plan</vt:lpstr>
      <vt:lpstr>Language Access Plan</vt:lpstr>
      <vt:lpstr>Review your Complaint Policy</vt:lpstr>
      <vt:lpstr>Meal Modification Guidance</vt:lpstr>
      <vt:lpstr>The expanded definition of DISABILTY: </vt:lpstr>
      <vt:lpstr>Medical statement requirements</vt:lpstr>
      <vt:lpstr>Food Allergy  medical statement</vt:lpstr>
      <vt:lpstr>Assurance Statements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2019-03-27T12:10:22Z</dcterms:created>
  <dcterms:modified xsi:type="dcterms:W3CDTF">2019-03-27T17:57:10Z</dcterms:modified>
</cp:coreProperties>
</file>