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notesMasterIdLst>
    <p:notesMasterId r:id="rId12"/>
  </p:notesMasterIdLst>
  <p:handoutMasterIdLst>
    <p:handoutMasterId r:id="rId13"/>
  </p:handoutMasterIdLst>
  <p:sldIdLst>
    <p:sldId id="256" r:id="rId2"/>
    <p:sldId id="257" r:id="rId3"/>
    <p:sldId id="287" r:id="rId4"/>
    <p:sldId id="281" r:id="rId5"/>
    <p:sldId id="284" r:id="rId6"/>
    <p:sldId id="285" r:id="rId7"/>
    <p:sldId id="279" r:id="rId8"/>
    <p:sldId id="282" r:id="rId9"/>
    <p:sldId id="276" r:id="rId10"/>
    <p:sldId id="28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7" autoAdjust="0"/>
    <p:restoredTop sz="61282" autoAdjust="0"/>
  </p:normalViewPr>
  <p:slideViewPr>
    <p:cSldViewPr snapToGrid="0">
      <p:cViewPr varScale="1">
        <p:scale>
          <a:sx n="71" d="100"/>
          <a:sy n="71" d="100"/>
        </p:scale>
        <p:origin x="78" y="144"/>
      </p:cViewPr>
      <p:guideLst/>
    </p:cSldViewPr>
  </p:slideViewPr>
  <p:outlineViewPr>
    <p:cViewPr>
      <p:scale>
        <a:sx n="33" d="100"/>
        <a:sy n="33" d="100"/>
      </p:scale>
      <p:origin x="0" y="-4646"/>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4" d="100"/>
          <a:sy n="94" d="100"/>
        </p:scale>
        <p:origin x="63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1A093F-E265-42D6-A4A7-D816F8BEDC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E91F2-55D8-4E2A-B675-E69103E907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FD0FB5-5757-4B6D-9EE3-259D9101C536}" type="datetimeFigureOut">
              <a:rPr lang="en-US" smtClean="0"/>
              <a:t>8/2/2018</a:t>
            </a:fld>
            <a:endParaRPr lang="en-US"/>
          </a:p>
        </p:txBody>
      </p:sp>
      <p:sp>
        <p:nvSpPr>
          <p:cNvPr id="4" name="Footer Placeholder 3">
            <a:extLst>
              <a:ext uri="{FF2B5EF4-FFF2-40B4-BE49-F238E27FC236}">
                <a16:creationId xmlns:a16="http://schemas.microsoft.com/office/drawing/2014/main" id="{FBB20CE4-4C6B-4428-A831-6F6EE368C4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759AC2A-012E-4138-A1DF-6CF09D321A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8BCCD6-CCC5-4FF4-9321-136604E4E289}" type="slidenum">
              <a:rPr lang="en-US" smtClean="0"/>
              <a:t>‹#›</a:t>
            </a:fld>
            <a:endParaRPr lang="en-US"/>
          </a:p>
        </p:txBody>
      </p:sp>
    </p:spTree>
    <p:extLst>
      <p:ext uri="{BB962C8B-B14F-4D97-AF65-F5344CB8AC3E}">
        <p14:creationId xmlns:p14="http://schemas.microsoft.com/office/powerpoint/2010/main" val="342475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4CE872-421C-4903-A571-1C9B1EC2D666}" type="datetimeFigureOut">
              <a:rPr lang="en-US" smtClean="0"/>
              <a:t>8/2/2018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C2622-F88F-4DD5-984B-6C5EEFF0538C}" type="slidenum">
              <a:rPr lang="en-US" smtClean="0"/>
              <a:t>‹#›</a:t>
            </a:fld>
            <a:endParaRPr lang="en-US"/>
          </a:p>
        </p:txBody>
      </p:sp>
    </p:spTree>
    <p:extLst>
      <p:ext uri="{BB962C8B-B14F-4D97-AF65-F5344CB8AC3E}">
        <p14:creationId xmlns:p14="http://schemas.microsoft.com/office/powerpoint/2010/main" val="222701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Today we will discuss our school meal policy. As part of your job, you see and interact with our students daily. Your role is important as you are the front line of our school. You may be the person to recognize that a student is struggling and needs assistance from us. </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A9C2622-F88F-4DD5-984B-6C5EEFF0538C}" type="slidenum">
              <a:rPr lang="en-US" smtClean="0"/>
              <a:t>1</a:t>
            </a:fld>
            <a:endParaRPr lang="en-US"/>
          </a:p>
        </p:txBody>
      </p:sp>
    </p:spTree>
    <p:extLst>
      <p:ext uri="{BB962C8B-B14F-4D97-AF65-F5344CB8AC3E}">
        <p14:creationId xmlns:p14="http://schemas.microsoft.com/office/powerpoint/2010/main" val="3839344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Now discuss any questions or concerns.  Ensure your staff has the information they need to carry out your school’s meal policy.</a:t>
            </a:r>
          </a:p>
        </p:txBody>
      </p:sp>
      <p:sp>
        <p:nvSpPr>
          <p:cNvPr id="4" name="Slide Number Placeholder 3"/>
          <p:cNvSpPr>
            <a:spLocks noGrp="1"/>
          </p:cNvSpPr>
          <p:nvPr>
            <p:ph type="sldNum" sz="quarter" idx="10"/>
          </p:nvPr>
        </p:nvSpPr>
        <p:spPr/>
        <p:txBody>
          <a:bodyPr/>
          <a:lstStyle/>
          <a:p>
            <a:fld id="{AA9C2622-F88F-4DD5-984B-6C5EEFF0538C}" type="slidenum">
              <a:rPr lang="en-US" smtClean="0"/>
              <a:t>10</a:t>
            </a:fld>
            <a:endParaRPr lang="en-US"/>
          </a:p>
        </p:txBody>
      </p:sp>
    </p:spTree>
    <p:extLst>
      <p:ext uri="{BB962C8B-B14F-4D97-AF65-F5344CB8AC3E}">
        <p14:creationId xmlns:p14="http://schemas.microsoft.com/office/powerpoint/2010/main" val="693551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talk about recognizing the signs of a student that doesn’t have access to food at home. We will go through our school’s meal policy and how we can ensure that no student that owes money for unpaid school meals will be treated differently from any other student.</a:t>
            </a:r>
          </a:p>
        </p:txBody>
      </p:sp>
      <p:sp>
        <p:nvSpPr>
          <p:cNvPr id="4" name="Slide Number Placeholder 3"/>
          <p:cNvSpPr>
            <a:spLocks noGrp="1"/>
          </p:cNvSpPr>
          <p:nvPr>
            <p:ph type="sldNum" sz="quarter" idx="10"/>
          </p:nvPr>
        </p:nvSpPr>
        <p:spPr/>
        <p:txBody>
          <a:bodyPr/>
          <a:lstStyle/>
          <a:p>
            <a:fld id="{AA9C2622-F88F-4DD5-984B-6C5EEFF0538C}" type="slidenum">
              <a:rPr lang="en-US" smtClean="0"/>
              <a:t>2</a:t>
            </a:fld>
            <a:endParaRPr lang="en-US"/>
          </a:p>
        </p:txBody>
      </p:sp>
    </p:spTree>
    <p:extLst>
      <p:ext uri="{BB962C8B-B14F-4D97-AF65-F5344CB8AC3E}">
        <p14:creationId xmlns:p14="http://schemas.microsoft.com/office/powerpoint/2010/main" val="2181185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school participates in the national school lunch and breakfast programs.  These programs provide low-cost or no-cost meals to our students each school day.  Students can be eligible for free or reduced priced meals. </a:t>
            </a:r>
            <a:r>
              <a:rPr lang="en-US" sz="1200" b="0" i="0" kern="1200" dirty="0">
                <a:solidFill>
                  <a:schemeClr val="tx1"/>
                </a:solidFill>
                <a:effectLst/>
                <a:latin typeface="+mn-lt"/>
                <a:ea typeface="+mn-ea"/>
                <a:cs typeface="+mn-cs"/>
              </a:rPr>
              <a:t>Students from low income families are eligible to receive meals for free or at a reduced price based on their household income or if their families participate in other government programs like SNAP or Temporary Assistance for Needy Families (TANF).  Families can complete income applications to qualify.  </a:t>
            </a:r>
            <a:endParaRPr lang="en-US" dirty="0"/>
          </a:p>
        </p:txBody>
      </p:sp>
      <p:sp>
        <p:nvSpPr>
          <p:cNvPr id="4" name="Slide Number Placeholder 3"/>
          <p:cNvSpPr>
            <a:spLocks noGrp="1"/>
          </p:cNvSpPr>
          <p:nvPr>
            <p:ph type="sldNum" sz="quarter" idx="10"/>
          </p:nvPr>
        </p:nvSpPr>
        <p:spPr/>
        <p:txBody>
          <a:bodyPr/>
          <a:lstStyle/>
          <a:p>
            <a:fld id="{AA9C2622-F88F-4DD5-984B-6C5EEFF0538C}" type="slidenum">
              <a:rPr lang="en-US" smtClean="0"/>
              <a:t>3</a:t>
            </a:fld>
            <a:endParaRPr lang="en-US"/>
          </a:p>
        </p:txBody>
      </p:sp>
    </p:spTree>
    <p:extLst>
      <p:ext uri="{BB962C8B-B14F-4D97-AF65-F5344CB8AC3E}">
        <p14:creationId xmlns:p14="http://schemas.microsoft.com/office/powerpoint/2010/main" val="3591970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Handout the meal policy for your school, or materials related to this training. This is the time you can take to provide the procedure you want your staff to follow related to the school’s meal policy.</a:t>
            </a:r>
          </a:p>
          <a:p>
            <a:endParaRPr lang="en-US" i="1" dirty="0"/>
          </a:p>
        </p:txBody>
      </p:sp>
      <p:sp>
        <p:nvSpPr>
          <p:cNvPr id="4" name="Slide Number Placeholder 3"/>
          <p:cNvSpPr>
            <a:spLocks noGrp="1"/>
          </p:cNvSpPr>
          <p:nvPr>
            <p:ph type="sldNum" sz="quarter" idx="10"/>
          </p:nvPr>
        </p:nvSpPr>
        <p:spPr/>
        <p:txBody>
          <a:bodyPr/>
          <a:lstStyle/>
          <a:p>
            <a:fld id="{AA9C2622-F88F-4DD5-984B-6C5EEFF0538C}" type="slidenum">
              <a:rPr lang="en-US" smtClean="0"/>
              <a:t>4</a:t>
            </a:fld>
            <a:endParaRPr lang="en-US"/>
          </a:p>
        </p:txBody>
      </p:sp>
    </p:spTree>
    <p:extLst>
      <p:ext uri="{BB962C8B-B14F-4D97-AF65-F5344CB8AC3E}">
        <p14:creationId xmlns:p14="http://schemas.microsoft.com/office/powerpoint/2010/main" val="908247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a:solidFill>
                  <a:schemeClr val="tx1"/>
                </a:solidFill>
                <a:effectLst/>
                <a:latin typeface="+mn-lt"/>
                <a:ea typeface="+mn-ea"/>
                <a:cs typeface="+mn-cs"/>
              </a:rPr>
              <a:t>Provide staff with the school’s policy that the school or school district shall provide the student with the student’s choice of a reimbursable meal, if the student requests one. Explain your procedure to allow parents and guardians to indicate to the SFA that they would not want their child to charge a meal upon request.</a:t>
            </a:r>
          </a:p>
          <a:p>
            <a:pPr lvl="0"/>
            <a:endParaRPr lang="en-US" sz="1200" i="1"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Remind staff-Charging of items outside of the reimbursable meals (i.e., a la carte items, adult meals, etc.) is expressly prohibited!  </a:t>
            </a:r>
          </a:p>
          <a:p>
            <a:endParaRPr lang="en-US" dirty="0"/>
          </a:p>
          <a:p>
            <a:endParaRPr lang="en-US" dirty="0"/>
          </a:p>
        </p:txBody>
      </p:sp>
      <p:sp>
        <p:nvSpPr>
          <p:cNvPr id="4" name="Slide Number Placeholder 3"/>
          <p:cNvSpPr>
            <a:spLocks noGrp="1"/>
          </p:cNvSpPr>
          <p:nvPr>
            <p:ph type="sldNum" sz="quarter" idx="10"/>
          </p:nvPr>
        </p:nvSpPr>
        <p:spPr/>
        <p:txBody>
          <a:bodyPr/>
          <a:lstStyle/>
          <a:p>
            <a:fld id="{AA9C2622-F88F-4DD5-984B-6C5EEFF0538C}" type="slidenum">
              <a:rPr lang="en-US" smtClean="0"/>
              <a:t>5</a:t>
            </a:fld>
            <a:endParaRPr lang="en-US"/>
          </a:p>
        </p:txBody>
      </p:sp>
    </p:spTree>
    <p:extLst>
      <p:ext uri="{BB962C8B-B14F-4D97-AF65-F5344CB8AC3E}">
        <p14:creationId xmlns:p14="http://schemas.microsoft.com/office/powerpoint/2010/main" val="2254400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a:solidFill>
                  <a:schemeClr val="tx1"/>
                </a:solidFill>
                <a:effectLst/>
                <a:latin typeface="+mn-lt"/>
                <a:ea typeface="+mn-ea"/>
                <a:cs typeface="+mn-cs"/>
              </a:rPr>
              <a:t>Provide staff with the  school’s notification procedure will inform the parent or guardian that their child’s account balance is exhausted and unpaid meal charges are due.  </a:t>
            </a:r>
          </a:p>
          <a:p>
            <a:pPr lvl="0"/>
            <a:endParaRPr lang="en-US" sz="1200" i="1"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The notification may include a repayment schedule, but the school cannot charge any interest or fees in connection with the meals charged.  </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Provide staff with the process they will follow to provide affected parents or guardians assistance to establish eligibility for reduced price or free meals for eligible children.</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fld id="{AA9C2622-F88F-4DD5-984B-6C5EEFF0538C}" type="slidenum">
              <a:rPr lang="en-US" smtClean="0"/>
              <a:t>6</a:t>
            </a:fld>
            <a:endParaRPr lang="en-US"/>
          </a:p>
        </p:txBody>
      </p:sp>
    </p:spTree>
    <p:extLst>
      <p:ext uri="{BB962C8B-B14F-4D97-AF65-F5344CB8AC3E}">
        <p14:creationId xmlns:p14="http://schemas.microsoft.com/office/powerpoint/2010/main" val="474081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Staff will communicate with parents/guardians with five or more meal charges to determine eligibility for free or reduced price meals.</a:t>
            </a:r>
          </a:p>
          <a:p>
            <a:r>
              <a:rPr lang="en-US" sz="1200" b="0" i="1" kern="1200" dirty="0">
                <a:solidFill>
                  <a:schemeClr val="tx1"/>
                </a:solidFill>
                <a:effectLst/>
                <a:latin typeface="+mn-lt"/>
                <a:ea typeface="+mn-ea"/>
                <a:cs typeface="+mn-cs"/>
              </a:rPr>
              <a:t>Staff will attempt to directly certify the student for free meals</a:t>
            </a:r>
          </a:p>
          <a:p>
            <a:r>
              <a:rPr lang="en-US" sz="1200" b="0" i="1" kern="1200" dirty="0">
                <a:solidFill>
                  <a:schemeClr val="tx1"/>
                </a:solidFill>
                <a:effectLst/>
                <a:latin typeface="+mn-lt"/>
                <a:ea typeface="+mn-ea"/>
                <a:cs typeface="+mn-cs"/>
              </a:rPr>
              <a:t>School staff will make two documented attempts to reach out to parents/guardians to complete a meal application in addition to the application and instructions provided in the school enrollment packet.</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School staff will contact the parent/guardian to offer assistance with completion of meal application to determine if there are other issues within the household causing the child to have insufficient funds, offering any other assistance that is appropriate.</a:t>
            </a:r>
          </a:p>
          <a:p>
            <a:endParaRPr lang="en-US" i="1" dirty="0"/>
          </a:p>
          <a:p>
            <a:r>
              <a:rPr lang="en-US" i="1" dirty="0"/>
              <a:t>Discuss who in your school is responsible for this.  </a:t>
            </a:r>
          </a:p>
        </p:txBody>
      </p:sp>
      <p:sp>
        <p:nvSpPr>
          <p:cNvPr id="4" name="Slide Number Placeholder 3"/>
          <p:cNvSpPr>
            <a:spLocks noGrp="1"/>
          </p:cNvSpPr>
          <p:nvPr>
            <p:ph type="sldNum" sz="quarter" idx="10"/>
          </p:nvPr>
        </p:nvSpPr>
        <p:spPr/>
        <p:txBody>
          <a:bodyPr/>
          <a:lstStyle/>
          <a:p>
            <a:fld id="{AA9C2622-F88F-4DD5-984B-6C5EEFF0538C}" type="slidenum">
              <a:rPr lang="en-US" smtClean="0"/>
              <a:t>7</a:t>
            </a:fld>
            <a:endParaRPr lang="en-US"/>
          </a:p>
        </p:txBody>
      </p:sp>
    </p:spTree>
    <p:extLst>
      <p:ext uri="{BB962C8B-B14F-4D97-AF65-F5344CB8AC3E}">
        <p14:creationId xmlns:p14="http://schemas.microsoft.com/office/powerpoint/2010/main" val="4210106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Schools must ensure they are working throughout the year to collect eligibility information.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School staff will conduct direct certification at least monthly to maximize free eligibility.</a:t>
            </a:r>
          </a:p>
          <a:p>
            <a:r>
              <a:rPr lang="en-US" sz="1200" b="0" i="0" kern="1200" dirty="0">
                <a:solidFill>
                  <a:schemeClr val="tx1"/>
                </a:solidFill>
                <a:effectLst/>
                <a:latin typeface="+mn-lt"/>
                <a:ea typeface="+mn-ea"/>
                <a:cs typeface="+mn-cs"/>
              </a:rPr>
              <a:t>School staff will provide parents/guardians with free and reduced price application and instructions at the beginning of each school year in school enrollment packet.</a:t>
            </a:r>
          </a:p>
          <a:p>
            <a:r>
              <a:rPr lang="en-US" sz="1200" b="0" i="0" kern="1200" dirty="0">
                <a:solidFill>
                  <a:schemeClr val="tx1"/>
                </a:solidFill>
                <a:effectLst/>
                <a:latin typeface="+mn-lt"/>
                <a:ea typeface="+mn-ea"/>
                <a:cs typeface="+mn-cs"/>
              </a:rPr>
              <a:t>Schools using electronic meal application will provide an explanation of the process in the school enrollment packet and instructions on how to request a paper application at no cost.</a:t>
            </a:r>
          </a:p>
          <a:p>
            <a:r>
              <a:rPr lang="en-US" sz="1200" b="0" i="0" kern="1200" dirty="0">
                <a:solidFill>
                  <a:schemeClr val="tx1"/>
                </a:solidFill>
                <a:effectLst/>
                <a:latin typeface="+mn-lt"/>
                <a:ea typeface="+mn-ea"/>
                <a:cs typeface="+mn-cs"/>
              </a:rPr>
              <a:t>Schools will provide at least two additional free and reduced price applications throughout the school year to families identified as owing meal charges.</a:t>
            </a:r>
          </a:p>
          <a:p>
            <a:r>
              <a:rPr lang="en-US" sz="1200" b="0" i="0" kern="1200" dirty="0">
                <a:solidFill>
                  <a:schemeClr val="tx1"/>
                </a:solidFill>
                <a:effectLst/>
                <a:latin typeface="+mn-lt"/>
                <a:ea typeface="+mn-ea"/>
                <a:cs typeface="+mn-cs"/>
              </a:rPr>
              <a:t>Schools will use administrative prerogative judiciously, only after using exhaustive efforts to obtain a completed application from the parent/guardian only with available information on family size and income that falls within approvable guidelines.</a:t>
            </a:r>
          </a:p>
          <a:p>
            <a:r>
              <a:rPr lang="en-US" sz="1200" b="0" i="0" kern="1200" dirty="0">
                <a:solidFill>
                  <a:schemeClr val="tx1"/>
                </a:solidFill>
                <a:effectLst/>
                <a:latin typeface="+mn-lt"/>
                <a:ea typeface="+mn-ea"/>
                <a:cs typeface="+mn-cs"/>
              </a:rPr>
              <a:t>Schools will coordinate with the foster, homeless, migrant, runaway coordinators at least monthly to certify eligible students.</a:t>
            </a:r>
          </a:p>
          <a:p>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Provide specific details to who handles this at </a:t>
            </a:r>
            <a:r>
              <a:rPr lang="en-US" sz="1200" b="0" i="1" kern="1200">
                <a:solidFill>
                  <a:schemeClr val="tx1"/>
                </a:solidFill>
                <a:effectLst/>
                <a:latin typeface="+mn-lt"/>
                <a:ea typeface="+mn-ea"/>
                <a:cs typeface="+mn-cs"/>
              </a:rPr>
              <a:t>your shcool</a:t>
            </a:r>
            <a:r>
              <a:rPr lang="en-US" sz="1200" b="0" i="1"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A9C2622-F88F-4DD5-984B-6C5EEFF0538C}" type="slidenum">
              <a:rPr lang="en-US" smtClean="0"/>
              <a:t>8</a:t>
            </a:fld>
            <a:endParaRPr lang="en-US"/>
          </a:p>
        </p:txBody>
      </p:sp>
    </p:spTree>
    <p:extLst>
      <p:ext uri="{BB962C8B-B14F-4D97-AF65-F5344CB8AC3E}">
        <p14:creationId xmlns:p14="http://schemas.microsoft.com/office/powerpoint/2010/main" val="3757033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School staff is required to minimize student distress.  Staff cannot take any action with students directly to collect unpaid school meal fees, including:</a:t>
            </a:r>
          </a:p>
          <a:p>
            <a:endParaRPr lang="en-US"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Announcing or publicizing the names of children with unpaid meal charges;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Discuss any outstanding meal debt in the presence of other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Requiring children with unpaid meal charges to do chores or other work;</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Sending clearly marked notices home with children who have an outstanding balance;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Using hand stamps, wristbands, stickers, or other physical markers to identify children with outstanding meal charges;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Throwing a child’s meal in the trash;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Take any action directed at the student to collect unpaid meal charges;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Serving alternate meals (i.e., cheese sandwich); or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Using a debt collector.</a:t>
            </a:r>
          </a:p>
          <a:p>
            <a:endParaRPr lang="en-US" dirty="0"/>
          </a:p>
        </p:txBody>
      </p:sp>
      <p:sp>
        <p:nvSpPr>
          <p:cNvPr id="4" name="Slide Number Placeholder 3"/>
          <p:cNvSpPr>
            <a:spLocks noGrp="1"/>
          </p:cNvSpPr>
          <p:nvPr>
            <p:ph type="sldNum" sz="quarter" idx="10"/>
          </p:nvPr>
        </p:nvSpPr>
        <p:spPr/>
        <p:txBody>
          <a:bodyPr/>
          <a:lstStyle/>
          <a:p>
            <a:fld id="{AA9C2622-F88F-4DD5-984B-6C5EEFF0538C}" type="slidenum">
              <a:rPr lang="en-US" smtClean="0"/>
              <a:t>9</a:t>
            </a:fld>
            <a:endParaRPr lang="en-US"/>
          </a:p>
        </p:txBody>
      </p:sp>
    </p:spTree>
    <p:extLst>
      <p:ext uri="{BB962C8B-B14F-4D97-AF65-F5344CB8AC3E}">
        <p14:creationId xmlns:p14="http://schemas.microsoft.com/office/powerpoint/2010/main" val="484517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13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4077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07097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0112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18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8/2/2018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3123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8/2/2018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77110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8/2/2018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3834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86B75A-687E-405C-8A0B-8D00578BA2C3}" type="datetimeFigureOut">
              <a:rPr lang="en-US" smtClean="0"/>
              <a:pPr/>
              <a:t>8/2/2018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7195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586B75A-687E-405C-8A0B-8D00578BA2C3}" type="datetimeFigureOut">
              <a:rPr lang="en-US" smtClean="0"/>
              <a:pPr/>
              <a:t>8/2/2018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8342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8/2/2018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97156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8/2/2018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86886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classroom-assessment-theory-into-practice.wikispaces.com/Assessment+For+Learn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coolcatteacher.blogspot.com/2012/01/10-ways-for-living-large-in-lunch-duty.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flickr.com/photos/usdagov/628254515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flickr.com/photos/davedugdale/5104920233/"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child, table, person, food&#10;&#10;Description generated with high confidence">
            <a:extLst>
              <a:ext uri="{FF2B5EF4-FFF2-40B4-BE49-F238E27FC236}">
                <a16:creationId xmlns:a16="http://schemas.microsoft.com/office/drawing/2014/main" id="{65D594AD-7B8C-4A90-9E16-DCC109FCFA82}"/>
              </a:ext>
            </a:extLst>
          </p:cNvPr>
          <p:cNvPicPr>
            <a:picLocks noChangeAspect="1"/>
          </p:cNvPicPr>
          <p:nvPr/>
        </p:nvPicPr>
        <p:blipFill>
          <a:blip r:embed="rId3"/>
          <a:stretch>
            <a:fillRect/>
          </a:stretch>
        </p:blipFill>
        <p:spPr>
          <a:xfrm>
            <a:off x="633999" y="877487"/>
            <a:ext cx="6912217" cy="4579343"/>
          </a:xfrm>
          <a:prstGeom prst="rect">
            <a:avLst/>
          </a:prstGeom>
        </p:spPr>
      </p:pic>
      <p:sp>
        <p:nvSpPr>
          <p:cNvPr id="2" name="Title 1">
            <a:extLst>
              <a:ext uri="{FF2B5EF4-FFF2-40B4-BE49-F238E27FC236}">
                <a16:creationId xmlns:a16="http://schemas.microsoft.com/office/drawing/2014/main" id="{68319DFE-6327-4800-938B-3C3FE460DA17}"/>
              </a:ext>
            </a:extLst>
          </p:cNvPr>
          <p:cNvSpPr>
            <a:spLocks noGrp="1"/>
          </p:cNvSpPr>
          <p:nvPr>
            <p:ph type="ctrTitle"/>
          </p:nvPr>
        </p:nvSpPr>
        <p:spPr>
          <a:xfrm>
            <a:off x="8141110" y="639097"/>
            <a:ext cx="3401961" cy="3686015"/>
          </a:xfrm>
        </p:spPr>
        <p:txBody>
          <a:bodyPr>
            <a:normAutofit/>
          </a:bodyPr>
          <a:lstStyle/>
          <a:p>
            <a:r>
              <a:rPr lang="en-US" sz="4600" dirty="0">
                <a:latin typeface="Arial Rounded MT Bold" panose="020F0704030504030204" pitchFamily="34" charset="0"/>
              </a:rPr>
              <a:t>Staff Training:</a:t>
            </a:r>
            <a:br>
              <a:rPr lang="en-US" sz="4600" dirty="0">
                <a:latin typeface="Arial Rounded MT Bold" panose="020F0704030504030204" pitchFamily="34" charset="0"/>
              </a:rPr>
            </a:br>
            <a:r>
              <a:rPr lang="en-US" sz="4600" dirty="0">
                <a:latin typeface="Arial Rounded MT Bold" panose="020F0704030504030204" pitchFamily="34" charset="0"/>
              </a:rPr>
              <a:t>Our School’s</a:t>
            </a:r>
            <a:br>
              <a:rPr lang="en-US" sz="4600" dirty="0">
                <a:latin typeface="Arial Rounded MT Bold" panose="020F0704030504030204" pitchFamily="34" charset="0"/>
              </a:rPr>
            </a:br>
            <a:r>
              <a:rPr lang="en-US" sz="4600" dirty="0">
                <a:latin typeface="Arial Rounded MT Bold" panose="020F0704030504030204" pitchFamily="34" charset="0"/>
              </a:rPr>
              <a:t>Meal Policy</a:t>
            </a:r>
          </a:p>
        </p:txBody>
      </p:sp>
    </p:spTree>
    <p:extLst>
      <p:ext uri="{BB962C8B-B14F-4D97-AF65-F5344CB8AC3E}">
        <p14:creationId xmlns:p14="http://schemas.microsoft.com/office/powerpoint/2010/main" val="1213705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49F38109-6CA7-491B-A6A4-D2A06300E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8D66C-6E87-4017-8A48-ED6A4578A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8093E2E4-CE1B-4314-8AD0-0555B7CAC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107708C9-4DE8-42DC-8556-86EFA6F0BB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descr="A picture containing students raising their hands.&#10;&#10;">
            <a:extLst>
              <a:ext uri="{FF2B5EF4-FFF2-40B4-BE49-F238E27FC236}">
                <a16:creationId xmlns:a16="http://schemas.microsoft.com/office/drawing/2014/main" id="{92E24096-E7B1-429D-B0A2-AEEBBFC9F0C6}"/>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l="12869" r="3448" b="2"/>
          <a:stretch/>
        </p:blipFill>
        <p:spPr>
          <a:xfrm>
            <a:off x="633999" y="640081"/>
            <a:ext cx="5462001" cy="5054156"/>
          </a:xfrm>
          <a:prstGeom prst="rect">
            <a:avLst/>
          </a:prstGeom>
        </p:spPr>
      </p:pic>
      <p:sp>
        <p:nvSpPr>
          <p:cNvPr id="2" name="Title 1">
            <a:extLst>
              <a:ext uri="{FF2B5EF4-FFF2-40B4-BE49-F238E27FC236}">
                <a16:creationId xmlns:a16="http://schemas.microsoft.com/office/drawing/2014/main" id="{9FF83F42-12AA-4EAC-B6FC-D15BF2F4CD4F}"/>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5400" b="1" dirty="0">
                <a:solidFill>
                  <a:schemeClr val="tx1">
                    <a:lumMod val="85000"/>
                    <a:lumOff val="15000"/>
                  </a:schemeClr>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1667845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descr="A person sitting at a table eating food&#10;&#10;Description generated with very high confidence">
            <a:extLst>
              <a:ext uri="{FF2B5EF4-FFF2-40B4-BE49-F238E27FC236}">
                <a16:creationId xmlns:a16="http://schemas.microsoft.com/office/drawing/2014/main" id="{EB403A13-1BBC-4ECD-84BE-84AD9B2055F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401" r="20650" b="-1"/>
          <a:stretch/>
        </p:blipFill>
        <p:spPr>
          <a:xfrm>
            <a:off x="4075043" y="10"/>
            <a:ext cx="8111272" cy="6857990"/>
          </a:xfrm>
          <a:prstGeom prst="rect">
            <a:avLst/>
          </a:prstGeom>
        </p:spPr>
      </p:pic>
      <p:sp>
        <p:nvSpPr>
          <p:cNvPr id="14" name="Rectangle 13">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FBFD40F6-1A59-418C-9B7B-EABE1718830F}"/>
              </a:ext>
            </a:extLst>
          </p:cNvPr>
          <p:cNvSpPr>
            <a:spLocks noGrp="1"/>
          </p:cNvSpPr>
          <p:nvPr>
            <p:ph type="title"/>
          </p:nvPr>
        </p:nvSpPr>
        <p:spPr>
          <a:xfrm>
            <a:off x="492370" y="516835"/>
            <a:ext cx="3084844" cy="2103875"/>
          </a:xfrm>
        </p:spPr>
        <p:txBody>
          <a:bodyPr>
            <a:normAutofit/>
          </a:bodyPr>
          <a:lstStyle/>
          <a:p>
            <a:r>
              <a:rPr lang="en-US" sz="3600" b="1" dirty="0">
                <a:solidFill>
                  <a:srgbClr val="FFFFFF"/>
                </a:solidFill>
                <a:latin typeface="Arial" panose="020B0604020202020204" pitchFamily="34" charset="0"/>
                <a:cs typeface="Arial" panose="020B0604020202020204" pitchFamily="34" charset="0"/>
              </a:rPr>
              <a:t>Today’s Topics:</a:t>
            </a:r>
          </a:p>
        </p:txBody>
      </p:sp>
      <p:sp>
        <p:nvSpPr>
          <p:cNvPr id="5" name="Content Placeholder 4">
            <a:extLst>
              <a:ext uri="{FF2B5EF4-FFF2-40B4-BE49-F238E27FC236}">
                <a16:creationId xmlns:a16="http://schemas.microsoft.com/office/drawing/2014/main" id="{4ECA8A13-E404-41ED-A28C-DA16C2480250}"/>
              </a:ext>
            </a:extLst>
          </p:cNvPr>
          <p:cNvSpPr>
            <a:spLocks noGrp="1"/>
          </p:cNvSpPr>
          <p:nvPr>
            <p:ph idx="1"/>
          </p:nvPr>
        </p:nvSpPr>
        <p:spPr>
          <a:xfrm>
            <a:off x="492370" y="3137545"/>
            <a:ext cx="3084844" cy="3335519"/>
          </a:xfrm>
        </p:spPr>
        <p:txBody>
          <a:bodyPr>
            <a:normAutofit/>
          </a:bodyPr>
          <a:lstStyle/>
          <a:p>
            <a:r>
              <a:rPr lang="en-US" sz="2800" b="1" dirty="0">
                <a:solidFill>
                  <a:srgbClr val="FFFFFF"/>
                </a:solidFill>
                <a:latin typeface="Arial" panose="020B0604020202020204" pitchFamily="34" charset="0"/>
                <a:cs typeface="Arial" panose="020B0604020202020204" pitchFamily="34" charset="0"/>
              </a:rPr>
              <a:t>Our Meal Policy</a:t>
            </a:r>
          </a:p>
          <a:p>
            <a:r>
              <a:rPr lang="en-US" sz="2800" b="1" dirty="0">
                <a:solidFill>
                  <a:srgbClr val="FFFFFF"/>
                </a:solidFill>
                <a:latin typeface="Arial" panose="020B0604020202020204" pitchFamily="34" charset="0"/>
                <a:cs typeface="Arial" panose="020B0604020202020204" pitchFamily="34" charset="0"/>
              </a:rPr>
              <a:t>Anti-Shaming</a:t>
            </a:r>
          </a:p>
          <a:p>
            <a:endParaRPr lang="en-US" sz="2400" b="1" dirty="0">
              <a:solidFill>
                <a:srgbClr val="FFFFFF"/>
              </a:solidFill>
            </a:endParaRPr>
          </a:p>
          <a:p>
            <a:endParaRPr lang="en-US" sz="1500" dirty="0">
              <a:solidFill>
                <a:srgbClr val="FFFFFF"/>
              </a:solidFill>
            </a:endParaRPr>
          </a:p>
        </p:txBody>
      </p:sp>
    </p:spTree>
    <p:extLst>
      <p:ext uri="{BB962C8B-B14F-4D97-AF65-F5344CB8AC3E}">
        <p14:creationId xmlns:p14="http://schemas.microsoft.com/office/powerpoint/2010/main" val="308742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students getting food at a school cafeteria.&#10;&#10;">
            <a:extLst>
              <a:ext uri="{FF2B5EF4-FFF2-40B4-BE49-F238E27FC236}">
                <a16:creationId xmlns:a16="http://schemas.microsoft.com/office/drawing/2014/main" id="{2E499FB7-B46F-4BF4-B23E-37D2E66E867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3999" y="827030"/>
            <a:ext cx="6909801" cy="4940507"/>
          </a:xfrm>
          <a:prstGeom prst="rect">
            <a:avLst/>
          </a:prstGeom>
        </p:spPr>
      </p:pic>
      <p:sp>
        <p:nvSpPr>
          <p:cNvPr id="7" name="Title 6">
            <a:extLst>
              <a:ext uri="{FF2B5EF4-FFF2-40B4-BE49-F238E27FC236}">
                <a16:creationId xmlns:a16="http://schemas.microsoft.com/office/drawing/2014/main" id="{820EFB6D-C1A6-486E-9DE5-4CBCEE2B1A94}"/>
              </a:ext>
            </a:extLst>
          </p:cNvPr>
          <p:cNvSpPr>
            <a:spLocks noGrp="1"/>
          </p:cNvSpPr>
          <p:nvPr>
            <p:ph type="title"/>
          </p:nvPr>
        </p:nvSpPr>
        <p:spPr>
          <a:xfrm>
            <a:off x="7543800" y="1862727"/>
            <a:ext cx="3611880" cy="1450757"/>
          </a:xfrm>
        </p:spPr>
        <p:txBody>
          <a:bodyPr>
            <a:normAutofit/>
          </a:bodyPr>
          <a:lstStyle/>
          <a:p>
            <a:r>
              <a:rPr lang="en-US" sz="2400" b="1" cap="all" spc="200" dirty="0">
                <a:latin typeface="Arial" panose="020B0604020202020204" pitchFamily="34" charset="0"/>
                <a:cs typeface="Arial" panose="020B0604020202020204" pitchFamily="34" charset="0"/>
              </a:rPr>
              <a:t>Free or reduced priced school meals</a:t>
            </a:r>
            <a:endParaRPr lang="en-US" sz="2400" dirty="0"/>
          </a:p>
        </p:txBody>
      </p:sp>
    </p:spTree>
    <p:extLst>
      <p:ext uri="{BB962C8B-B14F-4D97-AF65-F5344CB8AC3E}">
        <p14:creationId xmlns:p14="http://schemas.microsoft.com/office/powerpoint/2010/main" val="1586223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descr="  ">
            <a:extLst>
              <a:ext uri="{FF2B5EF4-FFF2-40B4-BE49-F238E27FC236}">
                <a16:creationId xmlns:a16="http://schemas.microsoft.com/office/drawing/2014/main" id="{7FA7B931-B6ED-4C54-B659-4C371BF845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9818" y="1944907"/>
            <a:ext cx="2449486" cy="2449486"/>
          </a:xfrm>
          <a:prstGeom prst="rect">
            <a:avLst/>
          </a:prstGeom>
        </p:spPr>
      </p:pic>
      <p:sp>
        <p:nvSpPr>
          <p:cNvPr id="2" name="Title 1">
            <a:extLst>
              <a:ext uri="{FF2B5EF4-FFF2-40B4-BE49-F238E27FC236}">
                <a16:creationId xmlns:a16="http://schemas.microsoft.com/office/drawing/2014/main" id="{E978DB22-8AB6-4277-B7E7-B9316FEB89FA}"/>
              </a:ext>
            </a:extLst>
          </p:cNvPr>
          <p:cNvSpPr>
            <a:spLocks noGrp="1"/>
          </p:cNvSpPr>
          <p:nvPr>
            <p:ph type="ctrTitle"/>
          </p:nvPr>
        </p:nvSpPr>
        <p:spPr>
          <a:xfrm>
            <a:off x="3836504" y="758952"/>
            <a:ext cx="7319175" cy="3566160"/>
          </a:xfrm>
        </p:spPr>
        <p:txBody>
          <a:bodyPr>
            <a:normAutofit/>
          </a:bodyPr>
          <a:lstStyle/>
          <a:p>
            <a:r>
              <a:rPr lang="en-US" dirty="0">
                <a:latin typeface="Arial" panose="020B0604020202020204" pitchFamily="34" charset="0"/>
                <a:cs typeface="Arial" panose="020B0604020202020204" pitchFamily="34" charset="0"/>
              </a:rPr>
              <a:t>Meal Policy</a:t>
            </a:r>
          </a:p>
        </p:txBody>
      </p:sp>
    </p:spTree>
    <p:extLst>
      <p:ext uri="{BB962C8B-B14F-4D97-AF65-F5344CB8AC3E}">
        <p14:creationId xmlns:p14="http://schemas.microsoft.com/office/powerpoint/2010/main" val="4023071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6DDF4-0E3C-4E0E-8EF8-AE030FD3A5DC}"/>
              </a:ext>
            </a:extLst>
          </p:cNvPr>
          <p:cNvSpPr>
            <a:spLocks noGrp="1"/>
          </p:cNvSpPr>
          <p:nvPr>
            <p:ph type="title"/>
          </p:nvPr>
        </p:nvSpPr>
        <p:spPr/>
        <p:txBody>
          <a:bodyPr>
            <a:normAutofit fontScale="90000"/>
          </a:bodyPr>
          <a:lstStyle/>
          <a:p>
            <a:r>
              <a:rPr lang="en-US" sz="5400" b="1" dirty="0">
                <a:latin typeface="Arial" panose="020B0604020202020204" pitchFamily="34" charset="0"/>
                <a:cs typeface="Arial" panose="020B0604020202020204" pitchFamily="34" charset="0"/>
              </a:rPr>
              <a:t>Meal Policy- Points to Remember</a:t>
            </a:r>
          </a:p>
        </p:txBody>
      </p:sp>
      <p:sp>
        <p:nvSpPr>
          <p:cNvPr id="3" name="Content Placeholder 2">
            <a:extLst>
              <a:ext uri="{FF2B5EF4-FFF2-40B4-BE49-F238E27FC236}">
                <a16:creationId xmlns:a16="http://schemas.microsoft.com/office/drawing/2014/main" id="{5871F41F-4CF0-418D-AA04-2F1D59BAB44C}"/>
              </a:ext>
            </a:extLst>
          </p:cNvPr>
          <p:cNvSpPr>
            <a:spLocks noGrp="1"/>
          </p:cNvSpPr>
          <p:nvPr>
            <p:ph idx="1"/>
          </p:nvPr>
        </p:nvSpPr>
        <p:spPr>
          <a:xfrm>
            <a:off x="704538" y="2383436"/>
            <a:ext cx="11017769" cy="3485658"/>
          </a:xfrm>
        </p:spPr>
        <p:txBody>
          <a:bodyPr>
            <a:normAutofit/>
          </a:bodyPr>
          <a:lstStyle/>
          <a:p>
            <a:pPr>
              <a:buFont typeface="Wingdings" panose="05000000000000000000" pitchFamily="2" charset="2"/>
              <a:buChar char="Ø"/>
            </a:pPr>
            <a:r>
              <a:rPr lang="en-US" sz="3200" dirty="0">
                <a:latin typeface="Arial" panose="020B0604020202020204" pitchFamily="34" charset="0"/>
                <a:cs typeface="Arial" panose="020B0604020202020204" pitchFamily="34" charset="0"/>
              </a:rPr>
              <a:t>Students get their choice of a reimbursable meal</a:t>
            </a:r>
          </a:p>
          <a:p>
            <a:pPr>
              <a:buFont typeface="Wingdings" panose="05000000000000000000" pitchFamily="2" charset="2"/>
              <a:buChar char="Ø"/>
            </a:pPr>
            <a:endParaRPr lang="en-US" sz="32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32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200" dirty="0">
                <a:latin typeface="Arial" panose="020B0604020202020204" pitchFamily="34" charset="0"/>
                <a:cs typeface="Arial" panose="020B0604020202020204" pitchFamily="34" charset="0"/>
              </a:rPr>
              <a:t>Parents may request their child not be allowed to charge a meal</a:t>
            </a:r>
          </a:p>
        </p:txBody>
      </p:sp>
    </p:spTree>
    <p:extLst>
      <p:ext uri="{BB962C8B-B14F-4D97-AF65-F5344CB8AC3E}">
        <p14:creationId xmlns:p14="http://schemas.microsoft.com/office/powerpoint/2010/main" val="2967661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6DDF4-0E3C-4E0E-8EF8-AE030FD3A5DC}"/>
              </a:ext>
            </a:extLst>
          </p:cNvPr>
          <p:cNvSpPr>
            <a:spLocks noGrp="1"/>
          </p:cNvSpPr>
          <p:nvPr>
            <p:ph type="title"/>
          </p:nvPr>
        </p:nvSpPr>
        <p:spPr/>
        <p:txBody>
          <a:bodyPr>
            <a:normAutofit fontScale="90000"/>
          </a:bodyPr>
          <a:lstStyle/>
          <a:p>
            <a:r>
              <a:rPr lang="en-US" sz="5400" b="1" dirty="0">
                <a:latin typeface="Arial" panose="020B0604020202020204" pitchFamily="34" charset="0"/>
                <a:cs typeface="Arial" panose="020B0604020202020204" pitchFamily="34" charset="0"/>
              </a:rPr>
              <a:t>Meal Policy- Points to Remember</a:t>
            </a:r>
          </a:p>
        </p:txBody>
      </p:sp>
      <p:sp>
        <p:nvSpPr>
          <p:cNvPr id="3" name="Content Placeholder 2">
            <a:extLst>
              <a:ext uri="{FF2B5EF4-FFF2-40B4-BE49-F238E27FC236}">
                <a16:creationId xmlns:a16="http://schemas.microsoft.com/office/drawing/2014/main" id="{5871F41F-4CF0-418D-AA04-2F1D59BAB44C}"/>
              </a:ext>
            </a:extLst>
          </p:cNvPr>
          <p:cNvSpPr>
            <a:spLocks noGrp="1"/>
          </p:cNvSpPr>
          <p:nvPr>
            <p:ph idx="1"/>
          </p:nvPr>
        </p:nvSpPr>
        <p:spPr>
          <a:xfrm>
            <a:off x="704539" y="2383436"/>
            <a:ext cx="10867868" cy="3485658"/>
          </a:xfrm>
        </p:spPr>
        <p:txBody>
          <a:bodyPr>
            <a:normAutofit/>
          </a:bodyPr>
          <a:lstStyle/>
          <a:p>
            <a:pPr lvl="0">
              <a:buFont typeface="Wingdings" panose="05000000000000000000" pitchFamily="2" charset="2"/>
              <a:buChar char="Ø"/>
            </a:pPr>
            <a:r>
              <a:rPr lang="en-US" sz="3200" dirty="0">
                <a:latin typeface="Arial" panose="020B0604020202020204" pitchFamily="34" charset="0"/>
                <a:cs typeface="Arial" panose="020B0604020202020204" pitchFamily="34" charset="0"/>
              </a:rPr>
              <a:t>We notify the parent or guardian that their child’s account balance is exhausted and unpaid meal charges are due</a:t>
            </a:r>
          </a:p>
          <a:p>
            <a:pPr lvl="0">
              <a:buFont typeface="Wingdings" panose="05000000000000000000" pitchFamily="2" charset="2"/>
              <a:buChar char="Ø"/>
            </a:pPr>
            <a:endParaRPr lang="en-US" sz="32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200" dirty="0">
                <a:latin typeface="Arial" panose="020B0604020202020204" pitchFamily="34" charset="0"/>
                <a:cs typeface="Arial" panose="020B0604020202020204" pitchFamily="34" charset="0"/>
              </a:rPr>
              <a:t>We will provide assistance to parents or guardians to establish eligibility for reduced price or free meals</a:t>
            </a:r>
          </a:p>
          <a:p>
            <a:pPr marL="0" lvl="0" indent="0">
              <a:buNone/>
            </a:pPr>
            <a:endParaRPr lang="en-US" sz="3200" dirty="0"/>
          </a:p>
          <a:p>
            <a:pPr marL="0" indent="0">
              <a:buNone/>
            </a:pPr>
            <a:endParaRPr lang="en-US" sz="3200" dirty="0"/>
          </a:p>
        </p:txBody>
      </p:sp>
    </p:spTree>
    <p:extLst>
      <p:ext uri="{BB962C8B-B14F-4D97-AF65-F5344CB8AC3E}">
        <p14:creationId xmlns:p14="http://schemas.microsoft.com/office/powerpoint/2010/main" val="206103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holding a phone&#10;&#10;Description generated with high confidence">
            <a:extLst>
              <a:ext uri="{FF2B5EF4-FFF2-40B4-BE49-F238E27FC236}">
                <a16:creationId xmlns:a16="http://schemas.microsoft.com/office/drawing/2014/main" id="{590B296C-9BCA-4710-A52D-72C5E8B1440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6486" r="13224"/>
          <a:stretch/>
        </p:blipFill>
        <p:spPr>
          <a:xfrm>
            <a:off x="8740097" y="2121908"/>
            <a:ext cx="3135109" cy="3471012"/>
          </a:xfrm>
          <a:prstGeom prst="rect">
            <a:avLst/>
          </a:prstGeom>
        </p:spPr>
      </p:pic>
      <p:sp>
        <p:nvSpPr>
          <p:cNvPr id="2" name="Title 1">
            <a:extLst>
              <a:ext uri="{FF2B5EF4-FFF2-40B4-BE49-F238E27FC236}">
                <a16:creationId xmlns:a16="http://schemas.microsoft.com/office/drawing/2014/main" id="{07248F34-5C68-4FA9-97F1-F375A4B1DE49}"/>
              </a:ext>
            </a:extLst>
          </p:cNvPr>
          <p:cNvSpPr>
            <a:spLocks noGrp="1"/>
          </p:cNvSpPr>
          <p:nvPr>
            <p:ph type="title"/>
          </p:nvPr>
        </p:nvSpPr>
        <p:spPr>
          <a:xfrm>
            <a:off x="1097280" y="286603"/>
            <a:ext cx="10058400" cy="1450757"/>
          </a:xfrm>
        </p:spPr>
        <p:txBody>
          <a:bodyPr>
            <a:normAutofit/>
          </a:bodyPr>
          <a:lstStyle/>
          <a:p>
            <a:r>
              <a:rPr lang="en-US" dirty="0">
                <a:latin typeface="Arial" panose="020B0604020202020204" pitchFamily="34" charset="0"/>
                <a:cs typeface="Arial" panose="020B0604020202020204" pitchFamily="34" charset="0"/>
              </a:rPr>
              <a:t>Connect with Parents/Guardians:</a:t>
            </a:r>
          </a:p>
        </p:txBody>
      </p:sp>
      <p:sp>
        <p:nvSpPr>
          <p:cNvPr id="3" name="Content Placeholder 2">
            <a:extLst>
              <a:ext uri="{FF2B5EF4-FFF2-40B4-BE49-F238E27FC236}">
                <a16:creationId xmlns:a16="http://schemas.microsoft.com/office/drawing/2014/main" id="{11C54948-3CDF-41D8-AB05-ACEE2952336A}"/>
              </a:ext>
            </a:extLst>
          </p:cNvPr>
          <p:cNvSpPr>
            <a:spLocks noGrp="1"/>
          </p:cNvSpPr>
          <p:nvPr>
            <p:ph idx="1"/>
          </p:nvPr>
        </p:nvSpPr>
        <p:spPr>
          <a:xfrm>
            <a:off x="1097280" y="1845734"/>
            <a:ext cx="7450943" cy="4405164"/>
          </a:xfrm>
        </p:spPr>
        <p:txBody>
          <a:bodyPr>
            <a:normAutofit lnSpcReduction="10000"/>
          </a:bodyPr>
          <a:lstStyle/>
          <a:p>
            <a:r>
              <a:rPr lang="en-US" dirty="0">
                <a:latin typeface="Arial" panose="020B0604020202020204" pitchFamily="34" charset="0"/>
                <a:cs typeface="Arial" panose="020B0604020202020204" pitchFamily="34" charset="0"/>
              </a:rPr>
              <a:t>When 5 or more meals are charged :</a:t>
            </a:r>
          </a:p>
          <a:p>
            <a:pPr lvl="1">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2000" dirty="0">
                <a:latin typeface="Arial" panose="020B0604020202020204" pitchFamily="34" charset="0"/>
                <a:cs typeface="Arial" panose="020B0604020202020204" pitchFamily="34" charset="0"/>
              </a:rPr>
              <a:t>Make every attempt to determine if a student is directly certified and eligible for free meals </a:t>
            </a:r>
          </a:p>
          <a:p>
            <a:pPr marL="0" indent="0">
              <a:buNone/>
            </a:pPr>
            <a:r>
              <a:rPr lang="en-US" dirty="0">
                <a:latin typeface="Arial" panose="020B0604020202020204" pitchFamily="34" charset="0"/>
                <a:cs typeface="Arial" panose="020B0604020202020204" pitchFamily="34" charset="0"/>
              </a:rPr>
              <a:t> </a:t>
            </a:r>
          </a:p>
          <a:p>
            <a:pPr lvl="1">
              <a:buFont typeface="Wingdings" panose="05000000000000000000" pitchFamily="2" charset="2"/>
              <a:buChar char="Ø"/>
            </a:pPr>
            <a:r>
              <a:rPr lang="en-US" sz="2000" dirty="0">
                <a:latin typeface="Arial" panose="020B0604020202020204" pitchFamily="34" charset="0"/>
                <a:cs typeface="Arial" panose="020B0604020202020204" pitchFamily="34" charset="0"/>
              </a:rPr>
              <a:t>In addition to sending home the income application at the beginning of the year, make two additional attempts to encourage the parent or guardian to complete an income application</a:t>
            </a:r>
          </a:p>
          <a:p>
            <a:pPr lvl="1">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2000" dirty="0">
                <a:latin typeface="Arial" panose="020B0604020202020204" pitchFamily="34" charset="0"/>
                <a:cs typeface="Arial" panose="020B0604020202020204" pitchFamily="34" charset="0"/>
              </a:rPr>
              <a:t>Contact the parent or guardian to offer assistance to complete the application and to determine if there are other factors of why the child does not have sufficient food or funds to purchase a meal</a:t>
            </a:r>
          </a:p>
        </p:txBody>
      </p:sp>
    </p:spTree>
    <p:extLst>
      <p:ext uri="{BB962C8B-B14F-4D97-AF65-F5344CB8AC3E}">
        <p14:creationId xmlns:p14="http://schemas.microsoft.com/office/powerpoint/2010/main" val="4238414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6AD8D-3C3A-4401-9377-11541CA739DD}"/>
              </a:ext>
            </a:extLst>
          </p:cNvPr>
          <p:cNvSpPr>
            <a:spLocks noGrp="1"/>
          </p:cNvSpPr>
          <p:nvPr>
            <p:ph type="title"/>
          </p:nvPr>
        </p:nvSpPr>
        <p:spPr>
          <a:xfrm>
            <a:off x="1097280" y="704538"/>
            <a:ext cx="10058400" cy="1032822"/>
          </a:xfrm>
        </p:spPr>
        <p:txBody>
          <a:bodyPr>
            <a:normAutofit fontScale="90000"/>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Ongoing Eligibility Certification</a:t>
            </a:r>
            <a:br>
              <a:rPr lang="en-US" b="1" dirty="0">
                <a:solidFill>
                  <a:schemeClr val="tx1">
                    <a:lumMod val="65000"/>
                    <a:lumOff val="35000"/>
                  </a:schemeClr>
                </a:solidFill>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57A1E40-81B2-4549-8715-0EE42EA62572}"/>
              </a:ext>
            </a:extLst>
          </p:cNvPr>
          <p:cNvSpPr>
            <a:spLocks noGrp="1"/>
          </p:cNvSpPr>
          <p:nvPr>
            <p:ph idx="1"/>
          </p:nvPr>
        </p:nvSpPr>
        <p:spPr>
          <a:xfrm>
            <a:off x="899411" y="1845734"/>
            <a:ext cx="10912838" cy="4510096"/>
          </a:xfrm>
        </p:spPr>
        <p:txBody>
          <a:bodyPr>
            <a:normAutofit fontScale="85000" lnSpcReduction="20000"/>
          </a:body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Conduct direct certification monthly</a:t>
            </a:r>
          </a:p>
          <a:p>
            <a:pPr marL="0" indent="0">
              <a:buNone/>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 Provide parents/guardians with application and instruction in school enrollment packet</a:t>
            </a:r>
          </a:p>
          <a:p>
            <a:pPr>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Schools with electronic meal application will provide instructions on how to request a free paper copy</a:t>
            </a:r>
          </a:p>
          <a:p>
            <a:pPr marL="0" indent="0">
              <a:buNone/>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Provide at least 2 additional applications to families owing meal charges each year </a:t>
            </a:r>
          </a:p>
          <a:p>
            <a:pPr>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Exhaust efforts to obtain a completed application prior to using administrative prerogative</a:t>
            </a:r>
          </a:p>
          <a:p>
            <a:pPr>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Coordinate with the foster, homeless, migrant and runaway coordinator at least monthly</a:t>
            </a:r>
          </a:p>
          <a:p>
            <a:endParaRPr lang="en-US" dirty="0"/>
          </a:p>
        </p:txBody>
      </p:sp>
    </p:spTree>
    <p:extLst>
      <p:ext uri="{BB962C8B-B14F-4D97-AF65-F5344CB8AC3E}">
        <p14:creationId xmlns:p14="http://schemas.microsoft.com/office/powerpoint/2010/main" val="2485615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9981E-9A2F-4952-89BC-4E419E3097DA}"/>
              </a:ext>
            </a:extLst>
          </p:cNvPr>
          <p:cNvSpPr>
            <a:spLocks noGrp="1"/>
          </p:cNvSpPr>
          <p:nvPr>
            <p:ph type="title"/>
          </p:nvPr>
        </p:nvSpPr>
        <p:spPr>
          <a:xfrm>
            <a:off x="1169232" y="436504"/>
            <a:ext cx="9039069" cy="1122473"/>
          </a:xfrm>
        </p:spPr>
        <p:txBody>
          <a:bodyPr>
            <a:normAutofit/>
          </a:bodyPr>
          <a:lstStyle/>
          <a:p>
            <a:r>
              <a:rPr lang="en-US" sz="4400" dirty="0">
                <a:latin typeface="Arial" panose="020B0604020202020204" pitchFamily="34" charset="0"/>
                <a:cs typeface="Arial" panose="020B0604020202020204" pitchFamily="34" charset="0"/>
              </a:rPr>
              <a:t>Staff Will NEVER:</a:t>
            </a:r>
          </a:p>
        </p:txBody>
      </p:sp>
      <p:sp>
        <p:nvSpPr>
          <p:cNvPr id="4" name="Content Placeholder 3">
            <a:extLst>
              <a:ext uri="{FF2B5EF4-FFF2-40B4-BE49-F238E27FC236}">
                <a16:creationId xmlns:a16="http://schemas.microsoft.com/office/drawing/2014/main" id="{CE5B28B6-A592-48E3-A5C0-14B115C7A83F}"/>
              </a:ext>
            </a:extLst>
          </p:cNvPr>
          <p:cNvSpPr>
            <a:spLocks noGrp="1"/>
          </p:cNvSpPr>
          <p:nvPr>
            <p:ph sz="half" idx="2"/>
          </p:nvPr>
        </p:nvSpPr>
        <p:spPr>
          <a:xfrm>
            <a:off x="1169232" y="1843789"/>
            <a:ext cx="10658007" cy="4467069"/>
          </a:xfrm>
        </p:spPr>
        <p:txBody>
          <a:bodyPr>
            <a:normAutofit/>
          </a:bodyPr>
          <a:lstStyle/>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Take any action with students directly to collect unpaid school meal fees</a:t>
            </a:r>
          </a:p>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Announce or publicize list of students with unpaid charges</a:t>
            </a:r>
          </a:p>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Identify any student or discuss outstanding debt in front of others</a:t>
            </a:r>
          </a:p>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Assign chores or work to pay for debt</a:t>
            </a:r>
          </a:p>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Send clearly marked notices home with children</a:t>
            </a:r>
          </a:p>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Require student to wear wristband, handstamp or other marker because of debt</a:t>
            </a:r>
          </a:p>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Throw away a meal after it has been served because of debt or inability to pay</a:t>
            </a:r>
          </a:p>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Serve an alternate meal</a:t>
            </a:r>
          </a:p>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Use a debt collector</a:t>
            </a:r>
          </a:p>
          <a:p>
            <a:endParaRPr lang="en-US" dirty="0"/>
          </a:p>
        </p:txBody>
      </p:sp>
    </p:spTree>
    <p:extLst>
      <p:ext uri="{BB962C8B-B14F-4D97-AF65-F5344CB8AC3E}">
        <p14:creationId xmlns:p14="http://schemas.microsoft.com/office/powerpoint/2010/main" val="398820702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6007</TotalTime>
  <Words>1141</Words>
  <Application>Microsoft Office PowerPoint</Application>
  <PresentationFormat>Widescreen</PresentationFormat>
  <Paragraphs>97</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Rounded MT Bold</vt:lpstr>
      <vt:lpstr>Calibri</vt:lpstr>
      <vt:lpstr>Calibri Light</vt:lpstr>
      <vt:lpstr>Wingdings</vt:lpstr>
      <vt:lpstr>Retrospect</vt:lpstr>
      <vt:lpstr>Staff Training: Our School’s Meal Policy</vt:lpstr>
      <vt:lpstr>Today’s Topics:</vt:lpstr>
      <vt:lpstr>Free or reduced priced school meals</vt:lpstr>
      <vt:lpstr>Meal Policy</vt:lpstr>
      <vt:lpstr>Meal Policy- Points to Remember</vt:lpstr>
      <vt:lpstr>Meal Policy- Points to Remember</vt:lpstr>
      <vt:lpstr>Connect with Parents/Guardians:</vt:lpstr>
      <vt:lpstr>Ongoing Eligibility Certification </vt:lpstr>
      <vt:lpstr>Staff Will NEVER: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Food Insecurity</dc:title>
  <dc:subject>Addressing Food Insecurity</dc:subject>
  <dc:creator>NYSED</dc:creator>
  <cp:keywords>Addressing Food Insecurity Anti Meal Shaming</cp:keywords>
  <cp:lastModifiedBy>Kristin Junco</cp:lastModifiedBy>
  <cp:revision>101</cp:revision>
  <dcterms:created xsi:type="dcterms:W3CDTF">2018-02-06T19:30:54Z</dcterms:created>
  <dcterms:modified xsi:type="dcterms:W3CDTF">2018-08-02T17:29:48Z</dcterms:modified>
</cp:coreProperties>
</file>