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78"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F9A2DE-03FC-4D53-8182-8355E605BE12}"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F1D13E-2567-4283-B7C2-E83B2257F66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F9A2DE-03FC-4D53-8182-8355E605BE12}"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F1D13E-2567-4283-B7C2-E83B2257F66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BF9A2DE-03FC-4D53-8182-8355E605BE12}"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F1D13E-2567-4283-B7C2-E83B2257F663}"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F9A2DE-03FC-4D53-8182-8355E605BE12}"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F1D13E-2567-4283-B7C2-E83B2257F663}"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F9A2DE-03FC-4D53-8182-8355E605BE12}"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F1D13E-2567-4283-B7C2-E83B2257F66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BF9A2DE-03FC-4D53-8182-8355E605BE12}"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F1D13E-2567-4283-B7C2-E83B2257F663}"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F9A2DE-03FC-4D53-8182-8355E605BE12}" type="datetimeFigureOut">
              <a:rPr lang="en-US" smtClean="0"/>
              <a:t>9/1/2016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F1D13E-2567-4283-B7C2-E83B2257F6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F9A2DE-03FC-4D53-8182-8355E605BE12}" type="datetimeFigureOut">
              <a:rPr lang="en-US" smtClean="0"/>
              <a:t>9/1/2016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F1D13E-2567-4283-B7C2-E83B2257F66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BF9A2DE-03FC-4D53-8182-8355E605BE12}" type="datetimeFigureOut">
              <a:rPr lang="en-US" smtClean="0"/>
              <a:t>9/1/2016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F1D13E-2567-4283-B7C2-E83B2257F66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BF9A2DE-03FC-4D53-8182-8355E605BE12}"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F1D13E-2567-4283-B7C2-E83B2257F663}"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F9A2DE-03FC-4D53-8182-8355E605BE12}"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F1D13E-2567-4283-B7C2-E83B2257F663}"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BF9A2DE-03FC-4D53-8182-8355E605BE12}" type="datetimeFigureOut">
              <a:rPr lang="en-US" smtClean="0"/>
              <a:t>9/1/2016</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CF1D13E-2567-4283-B7C2-E83B2257F663}"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portal.nysed.gov/portal/page/portal/CNKC/SFSP_pp/2016%20training%20memo.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524000"/>
          </a:xfrm>
        </p:spPr>
        <p:txBody>
          <a:bodyPr/>
          <a:lstStyle/>
          <a:p>
            <a:r>
              <a:rPr lang="en-US" dirty="0" smtClean="0"/>
              <a:t>March 22, 2016 Summer Food Service Program Webinar Q&amp;A</a:t>
            </a:r>
            <a:endParaRPr lang="en-US" dirty="0"/>
          </a:p>
        </p:txBody>
      </p:sp>
    </p:spTree>
    <p:extLst>
      <p:ext uri="{BB962C8B-B14F-4D97-AF65-F5344CB8AC3E}">
        <p14:creationId xmlns:p14="http://schemas.microsoft.com/office/powerpoint/2010/main" val="39835437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webinar does count towards </a:t>
            </a:r>
            <a:r>
              <a:rPr lang="en-US" b="1" smtClean="0"/>
              <a:t>one </a:t>
            </a:r>
            <a:r>
              <a:rPr lang="en-US" smtClean="0"/>
              <a:t>hour of continuing </a:t>
            </a:r>
            <a:r>
              <a:rPr lang="en-US" dirty="0" smtClean="0"/>
              <a:t>education credits.</a:t>
            </a:r>
          </a:p>
          <a:p>
            <a:r>
              <a:rPr lang="en-US" dirty="0" smtClean="0"/>
              <a:t>All SFSP information can be found on the CNMS Knowledge Center.</a:t>
            </a:r>
          </a:p>
          <a:p>
            <a:r>
              <a:rPr lang="en-US" dirty="0" smtClean="0"/>
              <a:t>For further questions please call our office at </a:t>
            </a:r>
          </a:p>
          <a:p>
            <a:pPr marL="0" indent="0">
              <a:buNone/>
            </a:pPr>
            <a:r>
              <a:rPr lang="en-US" dirty="0"/>
              <a:t> </a:t>
            </a:r>
            <a:r>
              <a:rPr lang="en-US" dirty="0" smtClean="0"/>
              <a:t>   518-486-1086.</a:t>
            </a:r>
            <a:endParaRPr lang="en-US" dirty="0"/>
          </a:p>
        </p:txBody>
      </p:sp>
      <p:sp>
        <p:nvSpPr>
          <p:cNvPr id="3" name="Title 2"/>
          <p:cNvSpPr>
            <a:spLocks noGrp="1"/>
          </p:cNvSpPr>
          <p:nvPr>
            <p:ph type="title"/>
          </p:nvPr>
        </p:nvSpPr>
        <p:spPr/>
        <p:txBody>
          <a:bodyPr/>
          <a:lstStyle/>
          <a:p>
            <a:r>
              <a:rPr lang="en-US" dirty="0" smtClean="0"/>
              <a:t>Other Information</a:t>
            </a:r>
            <a:endParaRPr lang="en-US" dirty="0"/>
          </a:p>
        </p:txBody>
      </p:sp>
    </p:spTree>
    <p:extLst>
      <p:ext uri="{BB962C8B-B14F-4D97-AF65-F5344CB8AC3E}">
        <p14:creationId xmlns:p14="http://schemas.microsoft.com/office/powerpoint/2010/main" val="2794045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no time restrictions between meals, as long as the times do not overlap.</a:t>
            </a:r>
          </a:p>
          <a:p>
            <a:r>
              <a:rPr lang="en-US" dirty="0" smtClean="0"/>
              <a:t>For example: If breakfast is ending at 10:00 AM, you can start lunch at 10:15 AM.</a:t>
            </a:r>
            <a:endParaRPr lang="en-US" dirty="0"/>
          </a:p>
        </p:txBody>
      </p:sp>
      <p:sp>
        <p:nvSpPr>
          <p:cNvPr id="3" name="Title 2"/>
          <p:cNvSpPr>
            <a:spLocks noGrp="1"/>
          </p:cNvSpPr>
          <p:nvPr>
            <p:ph type="title"/>
          </p:nvPr>
        </p:nvSpPr>
        <p:spPr/>
        <p:txBody>
          <a:bodyPr/>
          <a:lstStyle/>
          <a:p>
            <a:r>
              <a:rPr lang="en-US" dirty="0" smtClean="0"/>
              <a:t>Time Frame Between Meals?</a:t>
            </a:r>
            <a:endParaRPr lang="en-US" dirty="0"/>
          </a:p>
        </p:txBody>
      </p:sp>
    </p:spTree>
    <p:extLst>
      <p:ext uri="{BB962C8B-B14F-4D97-AF65-F5344CB8AC3E}">
        <p14:creationId xmlns:p14="http://schemas.microsoft.com/office/powerpoint/2010/main" val="2326073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income guidelines can be found on the Knowledge Center under the Summer Food Service Program blue tab.</a:t>
            </a:r>
          </a:p>
          <a:p>
            <a:r>
              <a:rPr lang="en-US" dirty="0" smtClean="0"/>
              <a:t>Once on the SFSP page the income guidelines are located under Eligibility.</a:t>
            </a:r>
            <a:endParaRPr lang="en-US" dirty="0"/>
          </a:p>
        </p:txBody>
      </p:sp>
      <p:sp>
        <p:nvSpPr>
          <p:cNvPr id="3" name="Title 2"/>
          <p:cNvSpPr>
            <a:spLocks noGrp="1"/>
          </p:cNvSpPr>
          <p:nvPr>
            <p:ph type="title"/>
          </p:nvPr>
        </p:nvSpPr>
        <p:spPr/>
        <p:txBody>
          <a:bodyPr/>
          <a:lstStyle/>
          <a:p>
            <a:r>
              <a:rPr lang="en-US" dirty="0" smtClean="0"/>
              <a:t>2015-2016 Income Guidelines</a:t>
            </a:r>
            <a:endParaRPr lang="en-US" dirty="0"/>
          </a:p>
        </p:txBody>
      </p:sp>
    </p:spTree>
    <p:extLst>
      <p:ext uri="{BB962C8B-B14F-4D97-AF65-F5344CB8AC3E}">
        <p14:creationId xmlns:p14="http://schemas.microsoft.com/office/powerpoint/2010/main" val="3393587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new income guidelines will be available in June 2016 and will be used to make determinations on applications received July 1</a:t>
            </a:r>
            <a:r>
              <a:rPr lang="en-US" baseline="30000" dirty="0" smtClean="0"/>
              <a:t>st</a:t>
            </a:r>
            <a:r>
              <a:rPr lang="en-US" dirty="0" smtClean="0"/>
              <a:t> and on.</a:t>
            </a:r>
            <a:endParaRPr lang="en-US" dirty="0"/>
          </a:p>
        </p:txBody>
      </p:sp>
      <p:sp>
        <p:nvSpPr>
          <p:cNvPr id="3" name="Title 2"/>
          <p:cNvSpPr>
            <a:spLocks noGrp="1"/>
          </p:cNvSpPr>
          <p:nvPr>
            <p:ph type="title"/>
          </p:nvPr>
        </p:nvSpPr>
        <p:spPr/>
        <p:txBody>
          <a:bodyPr/>
          <a:lstStyle/>
          <a:p>
            <a:r>
              <a:rPr lang="en-US" dirty="0" smtClean="0"/>
              <a:t>New Income Guidelines for SFSP</a:t>
            </a:r>
            <a:endParaRPr lang="en-US" dirty="0"/>
          </a:p>
        </p:txBody>
      </p:sp>
    </p:spTree>
    <p:extLst>
      <p:ext uri="{BB962C8B-B14F-4D97-AF65-F5344CB8AC3E}">
        <p14:creationId xmlns:p14="http://schemas.microsoft.com/office/powerpoint/2010/main" val="2582536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non-discrimination statement is new this year and the most current version is on the main page of the knowledge center.</a:t>
            </a:r>
          </a:p>
          <a:p>
            <a:r>
              <a:rPr lang="en-US" dirty="0" smtClean="0"/>
              <a:t>The full statement is required on all information that is being sent home to families about the Summer Food Service Program, however if it will not fit or it is a smaller document, you may use the simple statement. The simple statement should be in the same size font as the rest of the document.</a:t>
            </a:r>
          </a:p>
          <a:p>
            <a:r>
              <a:rPr lang="en-US" dirty="0" smtClean="0"/>
              <a:t>If you have further questions please check with SED to determine which statement to use.</a:t>
            </a:r>
            <a:endParaRPr lang="en-US" dirty="0"/>
          </a:p>
        </p:txBody>
      </p:sp>
      <p:sp>
        <p:nvSpPr>
          <p:cNvPr id="3" name="Title 2"/>
          <p:cNvSpPr>
            <a:spLocks noGrp="1"/>
          </p:cNvSpPr>
          <p:nvPr>
            <p:ph type="title"/>
          </p:nvPr>
        </p:nvSpPr>
        <p:spPr/>
        <p:txBody>
          <a:bodyPr>
            <a:normAutofit fontScale="90000"/>
          </a:bodyPr>
          <a:lstStyle/>
          <a:p>
            <a:r>
              <a:rPr lang="en-US" dirty="0" smtClean="0"/>
              <a:t>New Non-Discrimination Statement</a:t>
            </a:r>
            <a:endParaRPr lang="en-US" dirty="0"/>
          </a:p>
        </p:txBody>
      </p:sp>
    </p:spTree>
    <p:extLst>
      <p:ext uri="{BB962C8B-B14F-4D97-AF65-F5344CB8AC3E}">
        <p14:creationId xmlns:p14="http://schemas.microsoft.com/office/powerpoint/2010/main" val="2355922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Experienced sponsors in good standing are not required to attend training.</a:t>
            </a:r>
          </a:p>
          <a:p>
            <a:r>
              <a:rPr lang="en-US" dirty="0" smtClean="0"/>
              <a:t>Potential new </a:t>
            </a:r>
            <a:r>
              <a:rPr lang="en-US" dirty="0"/>
              <a:t>non SFA sponsors are </a:t>
            </a:r>
            <a:r>
              <a:rPr lang="en-US" dirty="0" smtClean="0"/>
              <a:t>required to attend training. Follow this </a:t>
            </a:r>
            <a:r>
              <a:rPr lang="en-US" dirty="0" smtClean="0">
                <a:hlinkClick r:id="rId2"/>
              </a:rPr>
              <a:t>link</a:t>
            </a:r>
            <a:r>
              <a:rPr lang="en-US" dirty="0" smtClean="0"/>
              <a:t> for additional information in regard to training dates and locations.</a:t>
            </a:r>
            <a:endParaRPr lang="en-US" dirty="0"/>
          </a:p>
        </p:txBody>
      </p:sp>
      <p:sp>
        <p:nvSpPr>
          <p:cNvPr id="3" name="Title 2"/>
          <p:cNvSpPr>
            <a:spLocks noGrp="1"/>
          </p:cNvSpPr>
          <p:nvPr>
            <p:ph type="title"/>
          </p:nvPr>
        </p:nvSpPr>
        <p:spPr/>
        <p:txBody>
          <a:bodyPr>
            <a:normAutofit fontScale="90000"/>
          </a:bodyPr>
          <a:lstStyle/>
          <a:p>
            <a:r>
              <a:rPr lang="en-US" dirty="0" smtClean="0"/>
              <a:t>Are experienced sponsors still required to attend training?</a:t>
            </a:r>
            <a:endParaRPr lang="en-US" dirty="0"/>
          </a:p>
        </p:txBody>
      </p:sp>
    </p:spTree>
    <p:extLst>
      <p:ext uri="{BB962C8B-B14F-4D97-AF65-F5344CB8AC3E}">
        <p14:creationId xmlns:p14="http://schemas.microsoft.com/office/powerpoint/2010/main" val="4080699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514600"/>
            <a:ext cx="7408333" cy="4030134"/>
          </a:xfrm>
        </p:spPr>
        <p:txBody>
          <a:bodyPr>
            <a:normAutofit fontScale="85000" lnSpcReduction="20000"/>
          </a:bodyPr>
          <a:lstStyle/>
          <a:p>
            <a:r>
              <a:rPr lang="en-US" dirty="0" smtClean="0"/>
              <a:t>A micro-purchase is a purchase that is $3,500 or less per transaction and does not require obtaining competitive bids if you determine the price to be paid is fair and reasonable however, these conditions apply to micro-purchases. </a:t>
            </a:r>
          </a:p>
          <a:p>
            <a:r>
              <a:rPr lang="en-US" dirty="0" smtClean="0"/>
              <a:t>The use of micro-purchases must be written into your procurement policy. Any micro-purchase must meet the equitable distribution requirement which means purchases cant be made with the same vendor for every purchase and unfairly restrict competition. You must alternate among vendors</a:t>
            </a:r>
          </a:p>
          <a:p>
            <a:r>
              <a:rPr lang="en-US" dirty="0" smtClean="0"/>
              <a:t>You must be able to document how you determined a micro-purchase was fair and reasonable and the basis for the determination.</a:t>
            </a:r>
          </a:p>
          <a:p>
            <a:r>
              <a:rPr lang="en-US" dirty="0" smtClean="0"/>
              <a:t>Please note: Purchases can not be split to avoid another procurement method.</a:t>
            </a:r>
          </a:p>
          <a:p>
            <a:r>
              <a:rPr lang="en-US" dirty="0" smtClean="0"/>
              <a:t>Please call with any remaining questions.</a:t>
            </a:r>
          </a:p>
        </p:txBody>
      </p:sp>
      <p:sp>
        <p:nvSpPr>
          <p:cNvPr id="3" name="Title 2"/>
          <p:cNvSpPr>
            <a:spLocks noGrp="1"/>
          </p:cNvSpPr>
          <p:nvPr>
            <p:ph type="title"/>
          </p:nvPr>
        </p:nvSpPr>
        <p:spPr/>
        <p:txBody>
          <a:bodyPr>
            <a:normAutofit fontScale="90000"/>
          </a:bodyPr>
          <a:lstStyle/>
          <a:p>
            <a:r>
              <a:rPr lang="en-US" dirty="0" smtClean="0"/>
              <a:t>Multiple Vendors per </a:t>
            </a:r>
            <a:r>
              <a:rPr lang="en-US" dirty="0"/>
              <a:t>S</a:t>
            </a:r>
            <a:r>
              <a:rPr lang="en-US" dirty="0" smtClean="0"/>
              <a:t>ite in Regards to Micro-purchases</a:t>
            </a:r>
            <a:endParaRPr lang="en-US" dirty="0"/>
          </a:p>
        </p:txBody>
      </p:sp>
    </p:spTree>
    <p:extLst>
      <p:ext uri="{BB962C8B-B14F-4D97-AF65-F5344CB8AC3E}">
        <p14:creationId xmlns:p14="http://schemas.microsoft.com/office/powerpoint/2010/main" val="2851679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 have a lot of flexibility in what you serve in the program. If you need to change your menu throughout the summer, you are able to do so. Just make sure that the posted menu and production records reflect these changes.</a:t>
            </a:r>
            <a:endParaRPr lang="en-US" dirty="0"/>
          </a:p>
        </p:txBody>
      </p:sp>
      <p:sp>
        <p:nvSpPr>
          <p:cNvPr id="3" name="Title 2"/>
          <p:cNvSpPr>
            <a:spLocks noGrp="1"/>
          </p:cNvSpPr>
          <p:nvPr>
            <p:ph type="title"/>
          </p:nvPr>
        </p:nvSpPr>
        <p:spPr/>
        <p:txBody>
          <a:bodyPr/>
          <a:lstStyle/>
          <a:p>
            <a:r>
              <a:rPr lang="en-US" dirty="0" smtClean="0"/>
              <a:t>Changing the Menu</a:t>
            </a:r>
            <a:endParaRPr lang="en-US" dirty="0"/>
          </a:p>
        </p:txBody>
      </p:sp>
    </p:spTree>
    <p:extLst>
      <p:ext uri="{BB962C8B-B14F-4D97-AF65-F5344CB8AC3E}">
        <p14:creationId xmlns:p14="http://schemas.microsoft.com/office/powerpoint/2010/main" val="1618631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you are an SFA, you do have the option of using the same National School Lunch Program meal pattern, or you can choose to use the SFSP meal pattern.</a:t>
            </a:r>
          </a:p>
          <a:p>
            <a:r>
              <a:rPr lang="en-US" dirty="0" smtClean="0"/>
              <a:t>The majority of our sponsors switch over to the SFSP meal pattern since it does not take into account the age grade group requirement and it is a lot easier to implement at you SFSP sites.</a:t>
            </a:r>
            <a:endParaRPr lang="en-US" dirty="0"/>
          </a:p>
        </p:txBody>
      </p:sp>
      <p:sp>
        <p:nvSpPr>
          <p:cNvPr id="3" name="Title 2"/>
          <p:cNvSpPr>
            <a:spLocks noGrp="1"/>
          </p:cNvSpPr>
          <p:nvPr>
            <p:ph type="title"/>
          </p:nvPr>
        </p:nvSpPr>
        <p:spPr/>
        <p:txBody>
          <a:bodyPr>
            <a:normAutofit fontScale="90000"/>
          </a:bodyPr>
          <a:lstStyle/>
          <a:p>
            <a:r>
              <a:rPr lang="en-US" dirty="0" smtClean="0"/>
              <a:t>Is the Meal Pattern the Same as the National School Lunch Program?</a:t>
            </a:r>
            <a:endParaRPr lang="en-US" dirty="0"/>
          </a:p>
        </p:txBody>
      </p:sp>
    </p:spTree>
    <p:extLst>
      <p:ext uri="{BB962C8B-B14F-4D97-AF65-F5344CB8AC3E}">
        <p14:creationId xmlns:p14="http://schemas.microsoft.com/office/powerpoint/2010/main" val="38732077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63</TotalTime>
  <Words>565</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Waveform</vt:lpstr>
      <vt:lpstr>March 22, 2016 Summer Food Service Program Webinar Q&amp;A</vt:lpstr>
      <vt:lpstr>Time Frame Between Meals?</vt:lpstr>
      <vt:lpstr>2015-2016 Income Guidelines</vt:lpstr>
      <vt:lpstr>New Income Guidelines for SFSP</vt:lpstr>
      <vt:lpstr>New Non-Discrimination Statement</vt:lpstr>
      <vt:lpstr>Are experienced sponsors still required to attend training?</vt:lpstr>
      <vt:lpstr>Multiple Vendors per Site in Regards to Micro-purchases</vt:lpstr>
      <vt:lpstr>Changing the Menu</vt:lpstr>
      <vt:lpstr>Is the Meal Pattern the Same as the National School Lunch Program?</vt:lpstr>
      <vt:lpstr>Other Information</vt:lpstr>
    </vt:vector>
  </TitlesOfParts>
  <Company>NYSED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22, 2016 Summer Food Service Program Webinar Q&amp;A</dc:title>
  <dc:creator>Administrator</dc:creator>
  <cp:lastModifiedBy>Administrator</cp:lastModifiedBy>
  <cp:revision>12</cp:revision>
  <dcterms:created xsi:type="dcterms:W3CDTF">2016-03-23T18:50:39Z</dcterms:created>
  <dcterms:modified xsi:type="dcterms:W3CDTF">2016-09-01T15:10:59Z</dcterms:modified>
</cp:coreProperties>
</file>