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8" r:id="rId3"/>
    <p:sldId id="290" r:id="rId4"/>
    <p:sldId id="286" r:id="rId5"/>
    <p:sldId id="266" r:id="rId6"/>
    <p:sldId id="293" r:id="rId7"/>
    <p:sldId id="294" r:id="rId8"/>
    <p:sldId id="285" r:id="rId9"/>
    <p:sldId id="281" r:id="rId10"/>
    <p:sldId id="295" r:id="rId11"/>
    <p:sldId id="282" r:id="rId12"/>
    <p:sldId id="296" r:id="rId13"/>
    <p:sldId id="283" r:id="rId14"/>
    <p:sldId id="297" r:id="rId15"/>
    <p:sldId id="268" r:id="rId16"/>
    <p:sldId id="284" r:id="rId17"/>
    <p:sldId id="289" r:id="rId18"/>
    <p:sldId id="269" r:id="rId19"/>
    <p:sldId id="270" r:id="rId20"/>
    <p:sldId id="292" r:id="rId21"/>
    <p:sldId id="264" r:id="rId22"/>
    <p:sldId id="259" r:id="rId23"/>
    <p:sldId id="263" r:id="rId24"/>
    <p:sldId id="261" r:id="rId25"/>
    <p:sldId id="291" r:id="rId26"/>
    <p:sldId id="280" r:id="rId27"/>
    <p:sldId id="298"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401" autoAdjust="0"/>
  </p:normalViewPr>
  <p:slideViewPr>
    <p:cSldViewPr>
      <p:cViewPr varScale="1">
        <p:scale>
          <a:sx n="72" d="100"/>
          <a:sy n="72" d="100"/>
        </p:scale>
        <p:origin x="-90"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7" d="100"/>
          <a:sy n="107" d="100"/>
        </p:scale>
        <p:origin x="-28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6CCDC-372B-441D-8C7D-B650E51B6311}" type="datetimeFigureOut">
              <a:rPr lang="en-US" smtClean="0"/>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318E07-DF9A-4DF6-B8BE-1561639C46C5}" type="slidenum">
              <a:rPr lang="en-US" smtClean="0"/>
              <a:t>‹#›</a:t>
            </a:fld>
            <a:endParaRPr lang="en-US"/>
          </a:p>
        </p:txBody>
      </p:sp>
    </p:spTree>
    <p:extLst>
      <p:ext uri="{BB962C8B-B14F-4D97-AF65-F5344CB8AC3E}">
        <p14:creationId xmlns:p14="http://schemas.microsoft.com/office/powerpoint/2010/main" val="4111008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98A21-B49D-410D-95C5-30B0B3E1E458}"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28F20-B251-4BA6-982D-892463B63235}" type="slidenum">
              <a:rPr lang="en-US" smtClean="0"/>
              <a:t>‹#›</a:t>
            </a:fld>
            <a:endParaRPr lang="en-US"/>
          </a:p>
        </p:txBody>
      </p:sp>
    </p:spTree>
    <p:extLst>
      <p:ext uri="{BB962C8B-B14F-4D97-AF65-F5344CB8AC3E}">
        <p14:creationId xmlns:p14="http://schemas.microsoft.com/office/powerpoint/2010/main" val="39240068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28600"/>
            <a:ext cx="2362200" cy="1771650"/>
          </a:xfrm>
        </p:spPr>
      </p:sp>
      <p:sp>
        <p:nvSpPr>
          <p:cNvPr id="3" name="Notes Placeholder 2"/>
          <p:cNvSpPr>
            <a:spLocks noGrp="1"/>
          </p:cNvSpPr>
          <p:nvPr>
            <p:ph type="body" idx="1"/>
          </p:nvPr>
        </p:nvSpPr>
        <p:spPr>
          <a:xfrm>
            <a:off x="152400" y="2057400"/>
            <a:ext cx="6400800" cy="6934200"/>
          </a:xfrm>
        </p:spPr>
        <p:txBody>
          <a:bodyPr/>
          <a:lstStyle/>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a:t>
            </a:fld>
            <a:endParaRPr lang="en-US"/>
          </a:p>
        </p:txBody>
      </p:sp>
    </p:spTree>
    <p:extLst>
      <p:ext uri="{BB962C8B-B14F-4D97-AF65-F5344CB8AC3E}">
        <p14:creationId xmlns:p14="http://schemas.microsoft.com/office/powerpoint/2010/main" val="391570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 the 2015-16 School Year, food service directors must have how many hours of continuing education/training?</a:t>
            </a:r>
          </a:p>
          <a:p>
            <a:pPr lvl="1"/>
            <a:r>
              <a:rPr lang="en-US" dirty="0"/>
              <a:t>4</a:t>
            </a:r>
          </a:p>
          <a:p>
            <a:pPr lvl="1"/>
            <a:r>
              <a:rPr lang="en-US" dirty="0"/>
              <a:t>6</a:t>
            </a:r>
          </a:p>
          <a:p>
            <a:pPr lvl="1"/>
            <a:r>
              <a:rPr lang="en-US" dirty="0"/>
              <a:t>8</a:t>
            </a:r>
          </a:p>
          <a:p>
            <a:pPr lvl="1"/>
            <a:r>
              <a:rPr lang="en-US" dirty="0" smtClean="0"/>
              <a:t>12</a:t>
            </a:r>
          </a:p>
          <a:p>
            <a:pPr lvl="1"/>
            <a:endParaRPr lang="en-US" dirty="0"/>
          </a:p>
          <a:p>
            <a:pPr lvl="1"/>
            <a:r>
              <a:rPr lang="en-US" dirty="0" smtClean="0"/>
              <a:t>The answer is 8</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10</a:t>
            </a:fld>
            <a:endParaRPr lang="en-US"/>
          </a:p>
        </p:txBody>
      </p:sp>
    </p:spTree>
    <p:extLst>
      <p:ext uri="{BB962C8B-B14F-4D97-AF65-F5344CB8AC3E}">
        <p14:creationId xmlns:p14="http://schemas.microsoft.com/office/powerpoint/2010/main" val="350766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training requirements for School </a:t>
            </a:r>
            <a:r>
              <a:rPr lang="en-US" dirty="0"/>
              <a:t>Nutrition Program </a:t>
            </a:r>
            <a:r>
              <a:rPr lang="en-US" dirty="0" smtClean="0"/>
              <a:t>Managers.  Managers </a:t>
            </a:r>
            <a:r>
              <a:rPr lang="en-US" dirty="0"/>
              <a:t>are those individuals directly responsible for the management of the day-to-day operations of school food service for a particular school or schools.  This may include, for example, those individuals who prepare and serve meals, process transactions at the point of service, and review free and reduced price applications.  </a:t>
            </a:r>
          </a:p>
          <a:p>
            <a:endParaRPr lang="en-US" dirty="0" smtClean="0"/>
          </a:p>
          <a:p>
            <a:r>
              <a:rPr lang="en-US" dirty="0" smtClean="0"/>
              <a:t>Again, please be aware that the number of annual training hours increases from 6 to 10 hours beginning in the 2016-17 SY.</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11</a:t>
            </a:fld>
            <a:endParaRPr lang="en-US"/>
          </a:p>
        </p:txBody>
      </p:sp>
    </p:spTree>
    <p:extLst>
      <p:ext uri="{BB962C8B-B14F-4D97-AF65-F5344CB8AC3E}">
        <p14:creationId xmlns:p14="http://schemas.microsoft.com/office/powerpoint/2010/main" val="329772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296" lvl="0" indent="0">
              <a:buNone/>
            </a:pPr>
            <a:r>
              <a:rPr lang="en-US" dirty="0"/>
              <a:t>True or False?</a:t>
            </a:r>
          </a:p>
          <a:p>
            <a:pPr marL="82296" lvl="0" indent="0">
              <a:buNone/>
            </a:pPr>
            <a:r>
              <a:rPr lang="en-US" dirty="0"/>
              <a:t>Food Safety training is an additional requirement for new FSDs</a:t>
            </a:r>
            <a:r>
              <a:rPr lang="en-US" dirty="0" smtClean="0"/>
              <a:t>?</a:t>
            </a:r>
          </a:p>
          <a:p>
            <a:pPr marL="82296" lvl="0" indent="0">
              <a:buNone/>
            </a:pPr>
            <a:endParaRPr lang="en-US" dirty="0"/>
          </a:p>
          <a:p>
            <a:pPr marL="82296" lvl="0" indent="0">
              <a:buNone/>
            </a:pPr>
            <a:r>
              <a:rPr lang="en-US" dirty="0" smtClean="0"/>
              <a:t>True</a:t>
            </a:r>
            <a:endParaRPr lang="en-US" dirty="0"/>
          </a:p>
          <a:p>
            <a:pPr lvl="0"/>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12</a:t>
            </a:fld>
            <a:endParaRPr lang="en-US"/>
          </a:p>
        </p:txBody>
      </p:sp>
    </p:spTree>
    <p:extLst>
      <p:ext uri="{BB962C8B-B14F-4D97-AF65-F5344CB8AC3E}">
        <p14:creationId xmlns:p14="http://schemas.microsoft.com/office/powerpoint/2010/main" val="350766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572000"/>
          </a:xfrm>
        </p:spPr>
        <p:txBody>
          <a:bodyPr/>
          <a:lstStyle/>
          <a:p>
            <a:r>
              <a:rPr lang="en-US" dirty="0" smtClean="0"/>
              <a:t>Here are the training requirements for School </a:t>
            </a:r>
            <a:r>
              <a:rPr lang="en-US" dirty="0"/>
              <a:t>Nutrition Program </a:t>
            </a:r>
            <a:r>
              <a:rPr lang="en-US" dirty="0" smtClean="0"/>
              <a:t>staff.  These staff are  </a:t>
            </a:r>
            <a:r>
              <a:rPr lang="en-US" dirty="0"/>
              <a:t>those individuals without managerial responsibilities who are involved in the day-to-day operations of the school food service for a participating school or schools.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all directors, managers and staff, if hired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January 1 or later, an employee must</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only complete half of the required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training hours for that school year.</a:t>
            </a:r>
          </a:p>
          <a:p>
            <a:endParaRPr lang="en-US" dirty="0"/>
          </a:p>
          <a:p>
            <a:r>
              <a:rPr lang="en-US" sz="1200" b="0" i="0" u="none" strike="noStrike" kern="1200" baseline="0" dirty="0" smtClean="0">
                <a:solidFill>
                  <a:schemeClr val="tx1"/>
                </a:solidFill>
                <a:latin typeface="+mn-lt"/>
                <a:ea typeface="+mn-ea"/>
                <a:cs typeface="+mn-cs"/>
              </a:rPr>
              <a:t>Required</a:t>
            </a:r>
            <a:r>
              <a:rPr lang="en-US" sz="1200" b="0" i="0" u="none" strike="noStrike" kern="1200" dirty="0" smtClean="0">
                <a:solidFill>
                  <a:schemeClr val="tx1"/>
                </a:solidFill>
                <a:latin typeface="+mn-lt"/>
                <a:ea typeface="+mn-ea"/>
                <a:cs typeface="+mn-cs"/>
              </a:rPr>
              <a:t> training for volunteers was not established in the Final Rule but allows for State Agencies to extend the trainings to these employees.  SED is requiring that at a minimum, volunteers participate in the required Civil Rights training that is available on the Child Nutrition Knowledge Center.  However, SED encourages all employees, including volunteers to participate in job-specific training.</a:t>
            </a:r>
          </a:p>
          <a:p>
            <a:endParaRPr lang="en-US" sz="1200" b="0" i="0" u="none" strike="noStrike" kern="1200" baseline="0" dirty="0" smtClean="0">
              <a:solidFill>
                <a:schemeClr val="tx1"/>
              </a:solidFill>
              <a:latin typeface="+mn-lt"/>
              <a:ea typeface="+mn-ea"/>
              <a:cs typeface="+mn-cs"/>
            </a:endParaRPr>
          </a:p>
          <a:p>
            <a:r>
              <a:rPr lang="en-US" dirty="0" smtClean="0"/>
              <a:t>If the SFA contracts with a FSMC, the SFA directors must ensure that the FSMC employees providing services for the school meal programs have the required annual training.  </a:t>
            </a:r>
          </a:p>
          <a:p>
            <a:endParaRPr lang="en-US" sz="1200" b="0" i="0" u="none" strike="noStrike" kern="1200" baseline="0" dirty="0" smtClean="0">
              <a:solidFill>
                <a:schemeClr val="tx1"/>
              </a:solidFill>
              <a:latin typeface="+mn-lt"/>
              <a:ea typeface="+mn-ea"/>
              <a:cs typeface="+mn-cs"/>
            </a:endParaRPr>
          </a:p>
          <a:p>
            <a:r>
              <a:rPr lang="en-US" dirty="0" smtClean="0"/>
              <a:t>Training standards to not apply to staff of the vended meal provider (for example, a commercial entity off-site from the school food service that provides meals).  However, the SFA director must ensure that vendors providing meals for the school nutrition programs have the knowledge and skills to supply safe and nutritious meals that meet the meal pattern requirements and dietary specifications.  </a:t>
            </a:r>
          </a:p>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13</a:t>
            </a:fld>
            <a:endParaRPr lang="en-US"/>
          </a:p>
        </p:txBody>
      </p:sp>
    </p:spTree>
    <p:extLst>
      <p:ext uri="{BB962C8B-B14F-4D97-AF65-F5344CB8AC3E}">
        <p14:creationId xmlns:p14="http://schemas.microsoft.com/office/powerpoint/2010/main" val="192533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lstStyle/>
          <a:p>
            <a:pPr lvl="0"/>
            <a:r>
              <a:rPr lang="en-US" dirty="0" smtClean="0"/>
              <a:t>True or False</a:t>
            </a:r>
          </a:p>
          <a:p>
            <a:pPr lvl="0"/>
            <a:r>
              <a:rPr lang="en-US" dirty="0" smtClean="0"/>
              <a:t>Staff </a:t>
            </a:r>
            <a:r>
              <a:rPr lang="en-US" dirty="0"/>
              <a:t>that work less than 20 hours are not required to meet annual continuing education/training </a:t>
            </a:r>
            <a:endParaRPr lang="en-US" dirty="0" smtClean="0"/>
          </a:p>
          <a:p>
            <a:pPr lvl="0"/>
            <a:endParaRPr lang="en-US" dirty="0"/>
          </a:p>
          <a:p>
            <a:pPr lvl="0"/>
            <a:r>
              <a:rPr lang="en-US" dirty="0" smtClean="0"/>
              <a:t>The answer is False, staff that work less than 20 hours must meet annual continuing training requirements.</a:t>
            </a:r>
            <a:endParaRPr lang="en-US" dirty="0"/>
          </a:p>
          <a:p>
            <a:pPr lvl="0"/>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14</a:t>
            </a:fld>
            <a:endParaRPr lang="en-US"/>
          </a:p>
        </p:txBody>
      </p:sp>
    </p:spTree>
    <p:extLst>
      <p:ext uri="{BB962C8B-B14F-4D97-AF65-F5344CB8AC3E}">
        <p14:creationId xmlns:p14="http://schemas.microsoft.com/office/powerpoint/2010/main" val="350766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800600" cy="3600450"/>
          </a:xfrm>
        </p:spPr>
      </p:sp>
      <p:sp>
        <p:nvSpPr>
          <p:cNvPr id="3" name="Notes Placeholder 2"/>
          <p:cNvSpPr>
            <a:spLocks noGrp="1"/>
          </p:cNvSpPr>
          <p:nvPr>
            <p:ph type="body" idx="1"/>
          </p:nvPr>
        </p:nvSpPr>
        <p:spPr>
          <a:xfrm>
            <a:off x="228600" y="4114800"/>
            <a:ext cx="6400800" cy="4572000"/>
          </a:xfrm>
        </p:spPr>
        <p:txBody>
          <a:bodyPr/>
          <a:lstStyle/>
          <a:p>
            <a:endParaRPr lang="en-US" baseline="0" dirty="0" smtClean="0"/>
          </a:p>
          <a:p>
            <a:r>
              <a:rPr lang="en-US" dirty="0"/>
              <a:t>The minimum standards for annual continuing education are for all Food Service Directors, Food Service Managers and Food Service </a:t>
            </a:r>
            <a:r>
              <a:rPr lang="en-US" dirty="0" smtClean="0"/>
              <a:t>Staff </a:t>
            </a:r>
            <a:r>
              <a:rPr lang="en-US" dirty="0"/>
              <a:t>beginning 7/1/2015.</a:t>
            </a:r>
          </a:p>
          <a:p>
            <a:endParaRPr lang="en-US" dirty="0"/>
          </a:p>
          <a:p>
            <a:r>
              <a:rPr lang="en-US" baseline="0" dirty="0" smtClean="0"/>
              <a:t>USDA plans to create a certificate program that includes four core areas of focus, namely, nutrition, operations, administration, and communications/marketing</a:t>
            </a:r>
          </a:p>
          <a:p>
            <a:endParaRPr lang="en-US" baseline="0" dirty="0" smtClean="0"/>
          </a:p>
          <a:p>
            <a:r>
              <a:rPr lang="en-US" baseline="0" dirty="0" smtClean="0"/>
              <a:t>These trainings will target areas beneficial to each school food service staff title.  For example, a director position may need to receive additional training in menu planning, standard operating procedures for ordering, receiving and storage, purchasing, compliance with accommodating students with special dietary needs, etc., while food service staff who work as cooks/servers may need training in receiving and storage, point of service cashiering, food production, and serving food.  It is intended that all staff will receive food safety training.</a:t>
            </a:r>
          </a:p>
          <a:p>
            <a:endParaRPr lang="en-US" dirty="0"/>
          </a:p>
          <a:p>
            <a:r>
              <a:rPr lang="en-US" baseline="0" dirty="0" smtClean="0"/>
              <a:t>USDA will be providing additional funding to one or more food service management organizations such as the National Food Service Management Institute to assist with the development and management of training and certification.  </a:t>
            </a:r>
          </a:p>
          <a:p>
            <a:endParaRPr lang="en-US" baseline="0" dirty="0" smtClean="0"/>
          </a:p>
          <a:p>
            <a:r>
              <a:rPr lang="en-US" baseline="0" dirty="0" smtClean="0"/>
              <a:t>It is USDAs intent to provide this continuing education training in a variety of formats, including both virtual/web-based and in-person sessions.  Such trainings would include free or low-cost options for States and SFAs.</a:t>
            </a:r>
          </a:p>
          <a:p>
            <a:endParaRPr lang="en-US" dirty="0">
              <a:solidFill>
                <a:prstClr val="black"/>
              </a:solidFill>
              <a:latin typeface="Times New Roman" panose="02020603050405020304" pitchFamily="18" charset="0"/>
              <a:cs typeface="Times New Roman" panose="02020603050405020304" pitchFamily="18" charset="0"/>
            </a:endParaRPr>
          </a:p>
          <a:p>
            <a:r>
              <a:rPr lang="en-US" dirty="0" smtClean="0">
                <a:solidFill>
                  <a:prstClr val="black"/>
                </a:solidFill>
                <a:cs typeface="Times New Roman" panose="02020603050405020304" pitchFamily="18" charset="0"/>
              </a:rPr>
              <a:t>In </a:t>
            </a:r>
            <a:r>
              <a:rPr lang="en-US" dirty="0">
                <a:solidFill>
                  <a:prstClr val="black"/>
                </a:solidFill>
                <a:cs typeface="Times New Roman" panose="02020603050405020304" pitchFamily="18" charset="0"/>
              </a:rPr>
              <a:t>SY 2015-2016: Training received three months prior to July 1, 2015, counts toward the first year’s training requirements for all SFA personnel</a:t>
            </a: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fld id="{75C0F60C-F3FC-40BB-B2D6-ADDACB5A6276}" type="slidenum">
              <a:rPr lang="en-US" smtClean="0"/>
              <a:t>15</a:t>
            </a:fld>
            <a:endParaRPr lang="en-US"/>
          </a:p>
        </p:txBody>
      </p:sp>
    </p:spTree>
    <p:extLst>
      <p:ext uri="{BB962C8B-B14F-4D97-AF65-F5344CB8AC3E}">
        <p14:creationId xmlns:p14="http://schemas.microsoft.com/office/powerpoint/2010/main" val="422455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comprehensive Professional Standards Web site provides a database of training options. School nutrition staff can search for training that meets their learning needs in one easy-to-use location.</a:t>
            </a:r>
          </a:p>
          <a:p>
            <a:endParaRPr lang="en-US" dirty="0"/>
          </a:p>
          <a:p>
            <a:r>
              <a:rPr lang="en-US" dirty="0" smtClean="0"/>
              <a:t>Each key area drills in to specific topics and learning objectives within each topic that is shown on the next slide</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16</a:t>
            </a:fld>
            <a:endParaRPr lang="en-US"/>
          </a:p>
        </p:txBody>
      </p:sp>
    </p:spTree>
    <p:extLst>
      <p:ext uri="{BB962C8B-B14F-4D97-AF65-F5344CB8AC3E}">
        <p14:creationId xmlns:p14="http://schemas.microsoft.com/office/powerpoint/2010/main" val="289666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select the key area, in this example, we selected “Nutrition”, you will see the key topics within that area and training subjects.  </a:t>
            </a:r>
            <a:endParaRPr lang="en-US" dirty="0"/>
          </a:p>
          <a:p>
            <a:endParaRPr lang="en-US" dirty="0"/>
          </a:p>
          <a:p>
            <a:r>
              <a:rPr lang="en-US" dirty="0" smtClean="0"/>
              <a:t>Each </a:t>
            </a:r>
            <a:r>
              <a:rPr lang="en-US" dirty="0"/>
              <a:t>Key Area has several Key Topics and specific training subjects with objectives that will assist those who are planning or taking training. These same categories are used in the on-line database of trainings as well as in the optional downloadable Tracking Tool. </a:t>
            </a:r>
            <a:endParaRPr lang="en-US" dirty="0" smtClean="0"/>
          </a:p>
          <a:p>
            <a:endParaRPr lang="en-US" dirty="0"/>
          </a:p>
          <a:p>
            <a:r>
              <a:rPr lang="en-US" dirty="0"/>
              <a:t>Allowable training should focus on the day-to-day management and operation of the school nutrition programs. As a guide when planning your training, use the list of key training areas and topics </a:t>
            </a:r>
            <a:endParaRPr lang="en-US" dirty="0" smtClean="0"/>
          </a:p>
          <a:p>
            <a:endParaRPr lang="en-US" dirty="0"/>
          </a:p>
          <a:p>
            <a:r>
              <a:rPr lang="en-US" dirty="0" smtClean="0"/>
              <a:t>Training </a:t>
            </a:r>
            <a:r>
              <a:rPr lang="en-US" dirty="0"/>
              <a:t>must be job-specific and intended to help employees perform their duties well. Training needs are best assessed by an employee in consultation with their manager, the SFA director, or the State agency. Employees should always seek guidance from a supervisor before taking a specific training course to meet the professional standards requirements. </a:t>
            </a:r>
            <a:endParaRPr lang="en-US" dirty="0" smtClean="0"/>
          </a:p>
          <a:p>
            <a:endParaRPr lang="en-US" dirty="0"/>
          </a:p>
          <a:p>
            <a:r>
              <a:rPr lang="en-US" dirty="0"/>
              <a:t>School nutrition program personnel may carry over excess annual training hours to an immediately previous or subsequent school year and demonstrate compliance with the training requirements over a period of two school years, provided that some training hours are completed each school year. </a:t>
            </a:r>
          </a:p>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17</a:t>
            </a:fld>
            <a:endParaRPr lang="en-US"/>
          </a:p>
        </p:txBody>
      </p:sp>
    </p:spTree>
    <p:extLst>
      <p:ext uri="{BB962C8B-B14F-4D97-AF65-F5344CB8AC3E}">
        <p14:creationId xmlns:p14="http://schemas.microsoft.com/office/powerpoint/2010/main" val="102052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costs are an allowable expense to the non-profit school food service account.  The costs must be reasonable, allocable and necessary.  </a:t>
            </a:r>
          </a:p>
          <a:p>
            <a:endParaRPr lang="en-US" dirty="0" smtClean="0"/>
          </a:p>
          <a:p>
            <a:r>
              <a:rPr lang="en-US" dirty="0" smtClean="0"/>
              <a:t>Again, SED will be providing free training in the format of webinars throughout the year.  </a:t>
            </a:r>
          </a:p>
          <a:p>
            <a:endParaRPr lang="en-US" dirty="0" smtClean="0"/>
          </a:p>
          <a:p>
            <a:r>
              <a:rPr lang="en-US" dirty="0" smtClean="0"/>
              <a:t>SFAs are encouraged to access the free or low-cost training resources listed at the website listed above.  </a:t>
            </a:r>
          </a:p>
          <a:p>
            <a:endParaRPr lang="en-US" dirty="0"/>
          </a:p>
          <a:p>
            <a:r>
              <a:rPr lang="en-US" dirty="0" smtClean="0"/>
              <a:t>Costs incurred to meet the educational criteria necessary to be hired as a new director are not allowable.  Costs associated with obtaining college credits can not be paid out of the non-profit school food service account.  </a:t>
            </a:r>
            <a:endParaRPr lang="en-US" dirty="0"/>
          </a:p>
        </p:txBody>
      </p:sp>
      <p:sp>
        <p:nvSpPr>
          <p:cNvPr id="4" name="Slide Number Placeholder 3"/>
          <p:cNvSpPr>
            <a:spLocks noGrp="1"/>
          </p:cNvSpPr>
          <p:nvPr>
            <p:ph type="sldNum" sz="quarter" idx="10"/>
          </p:nvPr>
        </p:nvSpPr>
        <p:spPr/>
        <p:txBody>
          <a:bodyPr/>
          <a:lstStyle/>
          <a:p>
            <a:fld id="{75C0F60C-F3FC-40BB-B2D6-ADDACB5A6276}" type="slidenum">
              <a:rPr lang="en-US" smtClean="0"/>
              <a:t>18</a:t>
            </a:fld>
            <a:endParaRPr lang="en-US"/>
          </a:p>
        </p:txBody>
      </p:sp>
    </p:spTree>
    <p:extLst>
      <p:ext uri="{BB962C8B-B14F-4D97-AF65-F5344CB8AC3E}">
        <p14:creationId xmlns:p14="http://schemas.microsoft.com/office/powerpoint/2010/main" val="1342798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SFAs must maintain a recordkeeping system that annually documents compliance with the professional standards requirements for all school nutrition program employees.</a:t>
            </a:r>
          </a:p>
          <a:p>
            <a:endParaRPr lang="en-US" baseline="0" dirty="0" smtClean="0"/>
          </a:p>
          <a:p>
            <a:r>
              <a:rPr lang="en-US" baseline="0" dirty="0" smtClean="0"/>
              <a:t>Documentation must be adequate to support to the State’s satisfaction during administrative or other program reviews , that all employees are meeting the minimum professional standards.</a:t>
            </a:r>
          </a:p>
          <a:p>
            <a:endParaRPr lang="en-US" baseline="0" dirty="0" smtClean="0"/>
          </a:p>
          <a:p>
            <a:r>
              <a:rPr lang="en-US" baseline="0" dirty="0" smtClean="0"/>
              <a:t>At a minimum the SFA would review employee education/training progress periodically throughout the year and certify employee compliance no later than the end of each school year.</a:t>
            </a:r>
          </a:p>
          <a:p>
            <a:endParaRPr lang="en-US" baseline="0" dirty="0" smtClean="0"/>
          </a:p>
          <a:p>
            <a:r>
              <a:rPr lang="en-US" baseline="0" dirty="0" smtClean="0"/>
              <a:t>USDA expects to provide prototype tools that will assist SFAs in maintaining this recordkeeping system.</a:t>
            </a:r>
          </a:p>
          <a:p>
            <a:endParaRPr lang="en-US" baseline="0" dirty="0" smtClean="0"/>
          </a:p>
          <a:p>
            <a:r>
              <a:rPr lang="en-US" baseline="0" dirty="0" smtClean="0"/>
              <a:t>Professional standards will be added to the general areas of the Administrative Review Process. State agencies would be required to ensure that the SFA complies with the professional standards for nutrition program directors, managers and food service personnel.</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75C0F60C-F3FC-40BB-B2D6-ADDACB5A6276}" type="slidenum">
              <a:rPr lang="en-US" smtClean="0"/>
              <a:t>19</a:t>
            </a:fld>
            <a:endParaRPr lang="en-US"/>
          </a:p>
        </p:txBody>
      </p:sp>
    </p:spTree>
    <p:extLst>
      <p:ext uri="{BB962C8B-B14F-4D97-AF65-F5344CB8AC3E}">
        <p14:creationId xmlns:p14="http://schemas.microsoft.com/office/powerpoint/2010/main" val="219084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267200"/>
            <a:ext cx="6477000" cy="4191000"/>
          </a:xfrm>
        </p:spPr>
        <p:txBody>
          <a:bodyPr/>
          <a:lstStyle/>
          <a:p>
            <a:r>
              <a:rPr lang="en-US" dirty="0" smtClean="0"/>
              <a:t>We just want everyone to be aware of the program regulations listed on the screen.  These </a:t>
            </a:r>
            <a:r>
              <a:rPr lang="en-US" dirty="0"/>
              <a:t>are </a:t>
            </a:r>
            <a:r>
              <a:rPr lang="en-US" dirty="0" smtClean="0"/>
              <a:t>the Federal </a:t>
            </a:r>
            <a:r>
              <a:rPr lang="en-US" dirty="0"/>
              <a:t>and state regulations, policies, instructions and memos that </a:t>
            </a:r>
            <a:r>
              <a:rPr lang="en-US" dirty="0" smtClean="0"/>
              <a:t>govern the Child Nutrition Programs and are </a:t>
            </a:r>
            <a:r>
              <a:rPr lang="en-US" dirty="0"/>
              <a:t>important for you to </a:t>
            </a:r>
            <a:r>
              <a:rPr lang="en-US" dirty="0" smtClean="0"/>
              <a:t>familiar.  </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2</a:t>
            </a:fld>
            <a:endParaRPr lang="en-US"/>
          </a:p>
        </p:txBody>
      </p:sp>
    </p:spTree>
    <p:extLst>
      <p:ext uri="{BB962C8B-B14F-4D97-AF65-F5344CB8AC3E}">
        <p14:creationId xmlns:p14="http://schemas.microsoft.com/office/powerpoint/2010/main" val="3455942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SED will be conducting webinars for schools scheduled for an administrative review  on September 16</a:t>
            </a:r>
            <a:r>
              <a:rPr lang="en-US" baseline="30000" dirty="0" smtClean="0"/>
              <a:t>th</a:t>
            </a:r>
            <a:r>
              <a:rPr lang="en-US" dirty="0" smtClean="0"/>
              <a:t> , September 24</a:t>
            </a:r>
            <a:r>
              <a:rPr lang="en-US" baseline="30000" dirty="0" smtClean="0"/>
              <a:t>th</a:t>
            </a:r>
            <a:r>
              <a:rPr lang="en-US" dirty="0" smtClean="0"/>
              <a:t>  and October 8</a:t>
            </a:r>
            <a:r>
              <a:rPr lang="en-US" baseline="30000" dirty="0" smtClean="0"/>
              <a:t>th</a:t>
            </a:r>
            <a:r>
              <a:rPr lang="en-US" dirty="0" smtClean="0"/>
              <a:t>.  We will post more information on our website in the near future.  We will also be posting schools who are scheduled for administrative review on our website shortly.  </a:t>
            </a:r>
          </a:p>
          <a:p>
            <a:endParaRPr lang="en-US" dirty="0"/>
          </a:p>
          <a:p>
            <a:r>
              <a:rPr lang="en-US" dirty="0" smtClean="0"/>
              <a:t>Next week, on September 2</a:t>
            </a:r>
            <a:r>
              <a:rPr lang="en-US" baseline="30000" dirty="0" smtClean="0"/>
              <a:t>nd</a:t>
            </a:r>
            <a:r>
              <a:rPr lang="en-US" dirty="0" smtClean="0"/>
              <a:t>, SED will be conducting a Procurement webinar.</a:t>
            </a:r>
          </a:p>
          <a:p>
            <a:endParaRPr lang="en-US" dirty="0"/>
          </a:p>
          <a:p>
            <a:r>
              <a:rPr lang="en-US" dirty="0" smtClean="0"/>
              <a:t>Starting in November and throughout the school year, SED will be providing webinars on Wednesdays once or twice each month.  Again, more information will be posted to our website.</a:t>
            </a:r>
          </a:p>
          <a:p>
            <a:endParaRPr lang="en-US" dirty="0"/>
          </a:p>
          <a:p>
            <a:r>
              <a:rPr lang="en-US" dirty="0" smtClean="0"/>
              <a:t>SED </a:t>
            </a:r>
            <a:r>
              <a:rPr lang="en-US" dirty="0"/>
              <a:t>is currently working to develop a Master Instructor Network. Our goal is to develop a network of trained instructors throughout all geographic areas of the State who can provide training on a variety of topics to School Nutrition Program Staff. The first trainings that will be available through the Network will be in food safety. Future Network training topics will be menu planning; production records and standardized recipes; and merchandising and marketing.</a:t>
            </a:r>
          </a:p>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20</a:t>
            </a:fld>
            <a:endParaRPr lang="en-US"/>
          </a:p>
        </p:txBody>
      </p:sp>
    </p:spTree>
    <p:extLst>
      <p:ext uri="{BB962C8B-B14F-4D97-AF65-F5344CB8AC3E}">
        <p14:creationId xmlns:p14="http://schemas.microsoft.com/office/powerpoint/2010/main" val="174223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switch gears and update everyone of some important SED policies.  </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21</a:t>
            </a:fld>
            <a:endParaRPr lang="en-US"/>
          </a:p>
        </p:txBody>
      </p:sp>
    </p:spTree>
    <p:extLst>
      <p:ext uri="{BB962C8B-B14F-4D97-AF65-F5344CB8AC3E}">
        <p14:creationId xmlns:p14="http://schemas.microsoft.com/office/powerpoint/2010/main" val="355737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685800"/>
            <a:ext cx="3454400" cy="2590800"/>
          </a:xfrm>
        </p:spPr>
      </p:sp>
      <p:sp>
        <p:nvSpPr>
          <p:cNvPr id="3" name="Notes Placeholder 2"/>
          <p:cNvSpPr>
            <a:spLocks noGrp="1"/>
          </p:cNvSpPr>
          <p:nvPr>
            <p:ph type="body" idx="1"/>
          </p:nvPr>
        </p:nvSpPr>
        <p:spPr>
          <a:xfrm>
            <a:off x="76200" y="3505200"/>
            <a:ext cx="6553200" cy="5562600"/>
          </a:xfrm>
        </p:spPr>
        <p:txBody>
          <a:bodyPr/>
          <a:lstStyle/>
          <a:p>
            <a:r>
              <a:rPr lang="en-US" dirty="0" smtClean="0"/>
              <a:t>The FEIN </a:t>
            </a:r>
            <a:r>
              <a:rPr lang="en-US" dirty="0"/>
              <a:t>is your agency’s 9 digit federal employer identification number, often referred to </a:t>
            </a:r>
            <a:r>
              <a:rPr lang="en-US" dirty="0" smtClean="0"/>
              <a:t>as </a:t>
            </a:r>
            <a:r>
              <a:rPr lang="en-US" dirty="0"/>
              <a:t>the tax identification number or TIN. </a:t>
            </a:r>
            <a:endParaRPr lang="en-US" dirty="0" smtClean="0"/>
          </a:p>
          <a:p>
            <a:endParaRPr lang="en-US" dirty="0"/>
          </a:p>
          <a:p>
            <a:r>
              <a:rPr lang="en-US" dirty="0">
                <a:cs typeface="Arial" panose="020B0604020202020204" pitchFamily="34" charset="0"/>
              </a:rPr>
              <a:t>Organizations receiving federal funding for multiple CN programs must do business using the same legal name that corresponds with the FEIN number for all CN programs. This legal entity name and FEIN number must be consistent with the organizations 501c3 provided to SED for participation in CN programs. </a:t>
            </a:r>
            <a:endParaRPr lang="en-US" dirty="0" smtClean="0">
              <a:cs typeface="Arial" panose="020B0604020202020204" pitchFamily="34" charset="0"/>
            </a:endParaRPr>
          </a:p>
          <a:p>
            <a:endParaRPr lang="en-US" dirty="0">
              <a:cs typeface="Arial" panose="020B0604020202020204" pitchFamily="34" charset="0"/>
            </a:endParaRPr>
          </a:p>
          <a:p>
            <a:r>
              <a:rPr lang="en-US" dirty="0" smtClean="0">
                <a:cs typeface="Arial" panose="020B0604020202020204" pitchFamily="34" charset="0"/>
              </a:rPr>
              <a:t>Furthermore</a:t>
            </a:r>
            <a:r>
              <a:rPr lang="en-US" dirty="0">
                <a:cs typeface="Arial" panose="020B0604020202020204" pitchFamily="34" charset="0"/>
              </a:rPr>
              <a:t>, the same legal corporate name with the same corresponding FEIN number in which the sponsoring organization is doing business with SED for CN program operations is required to incur program costs. Supporting documentation should be under this same FEIN number for workers compensation, disability insurance, A-133 audits, banks accounts and bills. </a:t>
            </a:r>
          </a:p>
          <a:p>
            <a:pPr marL="82296" indent="0">
              <a:buNone/>
            </a:pPr>
            <a:endParaRPr lang="en-US" dirty="0">
              <a:cs typeface="Arial" panose="020B0604020202020204" pitchFamily="34" charset="0"/>
            </a:endParaRPr>
          </a:p>
          <a:p>
            <a:r>
              <a:rPr lang="en-US" dirty="0">
                <a:cs typeface="Arial" panose="020B0604020202020204" pitchFamily="34" charset="0"/>
              </a:rPr>
              <a:t>Organizations operating with a DBA must be able to provide on request, supporting documentation that links the DBA to this same FEIN number that the organization is doing business with SED. </a:t>
            </a:r>
          </a:p>
          <a:p>
            <a:endParaRPr lang="en-US" dirty="0" smtClean="0">
              <a:cs typeface="Arial" panose="020B0604020202020204" pitchFamily="34" charset="0"/>
            </a:endParaRPr>
          </a:p>
          <a:p>
            <a:r>
              <a:rPr lang="en-US" dirty="0" smtClean="0"/>
              <a:t>Also, in </a:t>
            </a:r>
            <a:r>
              <a:rPr lang="en-US" dirty="0"/>
              <a:t>order to receive Federal funds from the NYS Education Department, all agencies must register for a Data Universal Numbering System (DUNS Number). The DUNS Number is a 9 character number issued by Dun &amp; Bradstreet that identifies your agency. It is used by the federal government to track how federal grant funds are allocated &amp; expended by NY State, the State Education Department, and local agencies. </a:t>
            </a:r>
          </a:p>
          <a:p>
            <a:endParaRPr lang="en-US" dirty="0" smtClean="0"/>
          </a:p>
          <a:p>
            <a:r>
              <a:rPr lang="en-US" dirty="0" smtClean="0"/>
              <a:t>Once </a:t>
            </a:r>
            <a:r>
              <a:rPr lang="en-US" dirty="0"/>
              <a:t>you receive a DUNS number, you need to register with the Federal System for Award Management (SAM) and complete a new Payee Information Form. </a:t>
            </a:r>
            <a:r>
              <a:rPr lang="en-US" dirty="0" smtClean="0"/>
              <a:t> You must renew your agency’s registration in the SAM system annually</a:t>
            </a:r>
            <a:endParaRPr lang="en-US" dirty="0"/>
          </a:p>
          <a:p>
            <a:endParaRPr lang="en-US" dirty="0"/>
          </a:p>
          <a:p>
            <a:r>
              <a:rPr lang="en-US" dirty="0" smtClean="0">
                <a:cs typeface="Arial" panose="020B0604020202020204" pitchFamily="34" charset="0"/>
              </a:rPr>
              <a:t>Please </a:t>
            </a:r>
            <a:r>
              <a:rPr lang="en-US" dirty="0">
                <a:cs typeface="Arial" panose="020B0604020202020204" pitchFamily="34" charset="0"/>
              </a:rPr>
              <a:t>be advised that failure to comply with these </a:t>
            </a:r>
            <a:r>
              <a:rPr lang="en-US" dirty="0" smtClean="0">
                <a:cs typeface="Arial" panose="020B0604020202020204" pitchFamily="34" charset="0"/>
              </a:rPr>
              <a:t>requirements may jeopardize reimbursement and/or participation in the Child Nutrition Programs.  </a:t>
            </a:r>
            <a:endParaRPr lang="en-US" dirty="0"/>
          </a:p>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22</a:t>
            </a:fld>
            <a:endParaRPr lang="en-US"/>
          </a:p>
        </p:txBody>
      </p:sp>
    </p:spTree>
    <p:extLst>
      <p:ext uri="{BB962C8B-B14F-4D97-AF65-F5344CB8AC3E}">
        <p14:creationId xmlns:p14="http://schemas.microsoft.com/office/powerpoint/2010/main" val="183760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23</a:t>
            </a:fld>
            <a:endParaRPr lang="en-US"/>
          </a:p>
        </p:txBody>
      </p:sp>
    </p:spTree>
    <p:extLst>
      <p:ext uri="{BB962C8B-B14F-4D97-AF65-F5344CB8AC3E}">
        <p14:creationId xmlns:p14="http://schemas.microsoft.com/office/powerpoint/2010/main" val="278862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24</a:t>
            </a:fld>
            <a:endParaRPr lang="en-US"/>
          </a:p>
        </p:txBody>
      </p:sp>
    </p:spTree>
    <p:extLst>
      <p:ext uri="{BB962C8B-B14F-4D97-AF65-F5344CB8AC3E}">
        <p14:creationId xmlns:p14="http://schemas.microsoft.com/office/powerpoint/2010/main" val="1761133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this year- SFAs must</a:t>
            </a:r>
            <a:r>
              <a:rPr lang="en-US" baseline="0" dirty="0" smtClean="0"/>
              <a:t> report the number of students directly certified by recipient agency to SED prior to submitting their September claim for reimbursement.   This </a:t>
            </a:r>
            <a:r>
              <a:rPr lang="en-US" dirty="0" smtClean="0"/>
              <a:t>information will only be reported on the September claim annually.</a:t>
            </a:r>
          </a:p>
          <a:p>
            <a:endParaRPr lang="en-US" baseline="0" dirty="0" smtClean="0"/>
          </a:p>
          <a:p>
            <a:r>
              <a:rPr lang="en-US" dirty="0" smtClean="0"/>
              <a:t>The DCMP is now available on the Child Nutrition Knowledge Center.</a:t>
            </a:r>
          </a:p>
          <a:p>
            <a:endParaRPr lang="en-US" baseline="0" dirty="0" smtClean="0"/>
          </a:p>
          <a:p>
            <a:r>
              <a:rPr lang="en-US" baseline="0" dirty="0" smtClean="0"/>
              <a:t>SFAs will report this information through CNMS. The screenshot on the slide shows what you will see when you enter this information</a:t>
            </a:r>
          </a:p>
          <a:p>
            <a:endParaRPr lang="en-US" baseline="0" dirty="0" smtClean="0"/>
          </a:p>
          <a:p>
            <a:r>
              <a:rPr lang="en-US" baseline="0" dirty="0" smtClean="0"/>
              <a:t>SFAs will be required to report the number of students identified through the August DCMP match by recipient agency including extension of benefits. The data must be broken down by the number of students receiving snap and the number of students receiving Medicaid.</a:t>
            </a:r>
          </a:p>
          <a:p>
            <a:endParaRPr lang="en-US" baseline="0" dirty="0" smtClean="0"/>
          </a:p>
          <a:p>
            <a:r>
              <a:rPr lang="en-US" baseline="0" dirty="0" smtClean="0"/>
              <a:t>It is extremely important that your SFA maintain this information to ensure accurate data is reported. If you use an electronic point of sale system to conduct the DCMP- ensure it is designed to capture the number of SNAP students separately from the number of Medicaid students</a:t>
            </a:r>
          </a:p>
          <a:p>
            <a:endParaRPr lang="en-US" b="1" baseline="0" dirty="0" smtClean="0"/>
          </a:p>
          <a:p>
            <a:r>
              <a:rPr lang="en-US" b="1" baseline="0" dirty="0" smtClean="0"/>
              <a:t>* If your SFA has more than 50 recipient agencies, we will be collecting this information separately </a:t>
            </a:r>
            <a:endParaRPr lang="en-US" b="1"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25</a:t>
            </a:fld>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95479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5181600" cy="3886200"/>
          </a:xfrm>
        </p:spPr>
      </p:sp>
      <p:sp>
        <p:nvSpPr>
          <p:cNvPr id="3" name="Notes Placeholder 2"/>
          <p:cNvSpPr>
            <a:spLocks noGrp="1"/>
          </p:cNvSpPr>
          <p:nvPr>
            <p:ph type="body" idx="1"/>
          </p:nvPr>
        </p:nvSpPr>
        <p:spPr>
          <a:xfrm>
            <a:off x="838200" y="4495800"/>
            <a:ext cx="5486400" cy="4267200"/>
          </a:xfrm>
        </p:spPr>
        <p:txBody>
          <a:bodyPr/>
          <a:lstStyle/>
          <a:p>
            <a:r>
              <a:rPr lang="en-US" dirty="0" smtClean="0"/>
              <a:t>The process for New School Food Authorities (SFA’s) and Recipient Agencies (RA’s) has changed.  Forms have been updated and additional documents are required to be submitted with all applications.  New deadlines have been established.</a:t>
            </a:r>
          </a:p>
          <a:p>
            <a:endParaRPr lang="en-US" dirty="0"/>
          </a:p>
          <a:p>
            <a:r>
              <a:rPr lang="en-US" dirty="0" smtClean="0"/>
              <a:t>The </a:t>
            </a:r>
            <a:r>
              <a:rPr lang="en-US" dirty="0"/>
              <a:t>New SFA Application Process </a:t>
            </a:r>
            <a:r>
              <a:rPr lang="en-US" dirty="0" smtClean="0"/>
              <a:t>as well as the RA application process is </a:t>
            </a:r>
            <a:r>
              <a:rPr lang="en-US" dirty="0"/>
              <a:t>two-fold. The first step in the approval process requires SED to review the organization’s application and supporting documentation to determine whether the organization is eligible for participation. The next step will </a:t>
            </a:r>
            <a:r>
              <a:rPr lang="en-US" dirty="0" smtClean="0"/>
              <a:t>require, for all new SFA’s and may require for all new RA’s, SED </a:t>
            </a:r>
            <a:r>
              <a:rPr lang="en-US" dirty="0"/>
              <a:t>to perform a new program pre-operational visit to ensure that the organization has the administrative and financial capability to operate CNPs in accordance with program requirements. </a:t>
            </a:r>
            <a:endParaRPr lang="en-US" dirty="0" smtClean="0"/>
          </a:p>
          <a:p>
            <a:endParaRPr lang="en-US" dirty="0" smtClean="0"/>
          </a:p>
          <a:p>
            <a:r>
              <a:rPr lang="en-US" dirty="0" smtClean="0"/>
              <a:t>Potential new SFA’s are required to review PowerPoint presentations as part of the New SFA process.  Training requirements may change as SED develops additional continuing </a:t>
            </a:r>
            <a:r>
              <a:rPr lang="en-US" dirty="0"/>
              <a:t>education training in a variety of </a:t>
            </a:r>
            <a:r>
              <a:rPr lang="en-US" dirty="0" smtClean="0"/>
              <a:t>formats.</a:t>
            </a:r>
          </a:p>
          <a:p>
            <a:endParaRPr lang="en-US" dirty="0"/>
          </a:p>
          <a:p>
            <a:endParaRPr lang="en-US" dirty="0"/>
          </a:p>
          <a:p>
            <a:r>
              <a:rPr lang="en-US" dirty="0"/>
              <a:t>In order to be considered for participation, a School Food Authority (SFA) must meet eligibility requirements and complete all sections of the </a:t>
            </a:r>
            <a:r>
              <a:rPr lang="en-US" dirty="0" smtClean="0"/>
              <a:t>Application </a:t>
            </a:r>
            <a:r>
              <a:rPr lang="en-US" dirty="0"/>
              <a:t>and submit all supporting documentation to SED by </a:t>
            </a:r>
            <a:r>
              <a:rPr lang="en-US" dirty="0" smtClean="0"/>
              <a:t>the established deadlines.</a:t>
            </a:r>
            <a:endParaRPr lang="en-US" dirty="0"/>
          </a:p>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26</a:t>
            </a:fld>
            <a:endParaRPr lang="en-US"/>
          </a:p>
        </p:txBody>
      </p:sp>
    </p:spTree>
    <p:extLst>
      <p:ext uri="{BB962C8B-B14F-4D97-AF65-F5344CB8AC3E}">
        <p14:creationId xmlns:p14="http://schemas.microsoft.com/office/powerpoint/2010/main" val="3072602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lstStyle/>
          <a:p>
            <a:pPr lvl="0"/>
            <a:r>
              <a:rPr lang="en-US" dirty="0" err="1"/>
              <a:t>Medi</a:t>
            </a:r>
            <a:r>
              <a:rPr lang="en-US" dirty="0"/>
              <a:t>/SNAP numbers must be reported on CNMS prior to submitting the September claim by:</a:t>
            </a:r>
          </a:p>
          <a:p>
            <a:pPr lvl="1"/>
            <a:r>
              <a:rPr lang="en-US" dirty="0"/>
              <a:t>SFA</a:t>
            </a:r>
          </a:p>
          <a:p>
            <a:pPr lvl="1"/>
            <a:r>
              <a:rPr lang="en-US" dirty="0"/>
              <a:t>RA</a:t>
            </a:r>
          </a:p>
          <a:p>
            <a:pPr lvl="0"/>
            <a:r>
              <a:rPr lang="en-US" dirty="0" smtClean="0"/>
              <a:t>The answer is by RA</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27</a:t>
            </a:fld>
            <a:endParaRPr lang="en-US"/>
          </a:p>
        </p:txBody>
      </p:sp>
    </p:spTree>
    <p:extLst>
      <p:ext uri="{BB962C8B-B14F-4D97-AF65-F5344CB8AC3E}">
        <p14:creationId xmlns:p14="http://schemas.microsoft.com/office/powerpoint/2010/main" val="350766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28</a:t>
            </a:fld>
            <a:endParaRPr lang="en-US"/>
          </a:p>
        </p:txBody>
      </p:sp>
    </p:spTree>
    <p:extLst>
      <p:ext uri="{BB962C8B-B14F-4D97-AF65-F5344CB8AC3E}">
        <p14:creationId xmlns:p14="http://schemas.microsoft.com/office/powerpoint/2010/main" val="256781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28F20-B251-4BA6-982D-892463B63235}" type="slidenum">
              <a:rPr lang="en-US" smtClean="0"/>
              <a:t>3</a:t>
            </a:fld>
            <a:endParaRPr lang="en-US"/>
          </a:p>
        </p:txBody>
      </p:sp>
    </p:spTree>
    <p:extLst>
      <p:ext uri="{BB962C8B-B14F-4D97-AF65-F5344CB8AC3E}">
        <p14:creationId xmlns:p14="http://schemas.microsoft.com/office/powerpoint/2010/main" val="188029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228600"/>
            <a:ext cx="3962400" cy="2971800"/>
          </a:xfrm>
        </p:spPr>
      </p:sp>
      <p:sp>
        <p:nvSpPr>
          <p:cNvPr id="3" name="Notes Placeholder 2"/>
          <p:cNvSpPr>
            <a:spLocks noGrp="1"/>
          </p:cNvSpPr>
          <p:nvPr>
            <p:ph type="body" idx="1"/>
          </p:nvPr>
        </p:nvSpPr>
        <p:spPr>
          <a:xfrm>
            <a:off x="152400" y="3352800"/>
            <a:ext cx="6324600" cy="5715000"/>
          </a:xfrm>
        </p:spPr>
        <p:txBody>
          <a:bodyPr/>
          <a:lstStyle/>
          <a:p>
            <a:r>
              <a:rPr lang="en-US" dirty="0"/>
              <a:t>USDA has established minimum professional standards requirements for school nutrition professionals who manage and operate the National School Lunch and School Breakfast Programs.</a:t>
            </a:r>
          </a:p>
          <a:p>
            <a:endParaRPr lang="en-US" dirty="0" smtClean="0"/>
          </a:p>
          <a:p>
            <a:r>
              <a:rPr lang="en-US" dirty="0"/>
              <a:t>The standards, another key provision of the Healthy, Hunger-Free Kids Act of 2010 (HHFKA), aim to institute minimum education standards for new State and local school nutrition directors as well as annual training standards for all school nutrition professionals. These new standards will ensure school nutrition personnel have the knowledge, training and tools they need to plan, prepare, and purchase healthy products to create nutritious, safe, and enjoyable school meals. </a:t>
            </a:r>
          </a:p>
          <a:p>
            <a:endParaRPr lang="en-US" dirty="0"/>
          </a:p>
          <a:p>
            <a:r>
              <a:rPr lang="en-US" dirty="0" smtClean="0"/>
              <a:t>Professional Standards for State and Local Nutrition Program Personnel Final Rule </a:t>
            </a:r>
            <a:r>
              <a:rPr lang="en-US" baseline="0" dirty="0" smtClean="0"/>
              <a:t>became </a:t>
            </a:r>
            <a:r>
              <a:rPr lang="en-US" dirty="0" smtClean="0"/>
              <a:t>effective July 1, 2015. </a:t>
            </a:r>
          </a:p>
          <a:p>
            <a:endParaRPr lang="en-US" dirty="0" smtClean="0"/>
          </a:p>
          <a:p>
            <a:r>
              <a:rPr lang="en-US" dirty="0" smtClean="0"/>
              <a:t>The Final Rule requires all school food service personnel to complete annual continuing education/training requirements. The number of required training hours varies depending on the position of the school food personnel. </a:t>
            </a:r>
          </a:p>
          <a:p>
            <a:endParaRPr lang="en-US" dirty="0" smtClean="0"/>
          </a:p>
          <a:p>
            <a:r>
              <a:rPr lang="en-US" dirty="0" smtClean="0"/>
              <a:t>This webinar will contribute up to </a:t>
            </a:r>
            <a:r>
              <a:rPr lang="en-US" dirty="0" smtClean="0"/>
              <a:t>1 Training Hour toward </a:t>
            </a:r>
            <a:r>
              <a:rPr lang="en-US" dirty="0" smtClean="0"/>
              <a:t>the professional</a:t>
            </a:r>
            <a:r>
              <a:rPr lang="en-US" baseline="0" dirty="0" smtClean="0"/>
              <a:t> standards</a:t>
            </a:r>
            <a:r>
              <a:rPr lang="en-US" dirty="0" smtClean="0"/>
              <a:t> training requirements. </a:t>
            </a:r>
          </a:p>
          <a:p>
            <a:endParaRPr lang="en-US" dirty="0" smtClean="0"/>
          </a:p>
          <a:p>
            <a:r>
              <a:rPr lang="en-US" dirty="0" smtClean="0"/>
              <a:t>You are required to track the number of training hours you earn each year and maintain documentation of the trainings that you have attended. Our office has developed a simple excel document that you may use to do this. </a:t>
            </a:r>
            <a:r>
              <a:rPr lang="en-US" baseline="0" dirty="0" smtClean="0"/>
              <a:t> </a:t>
            </a:r>
            <a:r>
              <a:rPr lang="en-US" dirty="0" smtClean="0"/>
              <a:t>SFAs may use this excel document to track staff training hours and may add columns and other necessary information specific to the SFA. Our tool may be found within the Professional Standards training memo located on the Child Nutrition Knowledge Center.  You may also use the USDA’s version or your own tracking method to track staff</a:t>
            </a:r>
            <a:r>
              <a:rPr lang="en-US" baseline="0" dirty="0" smtClean="0"/>
              <a:t> training hours.</a:t>
            </a:r>
            <a:endParaRPr lang="en-US" dirty="0" smtClean="0"/>
          </a:p>
          <a:p>
            <a:endParaRPr lang="en-US" dirty="0" smtClean="0"/>
          </a:p>
          <a:p>
            <a:r>
              <a:rPr lang="en-US" dirty="0" smtClean="0"/>
              <a:t>If you are using USDA Learning Topic Codes, the topic codes for today’s Professional Standards and Policy webinar</a:t>
            </a:r>
            <a:r>
              <a:rPr lang="en-US" baseline="0" dirty="0" smtClean="0"/>
              <a:t> are 3400 – Human Resources and Staff Training,</a:t>
            </a:r>
            <a:r>
              <a:rPr lang="en-US" baseline="0" dirty="0" smtClean="0">
                <a:solidFill>
                  <a:srgbClr val="FF0000"/>
                </a:solidFill>
              </a:rPr>
              <a:t> </a:t>
            </a:r>
            <a:r>
              <a:rPr lang="en-US" dirty="0" smtClean="0"/>
              <a:t>3430- Develop </a:t>
            </a:r>
            <a:r>
              <a:rPr lang="en-US" dirty="0"/>
              <a:t>employee training plans, including a plan for tracking training. </a:t>
            </a:r>
          </a:p>
          <a:p>
            <a:endParaRPr lang="en-US" dirty="0"/>
          </a:p>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4</a:t>
            </a:fld>
            <a:endParaRPr lang="en-US" dirty="0"/>
          </a:p>
        </p:txBody>
      </p:sp>
    </p:spTree>
    <p:extLst>
      <p:ext uri="{BB962C8B-B14F-4D97-AF65-F5344CB8AC3E}">
        <p14:creationId xmlns:p14="http://schemas.microsoft.com/office/powerpoint/2010/main" val="416832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28600"/>
            <a:ext cx="1676400" cy="1257300"/>
          </a:xfrm>
        </p:spPr>
      </p:sp>
      <p:sp>
        <p:nvSpPr>
          <p:cNvPr id="3" name="Notes Placeholder 2"/>
          <p:cNvSpPr>
            <a:spLocks noGrp="1"/>
          </p:cNvSpPr>
          <p:nvPr>
            <p:ph type="body" idx="1"/>
          </p:nvPr>
        </p:nvSpPr>
        <p:spPr>
          <a:xfrm>
            <a:off x="76200" y="1600200"/>
            <a:ext cx="6553200" cy="7467600"/>
          </a:xfrm>
        </p:spPr>
        <p:txBody>
          <a:bodyPr/>
          <a:lstStyle/>
          <a:p>
            <a:r>
              <a:rPr lang="en-US" baseline="0" dirty="0" smtClean="0"/>
              <a:t>Minimum hiring standards are only for Food Service Directors hired after 7/1/2015. All hired prior to 7/1/2015 are grandfathered in</a:t>
            </a:r>
            <a:r>
              <a:rPr lang="en-US" dirty="0" smtClean="0"/>
              <a:t>.  However, if the FSD moves to a larger SFA category, the grandfathered director MUST meet the hiring standards established for the larger SFA prior to hiring.</a:t>
            </a:r>
            <a:endParaRPr lang="en-US" baseline="0" dirty="0" smtClean="0"/>
          </a:p>
          <a:p>
            <a:endParaRPr lang="en-US" dirty="0" smtClean="0"/>
          </a:p>
          <a:p>
            <a:r>
              <a:rPr lang="en-US" dirty="0" smtClean="0"/>
              <a:t>School </a:t>
            </a:r>
            <a:r>
              <a:rPr lang="en-US" dirty="0"/>
              <a:t>nutrition program directors are those individuals directly responsible for the management of the day-to-day operations of the school food service for all participating schools under the jurisdiction of the </a:t>
            </a:r>
            <a:r>
              <a:rPr lang="en-US" dirty="0" smtClean="0"/>
              <a:t>SFA.</a:t>
            </a:r>
            <a:endParaRPr lang="en-US" dirty="0"/>
          </a:p>
          <a:p>
            <a:endParaRPr lang="en-US" dirty="0"/>
          </a:p>
          <a:p>
            <a:r>
              <a:rPr lang="en-US" dirty="0"/>
              <a:t>When the director is responsible for multiple SFAs, include the enrollments of all SFAs the director is responsible for.  For example, if a director is responsible for four SFAs with enrollments of 1,000, 4,000, 3,000 and 2,000 – for a total cumulative enrollment of 10,000, then the director would be required to meet the standards for the SFAs with 10,000-24,999 student category. </a:t>
            </a:r>
            <a:endParaRPr lang="en-US" dirty="0" smtClean="0"/>
          </a:p>
          <a:p>
            <a:endParaRPr lang="en-US" dirty="0" smtClean="0"/>
          </a:p>
          <a:p>
            <a:r>
              <a:rPr lang="en-US" dirty="0" smtClean="0"/>
              <a:t>The October enrollment should be used when assessing the SFA size to identify the appropriate hiring standards.  </a:t>
            </a:r>
            <a:endParaRPr lang="en-US" dirty="0"/>
          </a:p>
          <a:p>
            <a:endParaRPr lang="en-US" dirty="0" smtClean="0"/>
          </a:p>
          <a:p>
            <a:r>
              <a:rPr lang="en-US" dirty="0" smtClean="0"/>
              <a:t>If the individual is hired to perform more than one school nutrition job, the hiring standards for the higher level position will apply.  For example, if the individual is hired in the cook/manager title but is responsible for the overall administration of the federal programs, this individual would be required to meet the standards established for the school nutrition program director. </a:t>
            </a:r>
          </a:p>
          <a:p>
            <a:endParaRPr lang="en-US" dirty="0"/>
          </a:p>
          <a:p>
            <a:r>
              <a:rPr lang="en-US" dirty="0" smtClean="0"/>
              <a:t>If an individual will serve in two completely different capacities, such as principal and school nutrition program director, the minimum hiring standards for the appropriate SFA size still apply.</a:t>
            </a:r>
          </a:p>
          <a:p>
            <a:endParaRPr lang="en-US" dirty="0" smtClean="0"/>
          </a:p>
          <a:p>
            <a:r>
              <a:rPr lang="en-US" dirty="0" smtClean="0"/>
              <a:t>SFAs who receive meals from a vendor must still employee a food service director who meets the hiring standards.</a:t>
            </a:r>
          </a:p>
          <a:p>
            <a:endParaRPr lang="en-US" dirty="0"/>
          </a:p>
          <a:p>
            <a:r>
              <a:rPr lang="en-US" dirty="0" smtClean="0"/>
              <a:t>Consultants are not required to meet the final rule standards.  However, it is in the best interest of the SFA to include desired education requirements, a level of experience in the operation of one or more federal nutrition programs and relevant food safety training in their contract specifications for procuring a consultant.</a:t>
            </a:r>
            <a:endParaRPr lang="en-US" dirty="0"/>
          </a:p>
          <a:p>
            <a:endParaRPr lang="en-US" dirty="0"/>
          </a:p>
          <a:p>
            <a:r>
              <a:rPr lang="en-US" dirty="0" smtClean="0"/>
              <a:t>SFAs have </a:t>
            </a:r>
            <a:r>
              <a:rPr lang="en-US" dirty="0"/>
              <a:t>the discretion to develop their own professional standards should they wish to do so, as long as such standards are not inconsistent with the minimum standards established by </a:t>
            </a:r>
            <a:r>
              <a:rPr lang="en-US" dirty="0" smtClean="0"/>
              <a:t>USDA.  </a:t>
            </a:r>
            <a:r>
              <a:rPr lang="en-US" dirty="0"/>
              <a:t>For instance, an SFA may choose to consider additional factors such as State certifications as an aspect of the required professional standards criteria</a:t>
            </a:r>
            <a:r>
              <a:rPr lang="en-US" dirty="0" smtClean="0"/>
              <a:t>.</a:t>
            </a:r>
          </a:p>
          <a:p>
            <a:endParaRPr lang="en-US" dirty="0"/>
          </a:p>
          <a:p>
            <a:r>
              <a:rPr lang="en-US" dirty="0" smtClean="0"/>
              <a:t>SED also has the discretion to approve the employment of a candidate that meets the minimum education requirements but has less than 3 years experience in buildings with less than 500 students on a case by case basis.</a:t>
            </a:r>
          </a:p>
          <a:p>
            <a:endParaRPr lang="en-US" dirty="0"/>
          </a:p>
          <a:p>
            <a:endParaRPr lang="en-US" dirty="0"/>
          </a:p>
          <a:p>
            <a:endParaRPr lang="en-US" baseline="0"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5C0F60C-F3FC-40BB-B2D6-ADDACB5A6276}" type="slidenum">
              <a:rPr lang="en-US" smtClean="0"/>
              <a:t>5</a:t>
            </a:fld>
            <a:endParaRPr lang="en-US"/>
          </a:p>
        </p:txBody>
      </p:sp>
    </p:spTree>
    <p:extLst>
      <p:ext uri="{BB962C8B-B14F-4D97-AF65-F5344CB8AC3E}">
        <p14:creationId xmlns:p14="http://schemas.microsoft.com/office/powerpoint/2010/main" val="158816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sz="1200" dirty="0" smtClean="0"/>
              <a:t>It is now time to test your knowledge regarding hiring standards. There will be six polling questions throughout that are either true or false or multiple choice. When a poll is opened on the right side of your screen you will have about thirty seconds to answer each question. Remember to click “submit” to make your selection.</a:t>
            </a:r>
          </a:p>
          <a:p>
            <a:pPr defTabSz="928299">
              <a:defRPr/>
            </a:pPr>
            <a:endParaRPr lang="en-US" sz="1200" dirty="0" smtClean="0"/>
          </a:p>
          <a:p>
            <a:pPr lvl="0"/>
            <a:r>
              <a:rPr lang="en-US" dirty="0" smtClean="0"/>
              <a:t>True or False?</a:t>
            </a:r>
          </a:p>
          <a:p>
            <a:pPr lvl="0"/>
            <a:endParaRPr lang="en-US" dirty="0"/>
          </a:p>
          <a:p>
            <a:pPr lvl="0"/>
            <a:r>
              <a:rPr lang="en-US" dirty="0" smtClean="0"/>
              <a:t>Minimum </a:t>
            </a:r>
            <a:r>
              <a:rPr lang="en-US" dirty="0"/>
              <a:t>hiring standards are only for Food Service Directors (FSDs) hired after 7/1/2015. All hired prior to 7/1/2015 are grandfathered in.  However, if the FSD moves to a larger SFA category, the grandfathered director MUST meet the hiring standards established for the larger LEA/SFA prior to hiring.</a:t>
            </a:r>
          </a:p>
          <a:p>
            <a:endParaRPr lang="en-US" dirty="0" smtClean="0"/>
          </a:p>
          <a:p>
            <a:r>
              <a:rPr lang="en-US" dirty="0" smtClean="0"/>
              <a:t>The answer is True</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6</a:t>
            </a:fld>
            <a:endParaRPr lang="en-US"/>
          </a:p>
        </p:txBody>
      </p:sp>
    </p:spTree>
    <p:extLst>
      <p:ext uri="{BB962C8B-B14F-4D97-AF65-F5344CB8AC3E}">
        <p14:creationId xmlns:p14="http://schemas.microsoft.com/office/powerpoint/2010/main" val="350766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month should be used when assessing the LEA size to identify the appropriate hiring standards?</a:t>
            </a:r>
          </a:p>
          <a:p>
            <a:pPr lvl="1"/>
            <a:r>
              <a:rPr lang="en-US" dirty="0"/>
              <a:t>September</a:t>
            </a:r>
          </a:p>
          <a:p>
            <a:pPr lvl="1"/>
            <a:r>
              <a:rPr lang="en-US" dirty="0"/>
              <a:t>October</a:t>
            </a:r>
          </a:p>
          <a:p>
            <a:pPr lvl="1"/>
            <a:r>
              <a:rPr lang="en-US" dirty="0"/>
              <a:t>May</a:t>
            </a:r>
          </a:p>
          <a:p>
            <a:pPr lvl="1"/>
            <a:r>
              <a:rPr lang="en-US" dirty="0" smtClean="0"/>
              <a:t>July</a:t>
            </a:r>
          </a:p>
          <a:p>
            <a:pPr lvl="1"/>
            <a:endParaRPr lang="en-US" dirty="0"/>
          </a:p>
          <a:p>
            <a:pPr lvl="1"/>
            <a:r>
              <a:rPr lang="en-US" dirty="0" smtClean="0"/>
              <a:t>The answer is October</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7</a:t>
            </a:fld>
            <a:endParaRPr lang="en-US"/>
          </a:p>
        </p:txBody>
      </p:sp>
    </p:spTree>
    <p:extLst>
      <p:ext uri="{BB962C8B-B14F-4D97-AF65-F5344CB8AC3E}">
        <p14:creationId xmlns:p14="http://schemas.microsoft.com/office/powerpoint/2010/main" val="350766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summary chart is included as a resource.  To </a:t>
            </a:r>
            <a:r>
              <a:rPr lang="en-US" dirty="0"/>
              <a:t>print or save </a:t>
            </a:r>
            <a:r>
              <a:rPr lang="en-US" dirty="0" smtClean="0"/>
              <a:t>this, go </a:t>
            </a:r>
            <a:r>
              <a:rPr lang="en-US" dirty="0"/>
              <a:t>to File at the top of your screen and select “Transfer”. Click on the file that appears in the file transfer screen and select “Download” to open the zipped file and to print or save the files to your computer</a:t>
            </a:r>
            <a:r>
              <a:rPr lang="en-US" dirty="0" smtClean="0"/>
              <a:t>.  This chart is also available in the Professional Hiring Standards memo available on the Child Nutrition Knowledge Center.</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8</a:t>
            </a:fld>
            <a:endParaRPr lang="en-US"/>
          </a:p>
        </p:txBody>
      </p:sp>
    </p:spTree>
    <p:extLst>
      <p:ext uri="{BB962C8B-B14F-4D97-AF65-F5344CB8AC3E}">
        <p14:creationId xmlns:p14="http://schemas.microsoft.com/office/powerpoint/2010/main" val="62361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training requirements for directors</a:t>
            </a:r>
            <a:r>
              <a:rPr lang="en-US" dirty="0"/>
              <a:t>. </a:t>
            </a:r>
            <a:r>
              <a:rPr lang="en-US" dirty="0" smtClean="0"/>
              <a:t> These training requirements are in addition to the food safety training required for new directors.  </a:t>
            </a:r>
          </a:p>
          <a:p>
            <a:endParaRPr lang="en-US" dirty="0" smtClean="0"/>
          </a:p>
          <a:p>
            <a:r>
              <a:rPr lang="en-US" dirty="0" smtClean="0"/>
              <a:t>New directors must have at least 8 hours of food safety training either not more than 5 years prior to their starting date or completed within 30 calendar days of the employees start date.  </a:t>
            </a:r>
          </a:p>
          <a:p>
            <a:endParaRPr lang="en-US" dirty="0" smtClean="0"/>
          </a:p>
          <a:p>
            <a:r>
              <a:rPr lang="en-US" dirty="0" smtClean="0"/>
              <a:t>As stated previously, school </a:t>
            </a:r>
            <a:r>
              <a:rPr lang="en-US" dirty="0"/>
              <a:t>nutrition program directors are those individuals directly responsible for the management of the day-to-day operations of the school food service for all participating schools under the jurisdiction of the SFA</a:t>
            </a:r>
          </a:p>
          <a:p>
            <a:endParaRPr lang="en-US" dirty="0" smtClean="0"/>
          </a:p>
          <a:p>
            <a:endParaRPr lang="en-US" dirty="0"/>
          </a:p>
          <a:p>
            <a:r>
              <a:rPr lang="en-US" dirty="0" smtClean="0"/>
              <a:t>Please be aware that the number of hours of annual training increases from 8 to 12 hours beginning in the 2016-17 SY.  </a:t>
            </a:r>
          </a:p>
          <a:p>
            <a:endParaRPr lang="en-US" dirty="0"/>
          </a:p>
        </p:txBody>
      </p:sp>
      <p:sp>
        <p:nvSpPr>
          <p:cNvPr id="4" name="Slide Number Placeholder 3"/>
          <p:cNvSpPr>
            <a:spLocks noGrp="1"/>
          </p:cNvSpPr>
          <p:nvPr>
            <p:ph type="sldNum" sz="quarter" idx="10"/>
          </p:nvPr>
        </p:nvSpPr>
        <p:spPr/>
        <p:txBody>
          <a:bodyPr/>
          <a:lstStyle/>
          <a:p>
            <a:fld id="{EA028F20-B251-4BA6-982D-892463B63235}" type="slidenum">
              <a:rPr lang="en-US" smtClean="0"/>
              <a:t>9</a:t>
            </a:fld>
            <a:endParaRPr lang="en-US"/>
          </a:p>
        </p:txBody>
      </p:sp>
    </p:spTree>
    <p:extLst>
      <p:ext uri="{BB962C8B-B14F-4D97-AF65-F5344CB8AC3E}">
        <p14:creationId xmlns:p14="http://schemas.microsoft.com/office/powerpoint/2010/main" val="334020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09FB2AF-440E-4771-9A42-3329F84CAB19}" type="datetime1">
              <a:rPr lang="en-US" smtClean="0"/>
              <a:t>9/8/2015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76E0894-7549-4CA9-A6DE-052C56B33C4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4B9A40-3DB8-4409-B41B-673544FF70F8}"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2603E0-FDAD-4790-A279-E0A557F1004E}"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580296-477B-46B3-B2B1-CD1C8986975A}"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B44EB1-45DD-4159-8882-C04612FD14F1}"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6E0894-7549-4CA9-A6DE-052C56B33C4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1AB862-07BC-4082-B349-A72338F5B43F}" type="datetime1">
              <a:rPr lang="en-US" smtClean="0"/>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2BD334-2803-49DD-95E1-BD117E316011}" type="datetime1">
              <a:rPr lang="en-US" smtClean="0"/>
              <a:t>9/8/2015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58386DC-5D49-430E-B7DC-814BE9C28947}" type="datetime1">
              <a:rPr lang="en-US" smtClean="0"/>
              <a:t>9/8/2015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69CB15-BC18-4180-AD2D-A325888EB554}" type="datetime1">
              <a:rPr lang="en-US" smtClean="0"/>
              <a:t>9/8/2015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6E0894-7549-4CA9-A6DE-052C56B33C4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22DB4B-A670-4FAD-BA57-B0DCBDADA023}" type="datetime1">
              <a:rPr lang="en-US" smtClean="0"/>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6E0894-7549-4CA9-A6DE-052C56B33C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0BCE0BE-67E1-4637-A392-A41C04DE52B0}" type="datetime1">
              <a:rPr lang="en-US" smtClean="0"/>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6E0894-7549-4CA9-A6DE-052C56B33C4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A2D00C-4A73-4895-A532-E75DF7001C5E}" type="datetime1">
              <a:rPr lang="en-US" smtClean="0"/>
              <a:t>9/8/2015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6E0894-7549-4CA9-A6DE-052C56B33C4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rofessionalstandards.nal.usd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ns.usda.gov/school-meals/professional-standar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ealth.ny.gov/regulations/nycrr/title_10/part_14/subpart_14-1.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ysed.gov/cn/cnms.ht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ns.usda.gov/school-meals/professional-standar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7406640" cy="1472184"/>
          </a:xfrm>
        </p:spPr>
        <p:txBody>
          <a:bodyPr>
            <a:normAutofit fontScale="90000"/>
          </a:bodyPr>
          <a:lstStyle/>
          <a:p>
            <a:pPr algn="ct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400" dirty="0">
                <a:solidFill>
                  <a:schemeClr val="tx1">
                    <a:lumMod val="50000"/>
                  </a:schemeClr>
                </a:solidFill>
              </a:rPr>
              <a:t/>
            </a:r>
            <a:br>
              <a:rPr lang="en-US" sz="4400" dirty="0">
                <a:solidFill>
                  <a:schemeClr val="tx1">
                    <a:lumMod val="50000"/>
                  </a:schemeClr>
                </a:solidFill>
              </a:rPr>
            </a:br>
            <a:r>
              <a:rPr lang="en-US" dirty="0"/>
              <a:t/>
            </a:r>
            <a:br>
              <a:rPr lang="en-US" dirty="0"/>
            </a:br>
            <a:r>
              <a:rPr lang="en-US" dirty="0"/>
              <a:t/>
            </a:r>
            <a:br>
              <a:rPr lang="en-US" dirty="0"/>
            </a:br>
            <a:r>
              <a:rPr lang="en-US" dirty="0" smtClean="0"/>
              <a:t/>
            </a:r>
            <a:br>
              <a:rPr lang="en-US" dirty="0" smtClean="0"/>
            </a:br>
            <a:r>
              <a:rPr lang="en-US" sz="4400" dirty="0">
                <a:solidFill>
                  <a:schemeClr val="accent1">
                    <a:lumMod val="75000"/>
                  </a:schemeClr>
                </a:solidFill>
              </a:rPr>
              <a:t>2015 Professional Standards and Policy Webinar</a:t>
            </a:r>
            <a:r>
              <a:rPr lang="en-US" sz="4400" dirty="0"/>
              <a:t/>
            </a:r>
            <a:br>
              <a:rPr lang="en-US" sz="4400" dirty="0"/>
            </a:br>
            <a:endParaRPr lang="en-US" sz="4400" dirty="0">
              <a:solidFill>
                <a:schemeClr val="tx1">
                  <a:lumMod val="50000"/>
                </a:schemeClr>
              </a:solidFill>
            </a:endParaRPr>
          </a:p>
        </p:txBody>
      </p:sp>
      <p:sp>
        <p:nvSpPr>
          <p:cNvPr id="6" name="Text Placeholder 5"/>
          <p:cNvSpPr>
            <a:spLocks noGrp="1"/>
          </p:cNvSpPr>
          <p:nvPr>
            <p:ph type="subTitle" idx="1"/>
          </p:nvPr>
        </p:nvSpPr>
        <p:spPr>
          <a:xfrm>
            <a:off x="1371600" y="4648200"/>
            <a:ext cx="7406640" cy="1752600"/>
          </a:xfrm>
        </p:spPr>
        <p:txBody>
          <a:bodyPr>
            <a:normAutofit/>
          </a:bodyPr>
          <a:lstStyle/>
          <a:p>
            <a:r>
              <a:rPr lang="en-US" sz="2800" dirty="0"/>
              <a:t>New York State Education Department Child Nutrition Program Administration</a:t>
            </a:r>
            <a:br>
              <a:rPr lang="en-US" sz="2800" dirty="0"/>
            </a:br>
            <a:endParaRPr lang="en-US" sz="2800" dirty="0"/>
          </a:p>
        </p:txBody>
      </p:sp>
      <p:sp>
        <p:nvSpPr>
          <p:cNvPr id="4" name="Slide Number Placeholder 3"/>
          <p:cNvSpPr>
            <a:spLocks noGrp="1"/>
          </p:cNvSpPr>
          <p:nvPr>
            <p:ph type="sldNum" sz="quarter" idx="12"/>
          </p:nvPr>
        </p:nvSpPr>
        <p:spPr/>
        <p:txBody>
          <a:bodyPr/>
          <a:lstStyle/>
          <a:p>
            <a:fld id="{576E0894-7549-4CA9-A6DE-052C56B33C40}" type="slidenum">
              <a:rPr lang="en-US" smtClean="0"/>
              <a:t>1</a:t>
            </a:fld>
            <a:endParaRPr lang="en-US"/>
          </a:p>
        </p:txBody>
      </p:sp>
      <p:cxnSp>
        <p:nvCxnSpPr>
          <p:cNvPr id="8" name="Straight Connector 7"/>
          <p:cNvCxnSpPr/>
          <p:nvPr/>
        </p:nvCxnSpPr>
        <p:spPr>
          <a:xfrm>
            <a:off x="1371600" y="3962400"/>
            <a:ext cx="7162800" cy="0"/>
          </a:xfrm>
          <a:prstGeom prst="line">
            <a:avLst/>
          </a:prstGeom>
          <a:ln w="76200" cap="flat" cmpd="thickThin">
            <a:prstDash val="solid"/>
            <a:beve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p:cNvPicPr>
          <p:nvPr/>
        </p:nvPicPr>
        <p:blipFill>
          <a:blip r:embed="rId3"/>
          <a:srcRect/>
          <a:stretch>
            <a:fillRect/>
          </a:stretch>
        </p:blipFill>
        <p:spPr bwMode="auto">
          <a:xfrm>
            <a:off x="3508300" y="5867400"/>
            <a:ext cx="2956560" cy="609600"/>
          </a:xfrm>
          <a:prstGeom prst="rect">
            <a:avLst/>
          </a:prstGeom>
          <a:noFill/>
          <a:ln w="9525">
            <a:noFill/>
            <a:miter lim="800000"/>
            <a:headEnd/>
            <a:tailEnd/>
          </a:ln>
        </p:spPr>
      </p:pic>
    </p:spTree>
    <p:extLst>
      <p:ext uri="{BB962C8B-B14F-4D97-AF65-F5344CB8AC3E}">
        <p14:creationId xmlns:p14="http://schemas.microsoft.com/office/powerpoint/2010/main" val="48099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82296" lvl="0" indent="0">
              <a:buNone/>
            </a:pPr>
            <a:r>
              <a:rPr lang="en-US" dirty="0"/>
              <a:t>For the 2015-16 School Year, food service directors must have how many hours of continuing education/training?</a:t>
            </a:r>
          </a:p>
          <a:p>
            <a:pPr lvl="1"/>
            <a:r>
              <a:rPr lang="en-US" dirty="0"/>
              <a:t>4</a:t>
            </a:r>
          </a:p>
          <a:p>
            <a:pPr lvl="1"/>
            <a:r>
              <a:rPr lang="en-US" dirty="0"/>
              <a:t>6</a:t>
            </a:r>
          </a:p>
          <a:p>
            <a:pPr lvl="1"/>
            <a:r>
              <a:rPr lang="en-US" dirty="0"/>
              <a:t>8</a:t>
            </a:r>
          </a:p>
          <a:p>
            <a:pPr lvl="1"/>
            <a:r>
              <a:rPr lang="en-US" dirty="0"/>
              <a:t>12</a:t>
            </a:r>
          </a:p>
          <a:p>
            <a:pPr marL="82296" indent="0">
              <a:buNone/>
            </a:pPr>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10</a:t>
            </a:fld>
            <a:endParaRPr lang="en-US"/>
          </a:p>
        </p:txBody>
      </p:sp>
    </p:spTree>
    <p:extLst>
      <p:ext uri="{BB962C8B-B14F-4D97-AF65-F5344CB8AC3E}">
        <p14:creationId xmlns:p14="http://schemas.microsoft.com/office/powerpoint/2010/main" val="65457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a:t>
            </a:r>
            <a:endParaRPr lang="en-US" dirty="0"/>
          </a:p>
        </p:txBody>
      </p:sp>
      <p:sp>
        <p:nvSpPr>
          <p:cNvPr id="3" name="Content Placeholder 2"/>
          <p:cNvSpPr>
            <a:spLocks noGrp="1"/>
          </p:cNvSpPr>
          <p:nvPr>
            <p:ph idx="1"/>
          </p:nvPr>
        </p:nvSpPr>
        <p:spPr>
          <a:xfrm>
            <a:off x="1143000" y="1295400"/>
            <a:ext cx="7790688" cy="5257800"/>
          </a:xfrm>
        </p:spPr>
        <p:txBody>
          <a:bodyPr>
            <a:normAutofit fontScale="70000" lnSpcReduction="20000"/>
          </a:bodyPr>
          <a:lstStyle/>
          <a:p>
            <a:pPr marL="82296" indent="0">
              <a:buNone/>
            </a:pPr>
            <a:r>
              <a:rPr lang="en-US" dirty="0" smtClean="0"/>
              <a:t>Training requirements for managers</a:t>
            </a:r>
          </a:p>
          <a:p>
            <a:pPr marL="82296" indent="0">
              <a:buNone/>
            </a:pPr>
            <a:endParaRPr lang="en-US" dirty="0" smtClean="0"/>
          </a:p>
          <a:p>
            <a:r>
              <a:rPr lang="en-US" u="sng" dirty="0"/>
              <a:t>SY 2015-2016 </a:t>
            </a:r>
            <a:r>
              <a:rPr lang="en-US" b="1" u="sng" dirty="0"/>
              <a:t>ONLY</a:t>
            </a:r>
            <a:r>
              <a:rPr lang="en-US" dirty="0"/>
              <a:t>: at least </a:t>
            </a:r>
            <a:r>
              <a:rPr lang="en-US" b="1" dirty="0" smtClean="0"/>
              <a:t>6</a:t>
            </a:r>
            <a:r>
              <a:rPr lang="en-US" dirty="0" smtClean="0"/>
              <a:t> hours </a:t>
            </a:r>
            <a:r>
              <a:rPr lang="en-US" dirty="0"/>
              <a:t>of annual continuing </a:t>
            </a:r>
            <a:r>
              <a:rPr lang="en-US" dirty="0" smtClean="0"/>
              <a:t>education/training</a:t>
            </a:r>
          </a:p>
          <a:p>
            <a:pPr marL="82296" indent="0">
              <a:buNone/>
            </a:pPr>
            <a:endParaRPr lang="en-US" dirty="0"/>
          </a:p>
          <a:p>
            <a:r>
              <a:rPr lang="en-US" u="sng" dirty="0"/>
              <a:t>Beginning SY 2016-2017</a:t>
            </a:r>
            <a:r>
              <a:rPr lang="en-US" dirty="0"/>
              <a:t>: at least </a:t>
            </a:r>
            <a:r>
              <a:rPr lang="en-US" dirty="0" smtClean="0"/>
              <a:t>10 </a:t>
            </a:r>
            <a:r>
              <a:rPr lang="en-US" dirty="0"/>
              <a:t>hours of annual continuing </a:t>
            </a:r>
            <a:r>
              <a:rPr lang="en-US" dirty="0" smtClean="0"/>
              <a:t>education/training</a:t>
            </a:r>
          </a:p>
          <a:p>
            <a:pPr marL="82296" indent="0">
              <a:buNone/>
            </a:pPr>
            <a:endParaRPr lang="en-US" dirty="0" smtClean="0"/>
          </a:p>
          <a:p>
            <a:r>
              <a:rPr lang="en-US" dirty="0" smtClean="0"/>
              <a:t>Recommended Training Topics</a:t>
            </a:r>
            <a:r>
              <a:rPr lang="en-US" dirty="0"/>
              <a:t>: </a:t>
            </a:r>
            <a:endParaRPr lang="en-US" dirty="0" smtClean="0"/>
          </a:p>
          <a:p>
            <a:pPr lvl="1"/>
            <a:r>
              <a:rPr lang="en-US" dirty="0" smtClean="0"/>
              <a:t>Administrative </a:t>
            </a:r>
            <a:r>
              <a:rPr lang="en-US" dirty="0"/>
              <a:t>practices (including training in application, certification, verification, meal </a:t>
            </a:r>
            <a:r>
              <a:rPr lang="en-US" dirty="0" smtClean="0"/>
              <a:t>counting, and </a:t>
            </a:r>
            <a:r>
              <a:rPr lang="en-US" dirty="0"/>
              <a:t>meal </a:t>
            </a:r>
            <a:r>
              <a:rPr lang="en-US" dirty="0" smtClean="0"/>
              <a:t>claiming procedures), </a:t>
            </a:r>
          </a:p>
          <a:p>
            <a:pPr lvl="1"/>
            <a:r>
              <a:rPr lang="en-US" dirty="0" smtClean="0"/>
              <a:t>The </a:t>
            </a:r>
            <a:r>
              <a:rPr lang="en-US" dirty="0"/>
              <a:t>identification of reimbursable meals at the point of </a:t>
            </a:r>
            <a:r>
              <a:rPr lang="en-US" dirty="0" smtClean="0"/>
              <a:t>service.  </a:t>
            </a:r>
          </a:p>
          <a:p>
            <a:pPr lvl="1"/>
            <a:r>
              <a:rPr lang="en-US" dirty="0" smtClean="0"/>
              <a:t>Nutrition</a:t>
            </a:r>
            <a:r>
              <a:rPr lang="en-US" dirty="0"/>
              <a:t>, health and safety standards, </a:t>
            </a:r>
            <a:r>
              <a:rPr lang="en-US" dirty="0" smtClean="0"/>
              <a:t>and </a:t>
            </a:r>
          </a:p>
          <a:p>
            <a:pPr lvl="1"/>
            <a:r>
              <a:rPr lang="en-US" dirty="0" smtClean="0"/>
              <a:t>Any </a:t>
            </a:r>
            <a:r>
              <a:rPr lang="en-US" dirty="0"/>
              <a:t>specific topics required by </a:t>
            </a:r>
            <a:r>
              <a:rPr lang="en-US" dirty="0" smtClean="0"/>
              <a:t>USDA, </a:t>
            </a:r>
            <a:r>
              <a:rPr lang="en-US" dirty="0"/>
              <a:t>as needed, to address Program integrity or other </a:t>
            </a:r>
            <a:r>
              <a:rPr lang="en-US" dirty="0" smtClean="0"/>
              <a:t>critical issues</a:t>
            </a:r>
            <a:r>
              <a:rPr lang="en-US" dirty="0"/>
              <a:t>.</a:t>
            </a:r>
          </a:p>
        </p:txBody>
      </p:sp>
      <p:sp>
        <p:nvSpPr>
          <p:cNvPr id="4" name="Slide Number Placeholder 3"/>
          <p:cNvSpPr>
            <a:spLocks noGrp="1"/>
          </p:cNvSpPr>
          <p:nvPr>
            <p:ph type="sldNum" sz="quarter" idx="12"/>
          </p:nvPr>
        </p:nvSpPr>
        <p:spPr/>
        <p:txBody>
          <a:bodyPr/>
          <a:lstStyle/>
          <a:p>
            <a:fld id="{576E0894-7549-4CA9-A6DE-052C56B33C40}" type="slidenum">
              <a:rPr lang="en-US" smtClean="0"/>
              <a:t>11</a:t>
            </a:fld>
            <a:endParaRPr lang="en-US"/>
          </a:p>
        </p:txBody>
      </p:sp>
    </p:spTree>
    <p:extLst>
      <p:ext uri="{BB962C8B-B14F-4D97-AF65-F5344CB8AC3E}">
        <p14:creationId xmlns:p14="http://schemas.microsoft.com/office/powerpoint/2010/main" val="598933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82296" lvl="0" indent="0">
              <a:buNone/>
            </a:pPr>
            <a:r>
              <a:rPr lang="en-US" dirty="0" smtClean="0"/>
              <a:t>True or False?</a:t>
            </a:r>
          </a:p>
          <a:p>
            <a:pPr marL="82296" lvl="0" indent="0">
              <a:buNone/>
            </a:pPr>
            <a:r>
              <a:rPr lang="en-US" dirty="0" smtClean="0"/>
              <a:t>Food </a:t>
            </a:r>
            <a:r>
              <a:rPr lang="en-US" dirty="0"/>
              <a:t>Safety training is an additional requirement for new </a:t>
            </a:r>
            <a:r>
              <a:rPr lang="en-US" dirty="0" smtClean="0"/>
              <a:t>Food Service Directors?</a:t>
            </a:r>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12</a:t>
            </a:fld>
            <a:endParaRPr lang="en-US"/>
          </a:p>
        </p:txBody>
      </p:sp>
    </p:spTree>
    <p:extLst>
      <p:ext uri="{BB962C8B-B14F-4D97-AF65-F5344CB8AC3E}">
        <p14:creationId xmlns:p14="http://schemas.microsoft.com/office/powerpoint/2010/main" val="293689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a:t>
            </a:r>
            <a:endParaRPr lang="en-US" dirty="0"/>
          </a:p>
        </p:txBody>
      </p:sp>
      <p:sp>
        <p:nvSpPr>
          <p:cNvPr id="3" name="Content Placeholder 2"/>
          <p:cNvSpPr>
            <a:spLocks noGrp="1"/>
          </p:cNvSpPr>
          <p:nvPr>
            <p:ph idx="1"/>
          </p:nvPr>
        </p:nvSpPr>
        <p:spPr>
          <a:xfrm>
            <a:off x="1295400" y="1295400"/>
            <a:ext cx="7638288" cy="5029200"/>
          </a:xfrm>
        </p:spPr>
        <p:txBody>
          <a:bodyPr>
            <a:normAutofit fontScale="47500" lnSpcReduction="20000"/>
          </a:bodyPr>
          <a:lstStyle/>
          <a:p>
            <a:pPr marL="82296" indent="0">
              <a:buNone/>
            </a:pPr>
            <a:r>
              <a:rPr lang="en-US" dirty="0" smtClean="0"/>
              <a:t>Training requirements for staff (work &gt;20 hours/week)</a:t>
            </a:r>
          </a:p>
          <a:p>
            <a:pPr marL="82296" indent="0">
              <a:buNone/>
            </a:pPr>
            <a:endParaRPr lang="en-US" dirty="0" smtClean="0"/>
          </a:p>
          <a:p>
            <a:r>
              <a:rPr lang="en-US" u="sng" dirty="0" smtClean="0"/>
              <a:t>SY 2015-2016 </a:t>
            </a:r>
            <a:r>
              <a:rPr lang="en-US" b="1" u="sng" dirty="0" smtClean="0"/>
              <a:t>ONLY</a:t>
            </a:r>
            <a:r>
              <a:rPr lang="en-US" dirty="0" smtClean="0"/>
              <a:t>: at least </a:t>
            </a:r>
            <a:r>
              <a:rPr lang="en-US" b="1" dirty="0" smtClean="0"/>
              <a:t>4</a:t>
            </a:r>
            <a:r>
              <a:rPr lang="en-US" dirty="0" smtClean="0"/>
              <a:t> hours of annual continuing education/training</a:t>
            </a:r>
          </a:p>
          <a:p>
            <a:pPr marL="82296" indent="0">
              <a:buNone/>
            </a:pPr>
            <a:endParaRPr lang="en-US" dirty="0" smtClean="0"/>
          </a:p>
          <a:p>
            <a:r>
              <a:rPr lang="en-US" u="sng" dirty="0" smtClean="0"/>
              <a:t>Beginning SY 2016-2017</a:t>
            </a:r>
            <a:r>
              <a:rPr lang="en-US" dirty="0" smtClean="0"/>
              <a:t>: at least 6 hours of annual continuing education/training</a:t>
            </a:r>
          </a:p>
          <a:p>
            <a:pPr marL="82296" indent="0">
              <a:buNone/>
            </a:pPr>
            <a:endParaRPr lang="en-US" dirty="0" smtClean="0"/>
          </a:p>
          <a:p>
            <a:pPr marL="82296" indent="0">
              <a:buNone/>
            </a:pPr>
            <a:r>
              <a:rPr lang="en-US" dirty="0" smtClean="0"/>
              <a:t>Part-Time Staff (work &lt;20 hours/week)</a:t>
            </a:r>
          </a:p>
          <a:p>
            <a:r>
              <a:rPr lang="en-US" dirty="0" smtClean="0"/>
              <a:t>Each year, at least </a:t>
            </a:r>
            <a:r>
              <a:rPr lang="en-US" b="1" dirty="0" smtClean="0"/>
              <a:t>4</a:t>
            </a:r>
            <a:r>
              <a:rPr lang="en-US" dirty="0" smtClean="0"/>
              <a:t> hours of annual continuing education/training, regardless of the number of part-time hours worked.</a:t>
            </a:r>
          </a:p>
          <a:p>
            <a:pPr marL="82296" indent="0">
              <a:buNone/>
            </a:pPr>
            <a:endParaRPr lang="en-US" dirty="0" smtClean="0"/>
          </a:p>
          <a:p>
            <a:pPr marL="82296" indent="0">
              <a:buNone/>
            </a:pPr>
            <a:r>
              <a:rPr lang="en-US" dirty="0" smtClean="0"/>
              <a:t>Volunteers</a:t>
            </a:r>
          </a:p>
          <a:p>
            <a:pPr>
              <a:buSzPct val="100000"/>
              <a:buFont typeface="Calibri" panose="020F0502020204030204" pitchFamily="34" charset="0"/>
              <a:buChar char="•"/>
            </a:pPr>
            <a:r>
              <a:rPr lang="en-US" dirty="0" smtClean="0"/>
              <a:t>SA discretion</a:t>
            </a:r>
          </a:p>
          <a:p>
            <a:pPr>
              <a:buSzPct val="100000"/>
              <a:buFont typeface="Calibri" panose="020F0502020204030204" pitchFamily="34" charset="0"/>
              <a:buChar char="•"/>
            </a:pPr>
            <a:r>
              <a:rPr lang="en-US" dirty="0" smtClean="0"/>
              <a:t>Required Civil Rights training</a:t>
            </a:r>
          </a:p>
          <a:p>
            <a:pPr marL="82296" indent="0">
              <a:buNone/>
            </a:pPr>
            <a:endParaRPr lang="en-US" dirty="0" smtClean="0"/>
          </a:p>
          <a:p>
            <a:r>
              <a:rPr lang="en-US" dirty="0" smtClean="0"/>
              <a:t>Recommended Training Topics: </a:t>
            </a:r>
          </a:p>
          <a:p>
            <a:pPr lvl="1"/>
            <a:r>
              <a:rPr lang="en-US" dirty="0" smtClean="0"/>
              <a:t>Free </a:t>
            </a:r>
            <a:r>
              <a:rPr lang="en-US" dirty="0"/>
              <a:t>and reduced price </a:t>
            </a:r>
            <a:r>
              <a:rPr lang="en-US" dirty="0" smtClean="0"/>
              <a:t>eligibility, Application</a:t>
            </a:r>
            <a:r>
              <a:rPr lang="en-US" dirty="0"/>
              <a:t>, </a:t>
            </a:r>
            <a:r>
              <a:rPr lang="en-US" dirty="0" smtClean="0"/>
              <a:t>certification, and </a:t>
            </a:r>
            <a:r>
              <a:rPr lang="en-US" dirty="0"/>
              <a:t>verification </a:t>
            </a:r>
            <a:r>
              <a:rPr lang="en-US" dirty="0" smtClean="0"/>
              <a:t>procedures, </a:t>
            </a:r>
          </a:p>
          <a:p>
            <a:pPr lvl="1"/>
            <a:r>
              <a:rPr lang="en-US" dirty="0" smtClean="0"/>
              <a:t>The </a:t>
            </a:r>
            <a:r>
              <a:rPr lang="en-US" dirty="0"/>
              <a:t>identification of reimbursable meals at the point of </a:t>
            </a:r>
            <a:r>
              <a:rPr lang="en-US" dirty="0" smtClean="0"/>
              <a:t>service. </a:t>
            </a:r>
          </a:p>
          <a:p>
            <a:pPr lvl="1"/>
            <a:r>
              <a:rPr lang="en-US" dirty="0" smtClean="0"/>
              <a:t>Nutrition</a:t>
            </a:r>
            <a:r>
              <a:rPr lang="en-US" dirty="0"/>
              <a:t>, health and safety standards, </a:t>
            </a:r>
            <a:r>
              <a:rPr lang="en-US" dirty="0" smtClean="0"/>
              <a:t>and </a:t>
            </a:r>
          </a:p>
          <a:p>
            <a:pPr lvl="1"/>
            <a:r>
              <a:rPr lang="en-US" dirty="0"/>
              <a:t>A</a:t>
            </a:r>
            <a:r>
              <a:rPr lang="en-US" dirty="0" smtClean="0"/>
              <a:t>ny </a:t>
            </a:r>
            <a:r>
              <a:rPr lang="en-US" dirty="0"/>
              <a:t>specific topics required by </a:t>
            </a:r>
            <a:r>
              <a:rPr lang="en-US" dirty="0" smtClean="0"/>
              <a:t>USDA, </a:t>
            </a:r>
            <a:r>
              <a:rPr lang="en-US" dirty="0"/>
              <a:t>as needed, to address Program integrity or other </a:t>
            </a:r>
            <a:r>
              <a:rPr lang="en-US" dirty="0" smtClean="0"/>
              <a:t>critical issues</a:t>
            </a:r>
            <a:r>
              <a:rPr lang="en-US" dirty="0"/>
              <a: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13</a:t>
            </a:fld>
            <a:endParaRPr lang="en-US"/>
          </a:p>
        </p:txBody>
      </p:sp>
    </p:spTree>
    <p:extLst>
      <p:ext uri="{BB962C8B-B14F-4D97-AF65-F5344CB8AC3E}">
        <p14:creationId xmlns:p14="http://schemas.microsoft.com/office/powerpoint/2010/main" val="1505305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82296" lvl="0" indent="0">
              <a:buNone/>
            </a:pPr>
            <a:r>
              <a:rPr lang="en-US" dirty="0" smtClean="0"/>
              <a:t>True or False?</a:t>
            </a:r>
          </a:p>
          <a:p>
            <a:pPr marL="82296" lvl="0" indent="0">
              <a:buNone/>
            </a:pPr>
            <a:r>
              <a:rPr lang="en-US" dirty="0" smtClean="0"/>
              <a:t>Staff </a:t>
            </a:r>
            <a:r>
              <a:rPr lang="en-US" dirty="0"/>
              <a:t>that work less than 20 hours are not required to meet annual continuing education/training </a:t>
            </a:r>
          </a:p>
        </p:txBody>
      </p:sp>
      <p:sp>
        <p:nvSpPr>
          <p:cNvPr id="4" name="Slide Number Placeholder 3"/>
          <p:cNvSpPr>
            <a:spLocks noGrp="1"/>
          </p:cNvSpPr>
          <p:nvPr>
            <p:ph type="sldNum" sz="quarter" idx="12"/>
          </p:nvPr>
        </p:nvSpPr>
        <p:spPr/>
        <p:txBody>
          <a:bodyPr/>
          <a:lstStyle/>
          <a:p>
            <a:fld id="{576E0894-7549-4CA9-A6DE-052C56B33C40}" type="slidenum">
              <a:rPr lang="en-US" smtClean="0"/>
              <a:t>14</a:t>
            </a:fld>
            <a:endParaRPr lang="en-US"/>
          </a:p>
        </p:txBody>
      </p:sp>
    </p:spTree>
    <p:extLst>
      <p:ext uri="{BB962C8B-B14F-4D97-AF65-F5344CB8AC3E}">
        <p14:creationId xmlns:p14="http://schemas.microsoft.com/office/powerpoint/2010/main" val="169036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Professional Standards</a:t>
            </a:r>
            <a:endParaRPr lang="en-US" dirty="0"/>
          </a:p>
        </p:txBody>
      </p:sp>
      <p:sp>
        <p:nvSpPr>
          <p:cNvPr id="3" name="Content Placeholder 2"/>
          <p:cNvSpPr>
            <a:spLocks noGrp="1"/>
          </p:cNvSpPr>
          <p:nvPr>
            <p:ph idx="1"/>
          </p:nvPr>
        </p:nvSpPr>
        <p:spPr>
          <a:xfrm>
            <a:off x="1219200" y="1447800"/>
            <a:ext cx="7714488" cy="4800600"/>
          </a:xfrm>
        </p:spPr>
        <p:txBody>
          <a:bodyPr>
            <a:normAutofit fontScale="32500" lnSpcReduction="20000"/>
          </a:bodyPr>
          <a:lstStyle/>
          <a:p>
            <a:pPr marL="82296" indent="0">
              <a:buNone/>
            </a:pPr>
            <a:r>
              <a:rPr lang="en-US" sz="4500" dirty="0" smtClean="0"/>
              <a:t>General Training Requirements for Directors, Managers and Staff</a:t>
            </a:r>
          </a:p>
          <a:p>
            <a:r>
              <a:rPr lang="en-US" sz="4500" b="1" dirty="0" smtClean="0"/>
              <a:t>Four key areas</a:t>
            </a:r>
            <a:r>
              <a:rPr lang="en-US" sz="4500" dirty="0" smtClean="0"/>
              <a:t>: </a:t>
            </a:r>
          </a:p>
          <a:p>
            <a:pPr marL="916686" lvl="1" indent="-514350">
              <a:buFont typeface="+mj-lt"/>
              <a:buAutoNum type="arabicPeriod"/>
            </a:pPr>
            <a:r>
              <a:rPr lang="en-US" sz="4500" dirty="0" smtClean="0"/>
              <a:t>Nutrition </a:t>
            </a:r>
          </a:p>
          <a:p>
            <a:pPr marL="916686" lvl="1" indent="-514350">
              <a:buFont typeface="+mj-lt"/>
              <a:buAutoNum type="arabicPeriod"/>
            </a:pPr>
            <a:r>
              <a:rPr lang="en-US" sz="4500" dirty="0" smtClean="0"/>
              <a:t>Operations</a:t>
            </a:r>
          </a:p>
          <a:p>
            <a:pPr marL="916686" lvl="1" indent="-514350">
              <a:buFont typeface="+mj-lt"/>
              <a:buAutoNum type="arabicPeriod"/>
            </a:pPr>
            <a:r>
              <a:rPr lang="en-US" sz="4500" dirty="0" smtClean="0"/>
              <a:t>Administration</a:t>
            </a:r>
          </a:p>
          <a:p>
            <a:pPr marL="916686" lvl="1" indent="-514350">
              <a:buFont typeface="+mj-lt"/>
              <a:buAutoNum type="arabicPeriod"/>
            </a:pPr>
            <a:r>
              <a:rPr lang="en-US" sz="4500" dirty="0" smtClean="0"/>
              <a:t>Communications/Marketing</a:t>
            </a:r>
          </a:p>
          <a:p>
            <a:pPr marL="402336" lvl="1" indent="0">
              <a:buNone/>
            </a:pPr>
            <a:endParaRPr lang="en-US" sz="4500" dirty="0" smtClean="0"/>
          </a:p>
          <a:p>
            <a:r>
              <a:rPr lang="en-US" sz="4500" dirty="0"/>
              <a:t>In a variety of formats</a:t>
            </a:r>
          </a:p>
          <a:p>
            <a:pPr lvl="1"/>
            <a:r>
              <a:rPr lang="en-US" sz="4500" dirty="0"/>
              <a:t>Virtual/web-based and in-person</a:t>
            </a:r>
          </a:p>
          <a:p>
            <a:pPr lvl="1"/>
            <a:r>
              <a:rPr lang="en-US" sz="4500" dirty="0"/>
              <a:t>Including free or low-cost </a:t>
            </a:r>
            <a:r>
              <a:rPr lang="en-US" sz="4500" dirty="0" smtClean="0"/>
              <a:t>options</a:t>
            </a:r>
          </a:p>
          <a:p>
            <a:pPr marL="402336" lvl="1" indent="0">
              <a:buNone/>
            </a:pPr>
            <a:endParaRPr lang="en-US" sz="4500" dirty="0"/>
          </a:p>
          <a:p>
            <a:r>
              <a:rPr lang="en-US" sz="4500" dirty="0"/>
              <a:t>From a variety of sources</a:t>
            </a:r>
          </a:p>
          <a:p>
            <a:pPr lvl="1"/>
            <a:r>
              <a:rPr lang="en-US" sz="4500" dirty="0" smtClean="0"/>
              <a:t>USDA</a:t>
            </a:r>
            <a:endParaRPr lang="en-US" sz="4500" dirty="0"/>
          </a:p>
          <a:p>
            <a:pPr lvl="1"/>
            <a:r>
              <a:rPr lang="en-US" sz="4500" dirty="0"/>
              <a:t>NFSMI</a:t>
            </a:r>
          </a:p>
          <a:p>
            <a:pPr lvl="1"/>
            <a:r>
              <a:rPr lang="en-US" sz="4500" dirty="0"/>
              <a:t>Professional Associations and organizations</a:t>
            </a:r>
          </a:p>
          <a:p>
            <a:pPr lvl="1"/>
            <a:r>
              <a:rPr lang="en-US" sz="4500" dirty="0"/>
              <a:t>In-house</a:t>
            </a:r>
          </a:p>
          <a:p>
            <a:pPr lvl="1"/>
            <a:r>
              <a:rPr lang="en-US" sz="4500" dirty="0"/>
              <a:t>State</a:t>
            </a:r>
          </a:p>
          <a:p>
            <a:pPr lvl="1"/>
            <a:r>
              <a:rPr lang="en-US" sz="4500" dirty="0"/>
              <a:t>Commercial vendors</a:t>
            </a:r>
          </a:p>
          <a:p>
            <a:endParaRPr lang="en-US" dirty="0" smtClean="0"/>
          </a:p>
          <a:p>
            <a:endParaRPr lang="en-US" dirty="0" smtClean="0"/>
          </a:p>
          <a:p>
            <a:endParaRPr lang="en-US" dirty="0" smtClean="0"/>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76E0894-7549-4CA9-A6DE-052C56B33C40}" type="slidenum">
              <a:rPr lang="en-US" smtClean="0"/>
              <a:t>15</a:t>
            </a:fld>
            <a:endParaRPr lang="en-US"/>
          </a:p>
        </p:txBody>
      </p:sp>
    </p:spTree>
    <p:extLst>
      <p:ext uri="{BB962C8B-B14F-4D97-AF65-F5344CB8AC3E}">
        <p14:creationId xmlns:p14="http://schemas.microsoft.com/office/powerpoint/2010/main" val="897026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ctr"/>
            <a:r>
              <a:rPr lang="en-US" dirty="0" smtClean="0"/>
              <a:t>Database of Professional Standards Trainings</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981200"/>
            <a:ext cx="7848600" cy="4800600"/>
          </a:xfrm>
        </p:spPr>
      </p:pic>
      <p:sp>
        <p:nvSpPr>
          <p:cNvPr id="2" name="Slide Number Placeholder 1"/>
          <p:cNvSpPr>
            <a:spLocks noGrp="1"/>
          </p:cNvSpPr>
          <p:nvPr>
            <p:ph type="sldNum" sz="quarter" idx="12"/>
          </p:nvPr>
        </p:nvSpPr>
        <p:spPr/>
        <p:txBody>
          <a:bodyPr/>
          <a:lstStyle/>
          <a:p>
            <a:fld id="{576E0894-7549-4CA9-A6DE-052C56B33C40}" type="slidenum">
              <a:rPr lang="en-US" smtClean="0"/>
              <a:t>16</a:t>
            </a:fld>
            <a:endParaRPr lang="en-US"/>
          </a:p>
        </p:txBody>
      </p:sp>
      <p:sp>
        <p:nvSpPr>
          <p:cNvPr id="5" name="TextBox 4"/>
          <p:cNvSpPr txBox="1"/>
          <p:nvPr/>
        </p:nvSpPr>
        <p:spPr>
          <a:xfrm>
            <a:off x="2590800" y="1371600"/>
            <a:ext cx="5562600" cy="461665"/>
          </a:xfrm>
          <a:prstGeom prst="rect">
            <a:avLst/>
          </a:prstGeom>
          <a:noFill/>
        </p:spPr>
        <p:txBody>
          <a:bodyPr wrap="square" rtlCol="0">
            <a:spAutoFit/>
          </a:bodyPr>
          <a:lstStyle/>
          <a:p>
            <a:r>
              <a:rPr lang="en-US" sz="2400" dirty="0"/>
              <a:t>http://professionalstandards.nal.usda.gov/</a:t>
            </a:r>
          </a:p>
        </p:txBody>
      </p:sp>
    </p:spTree>
    <p:extLst>
      <p:ext uri="{BB962C8B-B14F-4D97-AF65-F5344CB8AC3E}">
        <p14:creationId xmlns:p14="http://schemas.microsoft.com/office/powerpoint/2010/main" val="3751335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114288" cy="487362"/>
          </a:xfrm>
        </p:spPr>
        <p:txBody>
          <a:bodyPr>
            <a:normAutofit fontScale="90000"/>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609600"/>
            <a:ext cx="7772400" cy="6019800"/>
          </a:xfrm>
        </p:spPr>
      </p:pic>
      <p:sp>
        <p:nvSpPr>
          <p:cNvPr id="5" name="Slide Number Placeholder 4"/>
          <p:cNvSpPr>
            <a:spLocks noGrp="1"/>
          </p:cNvSpPr>
          <p:nvPr>
            <p:ph type="sldNum" sz="quarter" idx="12"/>
          </p:nvPr>
        </p:nvSpPr>
        <p:spPr/>
        <p:txBody>
          <a:bodyPr/>
          <a:lstStyle/>
          <a:p>
            <a:fld id="{576E0894-7549-4CA9-A6DE-052C56B33C40}" type="slidenum">
              <a:rPr lang="en-US" smtClean="0"/>
              <a:t>17</a:t>
            </a:fld>
            <a:endParaRPr lang="en-US"/>
          </a:p>
        </p:txBody>
      </p:sp>
    </p:spTree>
    <p:extLst>
      <p:ext uri="{BB962C8B-B14F-4D97-AF65-F5344CB8AC3E}">
        <p14:creationId xmlns:p14="http://schemas.microsoft.com/office/powerpoint/2010/main" val="19504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a:t>
            </a:r>
            <a:endParaRPr lang="en-US" dirty="0"/>
          </a:p>
        </p:txBody>
      </p:sp>
      <p:sp>
        <p:nvSpPr>
          <p:cNvPr id="3" name="Content Placeholder 2"/>
          <p:cNvSpPr>
            <a:spLocks noGrp="1"/>
          </p:cNvSpPr>
          <p:nvPr>
            <p:ph idx="1"/>
          </p:nvPr>
        </p:nvSpPr>
        <p:spPr>
          <a:xfrm>
            <a:off x="1435608" y="1447800"/>
            <a:ext cx="7098792" cy="4800600"/>
          </a:xfrm>
        </p:spPr>
        <p:txBody>
          <a:bodyPr>
            <a:normAutofit/>
          </a:bodyPr>
          <a:lstStyle/>
          <a:p>
            <a:pPr marL="480060" indent="-342900">
              <a:buSzPct val="100000"/>
              <a:buFont typeface="Arial" panose="020B0604020202020204" pitchFamily="34" charset="0"/>
              <a:buChar char="•"/>
            </a:pPr>
            <a:r>
              <a:rPr lang="en-US" sz="2800" dirty="0" smtClean="0"/>
              <a:t>Training Costs</a:t>
            </a:r>
          </a:p>
          <a:p>
            <a:pPr marL="754380" lvl="1" indent="-342900">
              <a:buFont typeface="Courier New" panose="02070309020205020404" pitchFamily="49" charset="0"/>
              <a:buChar char="o"/>
            </a:pPr>
            <a:r>
              <a:rPr lang="en-US" sz="2400" dirty="0" smtClean="0"/>
              <a:t>Allowable expense to the non-profit school food account </a:t>
            </a:r>
          </a:p>
          <a:p>
            <a:pPr lvl="1"/>
            <a:r>
              <a:rPr lang="en-US" sz="2400" dirty="0" smtClean="0"/>
              <a:t>Costs must be reasonable, allocable and necessary</a:t>
            </a:r>
          </a:p>
          <a:p>
            <a:pPr lvl="1"/>
            <a:r>
              <a:rPr lang="en-US" sz="2400" dirty="0" smtClean="0"/>
              <a:t>Costs incurred to meet the educational criteria necessary to be hired as a new director are </a:t>
            </a:r>
            <a:r>
              <a:rPr lang="en-US" sz="2400" b="1" dirty="0" smtClean="0"/>
              <a:t>not</a:t>
            </a:r>
            <a:r>
              <a:rPr lang="en-US" sz="2400" dirty="0" smtClean="0"/>
              <a:t> allowable</a:t>
            </a:r>
          </a:p>
          <a:p>
            <a:pPr lvl="1"/>
            <a:r>
              <a:rPr lang="en-US" sz="2400" dirty="0" smtClean="0"/>
              <a:t>Cannot pay any cost associated with obtaining college credits</a:t>
            </a:r>
          </a:p>
          <a:p>
            <a:pPr lvl="1"/>
            <a:r>
              <a:rPr lang="en-US" sz="2400" dirty="0" smtClean="0">
                <a:hlinkClick r:id="rId3"/>
              </a:rPr>
              <a:t>http://professionalstandards.nal.usda.gov</a:t>
            </a:r>
            <a:endParaRPr lang="en-US" sz="2400" dirty="0" smtClean="0"/>
          </a:p>
          <a:p>
            <a:pPr marL="402336" lvl="1" indent="0">
              <a:buNone/>
            </a:pPr>
            <a:endParaRPr lang="en-US" sz="2400" dirty="0" smtClean="0"/>
          </a:p>
        </p:txBody>
      </p:sp>
      <p:sp>
        <p:nvSpPr>
          <p:cNvPr id="4" name="Slide Number Placeholder 3"/>
          <p:cNvSpPr>
            <a:spLocks noGrp="1"/>
          </p:cNvSpPr>
          <p:nvPr>
            <p:ph type="sldNum" sz="quarter" idx="12"/>
          </p:nvPr>
        </p:nvSpPr>
        <p:spPr/>
        <p:txBody>
          <a:bodyPr/>
          <a:lstStyle/>
          <a:p>
            <a:fld id="{576E0894-7549-4CA9-A6DE-052C56B33C40}" type="slidenum">
              <a:rPr lang="en-US" smtClean="0"/>
              <a:t>18</a:t>
            </a:fld>
            <a:endParaRPr lang="en-US"/>
          </a:p>
        </p:txBody>
      </p:sp>
    </p:spTree>
    <p:extLst>
      <p:ext uri="{BB962C8B-B14F-4D97-AF65-F5344CB8AC3E}">
        <p14:creationId xmlns:p14="http://schemas.microsoft.com/office/powerpoint/2010/main" val="401434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98080" cy="1143000"/>
          </a:xfrm>
        </p:spPr>
        <p:txBody>
          <a:bodyPr/>
          <a:lstStyle/>
          <a:p>
            <a:r>
              <a:rPr lang="en-US" dirty="0" smtClean="0"/>
              <a:t>Professional Standards</a:t>
            </a:r>
            <a:endParaRPr lang="en-US" dirty="0"/>
          </a:p>
        </p:txBody>
      </p:sp>
      <p:sp>
        <p:nvSpPr>
          <p:cNvPr id="3" name="Content Placeholder 2"/>
          <p:cNvSpPr>
            <a:spLocks noGrp="1"/>
          </p:cNvSpPr>
          <p:nvPr>
            <p:ph idx="1"/>
          </p:nvPr>
        </p:nvSpPr>
        <p:spPr>
          <a:xfrm>
            <a:off x="1066800" y="1447800"/>
            <a:ext cx="7924800" cy="5181600"/>
          </a:xfrm>
        </p:spPr>
        <p:txBody>
          <a:bodyPr>
            <a:normAutofit/>
          </a:bodyPr>
          <a:lstStyle/>
          <a:p>
            <a:r>
              <a:rPr lang="en-US" sz="2800" dirty="0" smtClean="0"/>
              <a:t>SFA must ensure compliance</a:t>
            </a:r>
          </a:p>
          <a:p>
            <a:pPr lvl="1"/>
            <a:r>
              <a:rPr lang="en-US" dirty="0" smtClean="0"/>
              <a:t>Maintain documentation </a:t>
            </a:r>
          </a:p>
          <a:p>
            <a:pPr lvl="2"/>
            <a:r>
              <a:rPr lang="en-US" dirty="0" smtClean="0"/>
              <a:t>SED Tracking Tool Link</a:t>
            </a:r>
          </a:p>
          <a:p>
            <a:pPr lvl="2"/>
            <a:r>
              <a:rPr lang="en-US" dirty="0" smtClean="0"/>
              <a:t>USDA Tracking Tool</a:t>
            </a:r>
          </a:p>
          <a:p>
            <a:pPr lvl="3"/>
            <a:r>
              <a:rPr lang="en-US" dirty="0" smtClean="0">
                <a:solidFill>
                  <a:srgbClr val="1B4853"/>
                </a:solidFill>
                <a:hlinkClick r:id="rId3"/>
              </a:rPr>
              <a:t>http</a:t>
            </a:r>
            <a:r>
              <a:rPr lang="en-US" dirty="0">
                <a:solidFill>
                  <a:srgbClr val="1B4853"/>
                </a:solidFill>
                <a:hlinkClick r:id="rId3"/>
              </a:rPr>
              <a:t>://</a:t>
            </a:r>
            <a:r>
              <a:rPr lang="en-US" dirty="0" smtClean="0">
                <a:solidFill>
                  <a:srgbClr val="1B4853"/>
                </a:solidFill>
                <a:hlinkClick r:id="rId3"/>
              </a:rPr>
              <a:t>www.USDA.usda.gov/school-meals/professional-standards</a:t>
            </a:r>
            <a:endParaRPr lang="en-US" dirty="0">
              <a:solidFill>
                <a:srgbClr val="1B4853"/>
              </a:solidFill>
            </a:endParaRPr>
          </a:p>
          <a:p>
            <a:pPr marL="585216" lvl="1" indent="0">
              <a:buNone/>
            </a:pPr>
            <a:endParaRPr lang="en-US" dirty="0" smtClean="0"/>
          </a:p>
          <a:p>
            <a:r>
              <a:rPr lang="en-US" sz="2800" dirty="0" smtClean="0"/>
              <a:t>SED will monitor compliance during Administrative Review</a:t>
            </a:r>
          </a:p>
          <a:p>
            <a:pPr marL="82296" indent="0">
              <a:buNone/>
            </a:pPr>
            <a:endParaRPr lang="en-US" sz="2800" dirty="0" smtClean="0"/>
          </a:p>
          <a:p>
            <a:endParaRPr lang="en-US" sz="2800" dirty="0" smtClean="0"/>
          </a:p>
          <a:p>
            <a:pPr marL="82296" indent="0">
              <a:buNone/>
            </a:pPr>
            <a:endParaRPr lang="en-US" sz="2800" dirty="0" smtClean="0"/>
          </a:p>
          <a:p>
            <a:pPr marL="82296" indent="0">
              <a:buNone/>
            </a:pPr>
            <a:endParaRPr lang="en-US" dirty="0" smtClean="0"/>
          </a:p>
        </p:txBody>
      </p:sp>
      <p:sp>
        <p:nvSpPr>
          <p:cNvPr id="4" name="Slide Number Placeholder 3"/>
          <p:cNvSpPr>
            <a:spLocks noGrp="1"/>
          </p:cNvSpPr>
          <p:nvPr>
            <p:ph type="sldNum" sz="quarter" idx="12"/>
          </p:nvPr>
        </p:nvSpPr>
        <p:spPr/>
        <p:txBody>
          <a:bodyPr/>
          <a:lstStyle/>
          <a:p>
            <a:fld id="{576E0894-7549-4CA9-A6DE-052C56B33C40}" type="slidenum">
              <a:rPr lang="en-US" smtClean="0"/>
              <a:t>19</a:t>
            </a:fld>
            <a:endParaRPr lang="en-US"/>
          </a:p>
        </p:txBody>
      </p:sp>
    </p:spTree>
    <p:extLst>
      <p:ext uri="{BB962C8B-B14F-4D97-AF65-F5344CB8AC3E}">
        <p14:creationId xmlns:p14="http://schemas.microsoft.com/office/powerpoint/2010/main" val="423838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Authority</a:t>
            </a:r>
            <a:endParaRPr lang="en-US" dirty="0"/>
          </a:p>
        </p:txBody>
      </p:sp>
      <p:sp>
        <p:nvSpPr>
          <p:cNvPr id="3" name="Content Placeholder 2"/>
          <p:cNvSpPr>
            <a:spLocks noGrp="1"/>
          </p:cNvSpPr>
          <p:nvPr>
            <p:ph idx="1"/>
          </p:nvPr>
        </p:nvSpPr>
        <p:spPr/>
        <p:txBody>
          <a:bodyPr>
            <a:normAutofit fontScale="32500" lnSpcReduction="20000"/>
          </a:bodyPr>
          <a:lstStyle/>
          <a:p>
            <a:pPr marL="0" indent="0">
              <a:buClr>
                <a:schemeClr val="accent3"/>
              </a:buClr>
              <a:defRPr/>
            </a:pPr>
            <a:r>
              <a:rPr lang="en-US" sz="4800" dirty="0"/>
              <a:t>7 CFR</a:t>
            </a:r>
          </a:p>
          <a:p>
            <a:pPr marL="365760" lvl="1" indent="0" fontAlgn="auto">
              <a:spcBef>
                <a:spcPts val="600"/>
              </a:spcBef>
              <a:spcAft>
                <a:spcPts val="0"/>
              </a:spcAft>
              <a:buFont typeface="Wingdings 2"/>
              <a:buChar char=""/>
              <a:defRPr/>
            </a:pPr>
            <a:r>
              <a:rPr lang="en-US" sz="4600" dirty="0"/>
              <a:t>Part 210– National School Lunch Program</a:t>
            </a:r>
          </a:p>
          <a:p>
            <a:pPr marL="365760" lvl="1" indent="0" fontAlgn="auto">
              <a:spcBef>
                <a:spcPts val="600"/>
              </a:spcBef>
              <a:spcAft>
                <a:spcPts val="0"/>
              </a:spcAft>
              <a:buFont typeface="Wingdings 2"/>
              <a:buChar char=""/>
              <a:defRPr/>
            </a:pPr>
            <a:r>
              <a:rPr lang="en-US" sz="4600" dirty="0"/>
              <a:t>Part 215– Special Milk Program</a:t>
            </a:r>
          </a:p>
          <a:p>
            <a:pPr marL="365760" lvl="1" indent="0" fontAlgn="auto">
              <a:spcBef>
                <a:spcPts val="600"/>
              </a:spcBef>
              <a:spcAft>
                <a:spcPts val="0"/>
              </a:spcAft>
              <a:buFont typeface="Wingdings 2"/>
              <a:buChar char=""/>
              <a:defRPr/>
            </a:pPr>
            <a:r>
              <a:rPr lang="en-US" sz="4600" dirty="0"/>
              <a:t>Part 220– School Breakfast Program</a:t>
            </a:r>
          </a:p>
          <a:p>
            <a:pPr marL="365760" lvl="1" indent="0" fontAlgn="auto">
              <a:spcBef>
                <a:spcPts val="600"/>
              </a:spcBef>
              <a:spcAft>
                <a:spcPts val="0"/>
              </a:spcAft>
              <a:buFont typeface="Wingdings 2"/>
              <a:buChar char=""/>
              <a:defRPr/>
            </a:pPr>
            <a:r>
              <a:rPr lang="en-US" sz="4600" dirty="0"/>
              <a:t>Part 235– State Administrative Expense</a:t>
            </a:r>
          </a:p>
          <a:p>
            <a:pPr marL="365760" lvl="1" indent="0" fontAlgn="auto">
              <a:spcBef>
                <a:spcPts val="600"/>
              </a:spcBef>
              <a:spcAft>
                <a:spcPts val="0"/>
              </a:spcAft>
              <a:buFont typeface="Wingdings 2"/>
              <a:buChar char=""/>
              <a:defRPr/>
            </a:pPr>
            <a:r>
              <a:rPr lang="en-US" sz="4600" dirty="0"/>
              <a:t>Part 245– Free and Reduced Price Eligibility</a:t>
            </a:r>
          </a:p>
          <a:p>
            <a:pPr marL="365760" lvl="1" indent="0" fontAlgn="auto">
              <a:spcBef>
                <a:spcPts val="600"/>
              </a:spcBef>
              <a:spcAft>
                <a:spcPts val="0"/>
              </a:spcAft>
              <a:buFont typeface="Wingdings 2"/>
              <a:buChar char=""/>
              <a:defRPr/>
            </a:pPr>
            <a:r>
              <a:rPr lang="en-US" sz="4600" dirty="0"/>
              <a:t>Part 3016- Procurement for Public &amp; Charter Schools</a:t>
            </a:r>
          </a:p>
          <a:p>
            <a:pPr marL="365760" lvl="1" indent="0" fontAlgn="auto">
              <a:spcBef>
                <a:spcPts val="600"/>
              </a:spcBef>
              <a:spcAft>
                <a:spcPts val="0"/>
              </a:spcAft>
              <a:buFont typeface="Wingdings 2"/>
              <a:buChar char=""/>
              <a:defRPr/>
            </a:pPr>
            <a:r>
              <a:rPr lang="en-US" sz="4600" dirty="0"/>
              <a:t>Part 3019- Procurement for Non-Public Schools</a:t>
            </a:r>
          </a:p>
          <a:p>
            <a:pPr marL="365760" lvl="1" indent="0" fontAlgn="auto">
              <a:spcBef>
                <a:spcPts val="600"/>
              </a:spcBef>
              <a:spcAft>
                <a:spcPts val="0"/>
              </a:spcAft>
              <a:buFont typeface="Wingdings 2"/>
              <a:buChar char=""/>
              <a:defRPr/>
            </a:pPr>
            <a:r>
              <a:rPr lang="en-US" sz="4600" dirty="0"/>
              <a:t>Part 3052- Audit Requirements</a:t>
            </a:r>
          </a:p>
          <a:p>
            <a:pPr marL="365760" lvl="1" indent="0" fontAlgn="auto">
              <a:spcBef>
                <a:spcPts val="600"/>
              </a:spcBef>
              <a:spcAft>
                <a:spcPts val="0"/>
              </a:spcAft>
              <a:buFont typeface="Wingdings 2"/>
              <a:buNone/>
              <a:defRPr/>
            </a:pPr>
            <a:endParaRPr lang="en-US" sz="4600" dirty="0"/>
          </a:p>
          <a:p>
            <a:pPr marL="0" indent="0">
              <a:buClr>
                <a:schemeClr val="accent3"/>
              </a:buClr>
              <a:defRPr/>
            </a:pPr>
            <a:r>
              <a:rPr lang="en-US" sz="4600" dirty="0"/>
              <a:t>Public Law 111-296  (Healthy, Hunger-Free Kids Act of 2010)</a:t>
            </a:r>
            <a:endParaRPr lang="en-US" sz="4800" dirty="0"/>
          </a:p>
          <a:p>
            <a:pPr marL="0" indent="0">
              <a:buClr>
                <a:schemeClr val="accent3"/>
              </a:buClr>
              <a:defRPr/>
            </a:pPr>
            <a:endParaRPr lang="en-US" sz="4800" dirty="0"/>
          </a:p>
          <a:p>
            <a:pPr marL="0" indent="0">
              <a:buClr>
                <a:schemeClr val="accent3"/>
              </a:buClr>
              <a:defRPr/>
            </a:pPr>
            <a:r>
              <a:rPr lang="en-US" sz="4800" dirty="0"/>
              <a:t>2 CFR Chapter I, and Chapter II, Parts 200, 215, 220, 225, and 230- Uniform Administrative Requirements, Cost Principles, and Audit Requirements for Federal Awards; Final Rule</a:t>
            </a:r>
          </a:p>
          <a:p>
            <a:pPr marL="365760" lvl="1" indent="0" fontAlgn="auto">
              <a:spcBef>
                <a:spcPts val="600"/>
              </a:spcBef>
              <a:spcAft>
                <a:spcPts val="0"/>
              </a:spcAft>
              <a:buFont typeface="Wingdings 2"/>
              <a:buChar char=""/>
              <a:defRPr/>
            </a:pPr>
            <a:r>
              <a:rPr lang="en-US" sz="4600" dirty="0"/>
              <a:t>Supersedes and streamlines requirements from OMB CIRCULARS A-87; A-122</a:t>
            </a:r>
          </a:p>
          <a:p>
            <a:pPr marL="365760" lvl="1" indent="0" fontAlgn="auto">
              <a:spcBef>
                <a:spcPts val="600"/>
              </a:spcBef>
              <a:spcAft>
                <a:spcPts val="0"/>
              </a:spcAft>
              <a:buFont typeface="Wingdings 2"/>
              <a:buNone/>
              <a:defRPr/>
            </a:pPr>
            <a:endParaRPr lang="en-US" sz="4800" dirty="0"/>
          </a:p>
          <a:p>
            <a:pPr marL="0" indent="0">
              <a:buClr>
                <a:schemeClr val="accent3"/>
              </a:buClr>
              <a:defRPr/>
            </a:pPr>
            <a:r>
              <a:rPr lang="en-US" sz="4800" dirty="0"/>
              <a:t>All USDA, SED guidance, memos, and instructions</a:t>
            </a:r>
          </a:p>
          <a:p>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2</a:t>
            </a:fld>
            <a:endParaRPr lang="en-US"/>
          </a:p>
        </p:txBody>
      </p:sp>
    </p:spTree>
    <p:extLst>
      <p:ext uri="{BB962C8B-B14F-4D97-AF65-F5344CB8AC3E}">
        <p14:creationId xmlns:p14="http://schemas.microsoft.com/office/powerpoint/2010/main" val="3048200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Trainings</a:t>
            </a:r>
            <a:endParaRPr lang="en-US" dirty="0"/>
          </a:p>
        </p:txBody>
      </p:sp>
      <p:sp>
        <p:nvSpPr>
          <p:cNvPr id="3" name="Content Placeholder 2"/>
          <p:cNvSpPr>
            <a:spLocks noGrp="1"/>
          </p:cNvSpPr>
          <p:nvPr>
            <p:ph idx="1"/>
          </p:nvPr>
        </p:nvSpPr>
        <p:spPr/>
        <p:txBody>
          <a:bodyPr/>
          <a:lstStyle/>
          <a:p>
            <a:r>
              <a:rPr lang="en-US" dirty="0" smtClean="0"/>
              <a:t>Administrative Reviews</a:t>
            </a:r>
          </a:p>
          <a:p>
            <a:r>
              <a:rPr lang="en-US" dirty="0" smtClean="0"/>
              <a:t>Webinar Wednesdays</a:t>
            </a:r>
          </a:p>
          <a:p>
            <a:r>
              <a:rPr lang="en-US" dirty="0" smtClean="0"/>
              <a:t>Master Instructors</a:t>
            </a:r>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20</a:t>
            </a:fld>
            <a:endParaRPr lang="en-US"/>
          </a:p>
        </p:txBody>
      </p:sp>
    </p:spTree>
    <p:extLst>
      <p:ext uri="{BB962C8B-B14F-4D97-AF65-F5344CB8AC3E}">
        <p14:creationId xmlns:p14="http://schemas.microsoft.com/office/powerpoint/2010/main" val="119380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SED Policies</a:t>
            </a:r>
            <a:endParaRPr lang="en-US" dirty="0"/>
          </a:p>
        </p:txBody>
      </p:sp>
      <p:sp>
        <p:nvSpPr>
          <p:cNvPr id="3" name="Content Placeholder 2"/>
          <p:cNvSpPr>
            <a:spLocks noGrp="1"/>
          </p:cNvSpPr>
          <p:nvPr>
            <p:ph type="subTitle" idx="1"/>
          </p:nvPr>
        </p:nvSpPr>
        <p:spPr>
          <a:xfrm>
            <a:off x="1371600" y="2286000"/>
            <a:ext cx="7406640" cy="1981200"/>
          </a:xfrm>
        </p:spPr>
        <p:txBody>
          <a:bodyPr>
            <a:normAutofit fontScale="92500" lnSpcReduction="20000"/>
          </a:bodyPr>
          <a:lstStyle/>
          <a:p>
            <a:pPr algn="ctr"/>
            <a:r>
              <a:rPr lang="en-US" dirty="0" smtClean="0">
                <a:solidFill>
                  <a:schemeClr val="accent1">
                    <a:lumMod val="75000"/>
                  </a:schemeClr>
                </a:solidFill>
              </a:rPr>
              <a:t>FEIN Numbers</a:t>
            </a:r>
          </a:p>
          <a:p>
            <a:pPr algn="ctr"/>
            <a:r>
              <a:rPr lang="en-US" dirty="0" smtClean="0">
                <a:solidFill>
                  <a:schemeClr val="accent1">
                    <a:lumMod val="75000"/>
                  </a:schemeClr>
                </a:solidFill>
              </a:rPr>
              <a:t>DUNS #</a:t>
            </a:r>
          </a:p>
          <a:p>
            <a:pPr algn="ctr"/>
            <a:r>
              <a:rPr lang="en-US" dirty="0" smtClean="0">
                <a:solidFill>
                  <a:schemeClr val="accent1">
                    <a:lumMod val="75000"/>
                  </a:schemeClr>
                </a:solidFill>
              </a:rPr>
              <a:t>Health and Safety</a:t>
            </a:r>
          </a:p>
          <a:p>
            <a:pPr algn="ctr"/>
            <a:r>
              <a:rPr lang="en-US" dirty="0" smtClean="0">
                <a:solidFill>
                  <a:schemeClr val="accent1">
                    <a:lumMod val="75000"/>
                  </a:schemeClr>
                </a:solidFill>
              </a:rPr>
              <a:t>Record Keeping</a:t>
            </a:r>
          </a:p>
          <a:p>
            <a:pPr algn="ctr"/>
            <a:r>
              <a:rPr lang="en-US" dirty="0" smtClean="0">
                <a:solidFill>
                  <a:schemeClr val="accent1">
                    <a:lumMod val="75000"/>
                  </a:schemeClr>
                </a:solidFill>
              </a:rPr>
              <a:t>MEDI/SNAP Reporting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21</a:t>
            </a:fld>
            <a:endParaRPr lang="en-US"/>
          </a:p>
        </p:txBody>
      </p:sp>
    </p:spTree>
    <p:extLst>
      <p:ext uri="{BB962C8B-B14F-4D97-AF65-F5344CB8AC3E}">
        <p14:creationId xmlns:p14="http://schemas.microsoft.com/office/powerpoint/2010/main" val="409380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790688" cy="1249362"/>
          </a:xfrm>
        </p:spPr>
        <p:txBody>
          <a:bodyPr>
            <a:normAutofit fontScale="90000"/>
          </a:bodyPr>
          <a:lstStyle/>
          <a:p>
            <a:r>
              <a:rPr lang="en-US" dirty="0" smtClean="0"/>
              <a:t>Federal Employer Identification Number (FEIN)/ Data Universal Numbering System (DUNS Number)</a:t>
            </a:r>
            <a:endParaRPr lang="en-US" dirty="0"/>
          </a:p>
        </p:txBody>
      </p:sp>
      <p:sp>
        <p:nvSpPr>
          <p:cNvPr id="3" name="Content Placeholder 2"/>
          <p:cNvSpPr>
            <a:spLocks noGrp="1"/>
          </p:cNvSpPr>
          <p:nvPr>
            <p:ph idx="1"/>
          </p:nvPr>
        </p:nvSpPr>
        <p:spPr>
          <a:xfrm>
            <a:off x="1143000" y="2209800"/>
            <a:ext cx="7498080" cy="4114800"/>
          </a:xfrm>
        </p:spPr>
        <p:txBody>
          <a:bodyPr>
            <a:normAutofit/>
          </a:bodyPr>
          <a:lstStyle/>
          <a:p>
            <a:r>
              <a:rPr lang="en-US" sz="1900" dirty="0" smtClean="0">
                <a:cs typeface="Arial" panose="020B0604020202020204" pitchFamily="34" charset="0"/>
              </a:rPr>
              <a:t>The </a:t>
            </a:r>
            <a:r>
              <a:rPr lang="en-US" sz="1900" dirty="0">
                <a:cs typeface="Arial" panose="020B0604020202020204" pitchFamily="34" charset="0"/>
              </a:rPr>
              <a:t>legal entity name and FEIN number must be consistent with the organizations 501c3 provided to SED for participation in CN programs. </a:t>
            </a:r>
          </a:p>
          <a:p>
            <a:r>
              <a:rPr lang="en-US" sz="1900" dirty="0" smtClean="0">
                <a:cs typeface="Arial" panose="020B0604020202020204" pitchFamily="34" charset="0"/>
              </a:rPr>
              <a:t>If applicable, provide supporting documentation that links the DBA to this same FEIN number.</a:t>
            </a:r>
          </a:p>
          <a:p>
            <a:r>
              <a:rPr lang="en-US" sz="1900" dirty="0" smtClean="0">
                <a:cs typeface="Arial" panose="020B0604020202020204" pitchFamily="34" charset="0"/>
              </a:rPr>
              <a:t>All Agencies must have a DUNS Number</a:t>
            </a:r>
          </a:p>
          <a:p>
            <a:pPr lvl="1"/>
            <a:r>
              <a:rPr lang="en-US" sz="1500" dirty="0" smtClean="0">
                <a:cs typeface="Arial" panose="020B0604020202020204" pitchFamily="34" charset="0"/>
              </a:rPr>
              <a:t>Register with </a:t>
            </a:r>
            <a:r>
              <a:rPr lang="en-US" sz="1600" dirty="0"/>
              <a:t>the Federal System for Award Management (SAM) </a:t>
            </a:r>
            <a:endParaRPr lang="en-US" sz="1600" dirty="0" smtClean="0"/>
          </a:p>
          <a:p>
            <a:pPr lvl="1"/>
            <a:r>
              <a:rPr lang="en-US" sz="1600" dirty="0" smtClean="0">
                <a:cs typeface="Arial" panose="020B0604020202020204" pitchFamily="34" charset="0"/>
              </a:rPr>
              <a:t>Renew annually</a:t>
            </a:r>
            <a:endParaRPr lang="en-US" sz="1500" dirty="0" smtClean="0">
              <a:cs typeface="Arial" panose="020B0604020202020204" pitchFamily="34" charset="0"/>
            </a:endParaRPr>
          </a:p>
          <a:p>
            <a:r>
              <a:rPr lang="en-US" sz="2000" b="1" dirty="0" smtClean="0">
                <a:cs typeface="Arial" panose="020B0604020202020204" pitchFamily="34" charset="0"/>
              </a:rPr>
              <a:t>Failure </a:t>
            </a:r>
            <a:r>
              <a:rPr lang="en-US" sz="2000" b="1" dirty="0">
                <a:cs typeface="Arial" panose="020B0604020202020204" pitchFamily="34" charset="0"/>
              </a:rPr>
              <a:t>to comply with these requirements </a:t>
            </a:r>
            <a:r>
              <a:rPr lang="en-US" sz="2000" b="1" dirty="0" smtClean="0"/>
              <a:t>may </a:t>
            </a:r>
            <a:r>
              <a:rPr lang="en-US" sz="2000" b="1" dirty="0"/>
              <a:t>delay the awarding of funds and/or payments through </a:t>
            </a:r>
            <a:r>
              <a:rPr lang="en-US" sz="2000" b="1" dirty="0" smtClean="0"/>
              <a:t>NYSED and </a:t>
            </a:r>
            <a:r>
              <a:rPr lang="en-US" sz="2000" b="1" dirty="0" smtClean="0">
                <a:cs typeface="Arial" panose="020B0604020202020204" pitchFamily="34" charset="0"/>
              </a:rPr>
              <a:t>may </a:t>
            </a:r>
            <a:r>
              <a:rPr lang="en-US" sz="2000" b="1" dirty="0">
                <a:cs typeface="Arial" panose="020B0604020202020204" pitchFamily="34" charset="0"/>
              </a:rPr>
              <a:t>jeopardize future program participation. </a:t>
            </a:r>
          </a:p>
          <a:p>
            <a:endParaRPr lang="en-US" sz="19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6E0894-7549-4CA9-A6DE-052C56B33C40}" type="slidenum">
              <a:rPr lang="en-US" smtClean="0"/>
              <a:t>22</a:t>
            </a:fld>
            <a:endParaRPr lang="en-US"/>
          </a:p>
        </p:txBody>
      </p:sp>
    </p:spTree>
    <p:extLst>
      <p:ext uri="{BB962C8B-B14F-4D97-AF65-F5344CB8AC3E}">
        <p14:creationId xmlns:p14="http://schemas.microsoft.com/office/powerpoint/2010/main" val="1070318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Safety</a:t>
            </a:r>
            <a:endParaRPr lang="en-US" dirty="0"/>
          </a:p>
        </p:txBody>
      </p:sp>
      <p:sp>
        <p:nvSpPr>
          <p:cNvPr id="3" name="Content Placeholder 2"/>
          <p:cNvSpPr>
            <a:spLocks noGrp="1"/>
          </p:cNvSpPr>
          <p:nvPr>
            <p:ph idx="1"/>
          </p:nvPr>
        </p:nvSpPr>
        <p:spPr>
          <a:xfrm>
            <a:off x="1435608" y="1447800"/>
            <a:ext cx="7498080" cy="4953000"/>
          </a:xfrm>
        </p:spPr>
        <p:txBody>
          <a:bodyPr>
            <a:normAutofit/>
          </a:bodyPr>
          <a:lstStyle/>
          <a:p>
            <a:r>
              <a:rPr lang="en-US" sz="1800" dirty="0" smtClean="0"/>
              <a:t>Applying </a:t>
            </a:r>
            <a:r>
              <a:rPr lang="en-US" sz="1800" dirty="0"/>
              <a:t>for a Department of Health and Mental Hygiene permit does not satisfy the regulatory requirements of other city and state agencies.  It is your responsibility to apply for all other permits, licenses, and authorizations as required by other city and state agencies.  The issuance of a Department of Health permit does not grant permission to use or occupy the permitted premises</a:t>
            </a:r>
            <a:r>
              <a:rPr lang="en-US" sz="1800" dirty="0" smtClean="0"/>
              <a:t>.</a:t>
            </a:r>
          </a:p>
          <a:p>
            <a:pPr marL="82296" indent="0">
              <a:buNone/>
            </a:pPr>
            <a:endParaRPr lang="en-US" sz="1800" dirty="0"/>
          </a:p>
          <a:p>
            <a:r>
              <a:rPr lang="en-US" sz="1800" dirty="0"/>
              <a:t>Please ensure that all buildings operating under your SFA’s jurisdiction are in compliance with the New York State Sanitary Code for Food Service Establishments which can be accessed at: </a:t>
            </a:r>
            <a:r>
              <a:rPr lang="en-US" sz="1800" u="sng" dirty="0">
                <a:hlinkClick r:id="rId3"/>
              </a:rPr>
              <a:t>http://</a:t>
            </a:r>
            <a:r>
              <a:rPr lang="en-US" sz="1800" u="sng" dirty="0" smtClean="0">
                <a:hlinkClick r:id="rId3"/>
              </a:rPr>
              <a:t>www.health.ny.gov/regulations/nycrr/title_10/part_14/subpart_14-1.htm</a:t>
            </a:r>
            <a:endParaRPr lang="en-US" sz="1800" u="sng" dirty="0" smtClean="0"/>
          </a:p>
          <a:p>
            <a:pPr marL="82296" indent="0">
              <a:buNone/>
            </a:pPr>
            <a:endParaRPr lang="en-US" sz="1200" dirty="0"/>
          </a:p>
          <a:p>
            <a:r>
              <a:rPr lang="en-US" sz="1800" b="1" dirty="0" smtClean="0"/>
              <a:t>A school found to be operating without the necessary </a:t>
            </a:r>
            <a:r>
              <a:rPr lang="en-US" sz="1800" b="1" dirty="0"/>
              <a:t>health, safety and sanitation permits </a:t>
            </a:r>
            <a:r>
              <a:rPr lang="en-US" sz="1800" b="1" dirty="0" smtClean="0"/>
              <a:t>will be placed on withhold and may be subject to fiscal action</a:t>
            </a:r>
            <a:endParaRPr lang="en-US" sz="1800" b="1" dirty="0"/>
          </a:p>
          <a:p>
            <a:endParaRPr lang="en-US" sz="1300" dirty="0"/>
          </a:p>
        </p:txBody>
      </p:sp>
      <p:sp>
        <p:nvSpPr>
          <p:cNvPr id="4" name="Slide Number Placeholder 3"/>
          <p:cNvSpPr>
            <a:spLocks noGrp="1"/>
          </p:cNvSpPr>
          <p:nvPr>
            <p:ph type="sldNum" sz="quarter" idx="12"/>
          </p:nvPr>
        </p:nvSpPr>
        <p:spPr/>
        <p:txBody>
          <a:bodyPr/>
          <a:lstStyle/>
          <a:p>
            <a:fld id="{576E0894-7549-4CA9-A6DE-052C56B33C40}" type="slidenum">
              <a:rPr lang="en-US" smtClean="0"/>
              <a:t>23</a:t>
            </a:fld>
            <a:endParaRPr lang="en-US"/>
          </a:p>
        </p:txBody>
      </p:sp>
    </p:spTree>
    <p:extLst>
      <p:ext uri="{BB962C8B-B14F-4D97-AF65-F5344CB8AC3E}">
        <p14:creationId xmlns:p14="http://schemas.microsoft.com/office/powerpoint/2010/main" val="91325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a:t>
            </a:r>
            <a:endParaRPr lang="en-US" dirty="0"/>
          </a:p>
        </p:txBody>
      </p:sp>
      <p:sp>
        <p:nvSpPr>
          <p:cNvPr id="3" name="Content Placeholder 2"/>
          <p:cNvSpPr>
            <a:spLocks noGrp="1"/>
          </p:cNvSpPr>
          <p:nvPr>
            <p:ph idx="1"/>
          </p:nvPr>
        </p:nvSpPr>
        <p:spPr/>
        <p:txBody>
          <a:bodyPr>
            <a:normAutofit/>
          </a:bodyPr>
          <a:lstStyle/>
          <a:p>
            <a:r>
              <a:rPr lang="en-US" sz="1800" dirty="0"/>
              <a:t>SFA records shall be retained for a period of 3 years after submission of the final claim for reimbursement for the fiscal year to which they pertain.  However, if audit findings have not been resolved the records shall be retained beyond the 3 year period as long as required for resolution of the issues raised by the audit.  </a:t>
            </a:r>
          </a:p>
          <a:p>
            <a:pPr marL="82296" indent="0">
              <a:buNone/>
            </a:pPr>
            <a:endParaRPr lang="en-US" sz="1800" dirty="0" smtClean="0"/>
          </a:p>
          <a:p>
            <a:r>
              <a:rPr lang="en-US" sz="1800" dirty="0" smtClean="0"/>
              <a:t>Please </a:t>
            </a:r>
            <a:r>
              <a:rPr lang="en-US" sz="1800" dirty="0"/>
              <a:t>be advised that these records must be readily retrievable or immediately available upon request</a:t>
            </a:r>
            <a:r>
              <a:rPr lang="en-US" sz="1800" dirty="0" smtClean="0"/>
              <a:t>.</a:t>
            </a:r>
          </a:p>
          <a:p>
            <a:pPr marL="82296" indent="0">
              <a:buNone/>
            </a:pPr>
            <a:endParaRPr lang="en-US" sz="1800" dirty="0" smtClean="0"/>
          </a:p>
          <a:p>
            <a:r>
              <a:rPr lang="en-US" sz="1800" dirty="0" smtClean="0"/>
              <a:t>The record retention policy will be available on the CNKC in the near future.</a:t>
            </a:r>
            <a:endParaRPr lang="en-US" sz="1800" dirty="0"/>
          </a:p>
          <a:p>
            <a:pPr marL="82296" indent="0">
              <a:buNone/>
            </a:pPr>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24</a:t>
            </a:fld>
            <a:endParaRPr lang="en-US"/>
          </a:p>
        </p:txBody>
      </p:sp>
    </p:spTree>
    <p:extLst>
      <p:ext uri="{BB962C8B-B14F-4D97-AF65-F5344CB8AC3E}">
        <p14:creationId xmlns:p14="http://schemas.microsoft.com/office/powerpoint/2010/main" val="415175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143000"/>
          </a:xfrm>
        </p:spPr>
        <p:txBody>
          <a:bodyPr>
            <a:noAutofit/>
          </a:bodyPr>
          <a:lstStyle/>
          <a:p>
            <a:r>
              <a:rPr lang="en-US" sz="4000" dirty="0" smtClean="0"/>
              <a:t>Direct Certification Data Reporting</a:t>
            </a:r>
            <a:endParaRPr lang="en-US" sz="4000" dirty="0"/>
          </a:p>
        </p:txBody>
      </p:sp>
      <p:sp>
        <p:nvSpPr>
          <p:cNvPr id="3" name="Content Placeholder 2"/>
          <p:cNvSpPr>
            <a:spLocks noGrp="1"/>
          </p:cNvSpPr>
          <p:nvPr>
            <p:ph idx="1"/>
          </p:nvPr>
        </p:nvSpPr>
        <p:spPr>
          <a:xfrm>
            <a:off x="685800" y="1295400"/>
            <a:ext cx="3352800" cy="5410201"/>
          </a:xfrm>
        </p:spPr>
        <p:txBody>
          <a:bodyPr>
            <a:normAutofit/>
          </a:bodyPr>
          <a:lstStyle/>
          <a:p>
            <a:r>
              <a:rPr lang="en-US" sz="2200" dirty="0" smtClean="0">
                <a:solidFill>
                  <a:schemeClr val="tx2"/>
                </a:solidFill>
              </a:rPr>
              <a:t>Prior to submission of the September claim, SFAs must report the number of students directly certified through the August DCMP on CNMS</a:t>
            </a:r>
          </a:p>
          <a:p>
            <a:endParaRPr lang="en-US" sz="1000" dirty="0" smtClean="0">
              <a:solidFill>
                <a:schemeClr val="tx2"/>
              </a:solidFill>
            </a:endParaRPr>
          </a:p>
          <a:p>
            <a:r>
              <a:rPr lang="en-US" sz="2200" dirty="0" smtClean="0">
                <a:solidFill>
                  <a:schemeClr val="tx2"/>
                </a:solidFill>
              </a:rPr>
              <a:t>Reported by Recipient Agency</a:t>
            </a:r>
          </a:p>
          <a:p>
            <a:endParaRPr lang="en-US" sz="1000" dirty="0" smtClean="0">
              <a:solidFill>
                <a:schemeClr val="tx2"/>
              </a:solidFill>
            </a:endParaRPr>
          </a:p>
          <a:p>
            <a:r>
              <a:rPr lang="en-US" sz="2200" dirty="0" smtClean="0">
                <a:solidFill>
                  <a:schemeClr val="tx2"/>
                </a:solidFill>
              </a:rPr>
              <a:t>SNAP </a:t>
            </a:r>
            <a:r>
              <a:rPr lang="en-US" sz="2200" dirty="0">
                <a:solidFill>
                  <a:schemeClr val="tx2"/>
                </a:solidFill>
              </a:rPr>
              <a:t>&amp; </a:t>
            </a:r>
            <a:r>
              <a:rPr lang="en-US" sz="2200" dirty="0" smtClean="0">
                <a:solidFill>
                  <a:schemeClr val="tx2"/>
                </a:solidFill>
              </a:rPr>
              <a:t>Medicaid reported separately</a:t>
            </a:r>
            <a:endParaRPr lang="en-US" sz="2200" dirty="0">
              <a:solidFill>
                <a:schemeClr val="tx2"/>
              </a:solidFill>
            </a:endParaRPr>
          </a:p>
          <a:p>
            <a:endParaRPr lang="en-US" sz="2400" dirty="0" smtClean="0">
              <a:solidFill>
                <a:schemeClr val="tx2"/>
              </a:solidFill>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t="2488" r="34293" b="3482"/>
          <a:stretch/>
        </p:blipFill>
        <p:spPr bwMode="auto">
          <a:xfrm>
            <a:off x="3810000" y="1143000"/>
            <a:ext cx="5143500" cy="55626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143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SFA and RA Application Process</a:t>
            </a:r>
            <a:endParaRPr lang="en-US" dirty="0"/>
          </a:p>
        </p:txBody>
      </p:sp>
      <p:sp>
        <p:nvSpPr>
          <p:cNvPr id="3" name="Content Placeholder 2"/>
          <p:cNvSpPr>
            <a:spLocks noGrp="1"/>
          </p:cNvSpPr>
          <p:nvPr>
            <p:ph idx="1"/>
          </p:nvPr>
        </p:nvSpPr>
        <p:spPr/>
        <p:txBody>
          <a:bodyPr/>
          <a:lstStyle/>
          <a:p>
            <a:r>
              <a:rPr lang="en-US" dirty="0" smtClean="0"/>
              <a:t>Updated Forms</a:t>
            </a:r>
          </a:p>
          <a:p>
            <a:r>
              <a:rPr lang="en-US" dirty="0" smtClean="0"/>
              <a:t>New Deadlines</a:t>
            </a:r>
          </a:p>
          <a:p>
            <a:pPr lvl="1"/>
            <a:r>
              <a:rPr lang="en-US" dirty="0" smtClean="0"/>
              <a:t>New SFA’s- September 1</a:t>
            </a:r>
          </a:p>
          <a:p>
            <a:pPr lvl="1"/>
            <a:r>
              <a:rPr lang="en-US" dirty="0" smtClean="0"/>
              <a:t>New RA’s-  2 enrollment periods</a:t>
            </a:r>
          </a:p>
          <a:p>
            <a:pPr lvl="2"/>
            <a:r>
              <a:rPr lang="en-US" dirty="0" smtClean="0"/>
              <a:t>July 1-September 1 &amp; December 1- February 1</a:t>
            </a:r>
          </a:p>
          <a:p>
            <a:r>
              <a:rPr lang="en-US" dirty="0" smtClean="0"/>
              <a:t>Training Requirements for New SFA’s</a:t>
            </a:r>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26</a:t>
            </a:fld>
            <a:endParaRPr lang="en-US"/>
          </a:p>
        </p:txBody>
      </p:sp>
    </p:spTree>
    <p:extLst>
      <p:ext uri="{BB962C8B-B14F-4D97-AF65-F5344CB8AC3E}">
        <p14:creationId xmlns:p14="http://schemas.microsoft.com/office/powerpoint/2010/main" val="256605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82296" lvl="0" indent="0">
              <a:buNone/>
            </a:pPr>
            <a:r>
              <a:rPr lang="en-US" dirty="0" err="1"/>
              <a:t>Medi</a:t>
            </a:r>
            <a:r>
              <a:rPr lang="en-US" dirty="0"/>
              <a:t>/SNAP numbers must be reported on CNMS prior to submitting the September claim by:</a:t>
            </a:r>
          </a:p>
          <a:p>
            <a:pPr lvl="1"/>
            <a:r>
              <a:rPr lang="en-US" dirty="0"/>
              <a:t>SFA</a:t>
            </a:r>
          </a:p>
          <a:p>
            <a:pPr lvl="1"/>
            <a:r>
              <a:rPr lang="en-US" dirty="0"/>
              <a:t>RA</a:t>
            </a:r>
          </a:p>
        </p:txBody>
      </p:sp>
      <p:sp>
        <p:nvSpPr>
          <p:cNvPr id="4" name="Slide Number Placeholder 3"/>
          <p:cNvSpPr>
            <a:spLocks noGrp="1"/>
          </p:cNvSpPr>
          <p:nvPr>
            <p:ph type="sldNum" sz="quarter" idx="12"/>
          </p:nvPr>
        </p:nvSpPr>
        <p:spPr/>
        <p:txBody>
          <a:bodyPr/>
          <a:lstStyle/>
          <a:p>
            <a:fld id="{576E0894-7549-4CA9-A6DE-052C56B33C40}" type="slidenum">
              <a:rPr lang="en-US" smtClean="0"/>
              <a:t>27</a:t>
            </a:fld>
            <a:endParaRPr lang="en-US"/>
          </a:p>
        </p:txBody>
      </p:sp>
    </p:spTree>
    <p:extLst>
      <p:ext uri="{BB962C8B-B14F-4D97-AF65-F5344CB8AC3E}">
        <p14:creationId xmlns:p14="http://schemas.microsoft.com/office/powerpoint/2010/main" val="89175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600200" y="1371600"/>
            <a:ext cx="6890385" cy="2286000"/>
          </a:xfrm>
        </p:spPr>
        <p:txBody>
          <a:bodyPr>
            <a:normAutofit fontScale="62500" lnSpcReduction="20000"/>
          </a:bodyPr>
          <a:lstStyle/>
          <a:p>
            <a:pPr marL="109728" indent="0" algn="ctr">
              <a:buNone/>
            </a:pPr>
            <a:r>
              <a:rPr lang="en-US" dirty="0" smtClean="0"/>
              <a:t>Child Nutrition Program Administration</a:t>
            </a:r>
          </a:p>
          <a:p>
            <a:pPr marL="109728" indent="0" algn="ctr">
              <a:buNone/>
            </a:pPr>
            <a:r>
              <a:rPr lang="en-US" dirty="0" smtClean="0"/>
              <a:t>89 Washington Avenue, Room 375 EBA</a:t>
            </a:r>
          </a:p>
          <a:p>
            <a:pPr marL="109728" indent="0" algn="ctr">
              <a:buNone/>
            </a:pPr>
            <a:r>
              <a:rPr lang="en-US" dirty="0" smtClean="0"/>
              <a:t>Albany, NY 12234</a:t>
            </a:r>
          </a:p>
          <a:p>
            <a:pPr marL="109728" indent="0" algn="ctr">
              <a:buNone/>
            </a:pPr>
            <a:endParaRPr lang="en-US" dirty="0"/>
          </a:p>
          <a:p>
            <a:pPr marL="109728" indent="0" algn="ctr">
              <a:buNone/>
            </a:pPr>
            <a:r>
              <a:rPr lang="en-US" dirty="0" smtClean="0"/>
              <a:t>(518) 473-8781</a:t>
            </a:r>
          </a:p>
          <a:p>
            <a:pPr marL="109728" indent="0" algn="ctr">
              <a:buNone/>
            </a:pPr>
            <a:endParaRPr lang="en-US" dirty="0"/>
          </a:p>
          <a:p>
            <a:pPr marL="109728" indent="0" algn="ctr">
              <a:buNone/>
            </a:pPr>
            <a:r>
              <a:rPr lang="en-US" dirty="0" smtClean="0">
                <a:hlinkClick r:id="rId3"/>
              </a:rPr>
              <a:t>www.nysed.gov/cn/cnms.htm</a:t>
            </a:r>
            <a:endParaRPr lang="en-US" dirty="0" smtClean="0"/>
          </a:p>
          <a:p>
            <a:endParaRPr lang="en-US" dirty="0"/>
          </a:p>
        </p:txBody>
      </p:sp>
      <p:sp>
        <p:nvSpPr>
          <p:cNvPr id="2" name="Rectangle 1"/>
          <p:cNvSpPr/>
          <p:nvPr/>
        </p:nvSpPr>
        <p:spPr>
          <a:xfrm>
            <a:off x="406572" y="5105400"/>
            <a:ext cx="8747760" cy="1446550"/>
          </a:xfrm>
          <a:prstGeom prst="rect">
            <a:avLst/>
          </a:prstGeom>
        </p:spPr>
        <p:txBody>
          <a:bodyPr wrap="square">
            <a:spAutoFit/>
          </a:bodyPr>
          <a:lstStyle/>
          <a:p>
            <a:r>
              <a:rPr lang="en-US" sz="800" dirty="0"/>
              <a:t>The 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 	</a:t>
            </a:r>
          </a:p>
          <a:p>
            <a:r>
              <a:rPr lang="en-US" sz="800" dirty="0"/>
              <a:t>If you wish to file a Civil Rights program complaint of discrimination, complete the USDA Program Discrimination Form, found online at http://www.ascr.usda.gov/complaint_filing_cust.html, or at any USDA office, or call (866) 632-9992 to request a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program.intake@usda.gov.</a:t>
            </a:r>
          </a:p>
          <a:p>
            <a:r>
              <a:rPr lang="en-US" sz="800" dirty="0"/>
              <a:t> </a:t>
            </a:r>
          </a:p>
          <a:p>
            <a:r>
              <a:rPr lang="en-US" sz="800" dirty="0"/>
              <a:t>Individuals who are deaf, hard of hearing or have speech disabilities, may contact USDA through the Federal Relay Service at (800) 877-8339; or (800) 845-6136 (Spanish).</a:t>
            </a:r>
          </a:p>
          <a:p>
            <a:r>
              <a:rPr lang="en-US" sz="800" dirty="0"/>
              <a:t> </a:t>
            </a:r>
          </a:p>
          <a:p>
            <a:r>
              <a:rPr lang="en-US" sz="800" dirty="0"/>
              <a:t>USDA is an equal opportunity provider and employer.</a:t>
            </a:r>
          </a:p>
        </p:txBody>
      </p:sp>
      <p:sp>
        <p:nvSpPr>
          <p:cNvPr id="3" name="Slide Number Placeholder 2"/>
          <p:cNvSpPr>
            <a:spLocks noGrp="1"/>
          </p:cNvSpPr>
          <p:nvPr>
            <p:ph type="sldNum" sz="quarter" idx="12"/>
          </p:nvPr>
        </p:nvSpPr>
        <p:spPr/>
        <p:txBody>
          <a:bodyPr/>
          <a:lstStyle/>
          <a:p>
            <a:fld id="{576E0894-7549-4CA9-A6DE-052C56B33C40}" type="slidenum">
              <a:rPr lang="en-US" smtClean="0"/>
              <a:t>28</a:t>
            </a:fld>
            <a:endParaRPr lang="en-US"/>
          </a:p>
        </p:txBody>
      </p:sp>
    </p:spTree>
    <p:extLst>
      <p:ext uri="{BB962C8B-B14F-4D97-AF65-F5344CB8AC3E}">
        <p14:creationId xmlns:p14="http://schemas.microsoft.com/office/powerpoint/2010/main" val="158964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800"/>
            <a:ext cx="7406640" cy="1472184"/>
          </a:xfrm>
        </p:spPr>
        <p:txBody>
          <a:bodyPr>
            <a:normAutofit fontScale="90000"/>
          </a:bodyPr>
          <a:lstStyle/>
          <a:p>
            <a:pPr algn="ctr"/>
            <a:r>
              <a:rPr lang="en-US" dirty="0" smtClean="0"/>
              <a:t/>
            </a:r>
            <a:br>
              <a:rPr lang="en-US" dirty="0" smtClean="0"/>
            </a:br>
            <a:r>
              <a:rPr lang="en-US" dirty="0"/>
              <a:t/>
            </a:r>
            <a:br>
              <a:rPr lang="en-US" dirty="0"/>
            </a:br>
            <a:r>
              <a:rPr lang="en-US" sz="4400" dirty="0"/>
              <a:t>Professional Standards</a:t>
            </a:r>
            <a:br>
              <a:rPr lang="en-US" sz="4400" dirty="0"/>
            </a:br>
            <a:endParaRPr lang="en-US" dirty="0"/>
          </a:p>
        </p:txBody>
      </p:sp>
      <p:sp>
        <p:nvSpPr>
          <p:cNvPr id="5" name="Subtitle 4"/>
          <p:cNvSpPr>
            <a:spLocks noGrp="1"/>
          </p:cNvSpPr>
          <p:nvPr>
            <p:ph type="subTitle" idx="1"/>
          </p:nvPr>
        </p:nvSpPr>
        <p:spPr>
          <a:xfrm>
            <a:off x="1447800" y="2667000"/>
            <a:ext cx="7406640" cy="1752600"/>
          </a:xfrm>
        </p:spPr>
        <p:txBody>
          <a:bodyPr>
            <a:normAutofit/>
          </a:bodyPr>
          <a:lstStyle/>
          <a:p>
            <a:pPr algn="ctr"/>
            <a:r>
              <a:rPr lang="en-US" sz="3200" dirty="0" smtClean="0">
                <a:solidFill>
                  <a:schemeClr val="accent1">
                    <a:lumMod val="75000"/>
                  </a:schemeClr>
                </a:solidFill>
              </a:rPr>
              <a:t>Minimum Hiring Standards</a:t>
            </a:r>
          </a:p>
          <a:p>
            <a:pPr algn="ctr"/>
            <a:r>
              <a:rPr lang="en-US" sz="3200" dirty="0" smtClean="0">
                <a:solidFill>
                  <a:schemeClr val="accent1">
                    <a:lumMod val="75000"/>
                  </a:schemeClr>
                </a:solidFill>
              </a:rPr>
              <a:t>Continuing Education</a:t>
            </a:r>
            <a:endParaRPr lang="en-US" sz="32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76E0894-7549-4CA9-A6DE-052C56B33C40}" type="slidenum">
              <a:rPr lang="en-US" smtClean="0"/>
              <a:t>3</a:t>
            </a:fld>
            <a:endParaRPr lang="en-US"/>
          </a:p>
        </p:txBody>
      </p:sp>
    </p:spTree>
    <p:extLst>
      <p:ext uri="{BB962C8B-B14F-4D97-AF65-F5344CB8AC3E}">
        <p14:creationId xmlns:p14="http://schemas.microsoft.com/office/powerpoint/2010/main" val="73795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1895" y="1905000"/>
            <a:ext cx="8229600" cy="4629912"/>
          </a:xfrm>
        </p:spPr>
        <p:txBody>
          <a:bodyPr>
            <a:noAutofit/>
          </a:bodyPr>
          <a:lstStyle/>
          <a:p>
            <a:pPr lvl="1">
              <a:buFont typeface="Arial" panose="020B0604020202020204" pitchFamily="34" charset="0"/>
              <a:buChar char="•"/>
            </a:pPr>
            <a:r>
              <a:rPr lang="en-US" sz="2400" dirty="0">
                <a:solidFill>
                  <a:schemeClr val="tx2"/>
                </a:solidFill>
              </a:rPr>
              <a:t>Effective July 1, </a:t>
            </a:r>
            <a:r>
              <a:rPr lang="en-US" sz="2400" dirty="0" smtClean="0">
                <a:solidFill>
                  <a:schemeClr val="tx2"/>
                </a:solidFill>
              </a:rPr>
              <a:t>2015</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This </a:t>
            </a:r>
            <a:r>
              <a:rPr lang="en-US" sz="2400" dirty="0">
                <a:solidFill>
                  <a:schemeClr val="tx2"/>
                </a:solidFill>
              </a:rPr>
              <a:t>webinar will contribute </a:t>
            </a:r>
            <a:r>
              <a:rPr lang="en-US" sz="2400" dirty="0" smtClean="0">
                <a:solidFill>
                  <a:schemeClr val="tx2"/>
                </a:solidFill>
              </a:rPr>
              <a:t>up to </a:t>
            </a:r>
            <a:r>
              <a:rPr lang="en-US" sz="2400" dirty="0" smtClean="0">
                <a:solidFill>
                  <a:srgbClr val="FF0000"/>
                </a:solidFill>
              </a:rPr>
              <a:t>1 </a:t>
            </a:r>
            <a:r>
              <a:rPr lang="en-US" sz="2400" dirty="0">
                <a:solidFill>
                  <a:srgbClr val="FF0000"/>
                </a:solidFill>
              </a:rPr>
              <a:t>Training </a:t>
            </a:r>
            <a:r>
              <a:rPr lang="en-US" sz="2400" dirty="0" smtClean="0">
                <a:solidFill>
                  <a:srgbClr val="FF0000"/>
                </a:solidFill>
              </a:rPr>
              <a:t>Hour </a:t>
            </a:r>
            <a:r>
              <a:rPr lang="en-US" sz="2400" dirty="0" smtClean="0">
                <a:solidFill>
                  <a:schemeClr val="tx2"/>
                </a:solidFill>
              </a:rPr>
              <a:t>toward </a:t>
            </a:r>
            <a:r>
              <a:rPr lang="en-US" sz="2400" dirty="0">
                <a:solidFill>
                  <a:schemeClr val="tx2"/>
                </a:solidFill>
              </a:rPr>
              <a:t>the Professional </a:t>
            </a:r>
            <a:r>
              <a:rPr lang="en-US" sz="2400" dirty="0" smtClean="0">
                <a:solidFill>
                  <a:schemeClr val="tx2"/>
                </a:solidFill>
              </a:rPr>
              <a:t>Standards </a:t>
            </a:r>
            <a:r>
              <a:rPr lang="en-US" sz="2400" dirty="0">
                <a:solidFill>
                  <a:schemeClr val="tx2"/>
                </a:solidFill>
              </a:rPr>
              <a:t>training </a:t>
            </a:r>
            <a:r>
              <a:rPr lang="en-US" sz="2400" dirty="0" smtClean="0">
                <a:solidFill>
                  <a:schemeClr val="tx2"/>
                </a:solidFill>
              </a:rPr>
              <a:t>requirements</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Required </a:t>
            </a:r>
            <a:r>
              <a:rPr lang="en-US" sz="2400" dirty="0">
                <a:solidFill>
                  <a:schemeClr val="tx2"/>
                </a:solidFill>
              </a:rPr>
              <a:t>to track the number of training hours earned each year and maintain documentation of the trainings </a:t>
            </a:r>
            <a:r>
              <a:rPr lang="en-US" sz="2400" dirty="0" smtClean="0">
                <a:solidFill>
                  <a:schemeClr val="tx2"/>
                </a:solidFill>
              </a:rPr>
              <a:t>attended</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SED </a:t>
            </a:r>
            <a:r>
              <a:rPr lang="en-US" sz="2400" dirty="0">
                <a:solidFill>
                  <a:schemeClr val="tx2"/>
                </a:solidFill>
              </a:rPr>
              <a:t>prototype tracking excel document for School Nutrition Directors </a:t>
            </a:r>
          </a:p>
          <a:p>
            <a:pPr lvl="1">
              <a:buFont typeface="Arial" panose="020B0604020202020204" pitchFamily="34" charset="0"/>
              <a:buChar char="•"/>
            </a:pPr>
            <a:r>
              <a:rPr lang="en-US" sz="2400" dirty="0" smtClean="0">
                <a:solidFill>
                  <a:schemeClr val="tx2"/>
                </a:solidFill>
              </a:rPr>
              <a:t>USDA Learning Topic Codes: 3400 and 3430</a:t>
            </a:r>
            <a:endParaRPr lang="en-US" sz="2400" dirty="0">
              <a:solidFill>
                <a:schemeClr val="tx2"/>
              </a:solidFill>
            </a:endParaRPr>
          </a:p>
          <a:p>
            <a:endParaRPr lang="en-US" sz="2100" dirty="0"/>
          </a:p>
        </p:txBody>
      </p:sp>
      <p:sp>
        <p:nvSpPr>
          <p:cNvPr id="6" name="Rectangle 5"/>
          <p:cNvSpPr/>
          <p:nvPr/>
        </p:nvSpPr>
        <p:spPr>
          <a:xfrm>
            <a:off x="685800" y="213955"/>
            <a:ext cx="8534400" cy="1446550"/>
          </a:xfrm>
          <a:prstGeom prst="rect">
            <a:avLst/>
          </a:prstGeom>
        </p:spPr>
        <p:txBody>
          <a:bodyPr wrap="square" anchor="ctr">
            <a:spAutoFit/>
          </a:bodyPr>
          <a:lstStyle/>
          <a:p>
            <a:pPr algn="ctr"/>
            <a:r>
              <a:rPr lang="en-US" sz="2400" dirty="0"/>
              <a:t/>
            </a:r>
            <a:br>
              <a:rPr lang="en-US" sz="2400" dirty="0"/>
            </a:br>
            <a:r>
              <a:rPr lang="en-US" sz="3200" dirty="0">
                <a:solidFill>
                  <a:schemeClr val="tx2"/>
                </a:solidFill>
                <a:effectLst>
                  <a:outerShdw blurRad="38100" dist="38100" dir="2700000" algn="tl">
                    <a:srgbClr val="000000">
                      <a:alpha val="43137"/>
                    </a:srgbClr>
                  </a:outerShdw>
                </a:effectLst>
                <a:latin typeface="+mj-lt"/>
              </a:rPr>
              <a:t>Professional Standards for State and Local Nutrition Program Personnel </a:t>
            </a:r>
            <a:r>
              <a:rPr lang="en-US" sz="3200" dirty="0" smtClean="0">
                <a:solidFill>
                  <a:schemeClr val="tx2"/>
                </a:solidFill>
                <a:effectLst>
                  <a:outerShdw blurRad="38100" dist="38100" dir="2700000" algn="tl">
                    <a:srgbClr val="000000">
                      <a:alpha val="43137"/>
                    </a:srgbClr>
                  </a:outerShdw>
                </a:effectLst>
                <a:latin typeface="+mj-lt"/>
              </a:rPr>
              <a:t>(Final Rule) </a:t>
            </a:r>
            <a:endParaRPr lang="en-US" sz="3200" dirty="0">
              <a:solidFill>
                <a:schemeClr val="tx2"/>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576E0894-7549-4CA9-A6DE-052C56B33C40}" type="slidenum">
              <a:rPr lang="en-US" smtClean="0"/>
              <a:t>4</a:t>
            </a:fld>
            <a:endParaRPr lang="en-US"/>
          </a:p>
        </p:txBody>
      </p:sp>
    </p:spTree>
    <p:extLst>
      <p:ext uri="{BB962C8B-B14F-4D97-AF65-F5344CB8AC3E}">
        <p14:creationId xmlns:p14="http://schemas.microsoft.com/office/powerpoint/2010/main" val="403852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Standards</a:t>
            </a:r>
            <a:endParaRPr lang="en-US" dirty="0"/>
          </a:p>
        </p:txBody>
      </p:sp>
      <p:sp>
        <p:nvSpPr>
          <p:cNvPr id="3" name="Content Placeholder 2"/>
          <p:cNvSpPr>
            <a:spLocks noGrp="1"/>
          </p:cNvSpPr>
          <p:nvPr>
            <p:ph idx="1"/>
          </p:nvPr>
        </p:nvSpPr>
        <p:spPr/>
        <p:txBody>
          <a:bodyPr>
            <a:normAutofit/>
          </a:bodyPr>
          <a:lstStyle/>
          <a:p>
            <a:pPr marL="82296" indent="0">
              <a:buNone/>
            </a:pPr>
            <a:r>
              <a:rPr lang="en-US" sz="2800" dirty="0" smtClean="0"/>
              <a:t>Hiring </a:t>
            </a:r>
            <a:r>
              <a:rPr lang="en-US" sz="2800" dirty="0"/>
              <a:t>standards for new </a:t>
            </a:r>
            <a:r>
              <a:rPr lang="en-US" sz="2800" dirty="0" smtClean="0"/>
              <a:t>Directors hired </a:t>
            </a:r>
            <a:r>
              <a:rPr lang="en-US" sz="2800" dirty="0"/>
              <a:t>after </a:t>
            </a:r>
            <a:r>
              <a:rPr lang="en-US" sz="2800" dirty="0" smtClean="0"/>
              <a:t>7/1/15</a:t>
            </a:r>
          </a:p>
          <a:p>
            <a:pPr lvl="1"/>
            <a:r>
              <a:rPr lang="en-US" dirty="0" smtClean="0"/>
              <a:t>Based on SFA enrollment</a:t>
            </a:r>
          </a:p>
          <a:p>
            <a:pPr lvl="1"/>
            <a:r>
              <a:rPr lang="en-US" dirty="0"/>
              <a:t>Current directors are grandfathered </a:t>
            </a:r>
            <a:r>
              <a:rPr lang="en-US" dirty="0" smtClean="0"/>
              <a:t>in</a:t>
            </a:r>
          </a:p>
          <a:p>
            <a:pPr lvl="2"/>
            <a:r>
              <a:rPr lang="en-US" dirty="0" smtClean="0"/>
              <a:t>If a director moves to a larger category SFA, the director must meet the hiring standards for the larger SFA prior to being hired.</a:t>
            </a:r>
            <a:endParaRPr lang="en-US" dirty="0"/>
          </a:p>
          <a:p>
            <a:pPr lvl="1"/>
            <a:r>
              <a:rPr lang="en-US" dirty="0" smtClean="0"/>
              <a:t>All SFAs </a:t>
            </a:r>
            <a:r>
              <a:rPr lang="en-US" b="1" dirty="0" smtClean="0"/>
              <a:t>MUST</a:t>
            </a:r>
            <a:r>
              <a:rPr lang="en-US" dirty="0" smtClean="0"/>
              <a:t> have a representative from the SFA acting in the program director capacity</a:t>
            </a:r>
          </a:p>
          <a:p>
            <a:pPr lvl="1"/>
            <a:endParaRPr lang="en-US" dirty="0"/>
          </a:p>
          <a:p>
            <a:pPr lvl="1"/>
            <a:endParaRPr lang="en-US" dirty="0" smtClean="0"/>
          </a:p>
          <a:p>
            <a:pPr marL="82296" indent="0" algn="ctr">
              <a:buNone/>
            </a:pPr>
            <a:endParaRPr lang="en-US" sz="1800" dirty="0" smtClean="0">
              <a:hlinkClick r:id="rId3"/>
            </a:endParaRPr>
          </a:p>
          <a:p>
            <a:endParaRPr lang="en-US" dirty="0"/>
          </a:p>
        </p:txBody>
      </p:sp>
      <p:sp>
        <p:nvSpPr>
          <p:cNvPr id="5" name="Slide Number Placeholder 4"/>
          <p:cNvSpPr>
            <a:spLocks noGrp="1"/>
          </p:cNvSpPr>
          <p:nvPr>
            <p:ph type="sldNum" sz="quarter" idx="12"/>
          </p:nvPr>
        </p:nvSpPr>
        <p:spPr/>
        <p:txBody>
          <a:bodyPr/>
          <a:lstStyle/>
          <a:p>
            <a:fld id="{576E0894-7549-4CA9-A6DE-052C56B33C40}" type="slidenum">
              <a:rPr lang="en-US" smtClean="0"/>
              <a:t>5</a:t>
            </a:fld>
            <a:endParaRPr lang="en-US"/>
          </a:p>
        </p:txBody>
      </p:sp>
    </p:spTree>
    <p:extLst>
      <p:ext uri="{BB962C8B-B14F-4D97-AF65-F5344CB8AC3E}">
        <p14:creationId xmlns:p14="http://schemas.microsoft.com/office/powerpoint/2010/main" val="3008012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82296" lvl="0" indent="0">
              <a:buNone/>
            </a:pPr>
            <a:r>
              <a:rPr lang="en-US" dirty="0" smtClean="0"/>
              <a:t>True or False?</a:t>
            </a:r>
          </a:p>
          <a:p>
            <a:pPr marL="82296" lvl="0" indent="0">
              <a:buNone/>
            </a:pPr>
            <a:r>
              <a:rPr lang="en-US" dirty="0" smtClean="0"/>
              <a:t>Minimum </a:t>
            </a:r>
            <a:r>
              <a:rPr lang="en-US" dirty="0"/>
              <a:t>hiring standards are only for Food Service Directors (FSDs) hired after 7/1/2015. All hired prior to 7/1/2015 are grandfathered in.  However, if the FSD moves to a larger SFA category, the grandfathered director MUST meet the hiring standards established for the larger LEA/SFA prior to hiring.</a:t>
            </a:r>
          </a:p>
          <a:p>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6</a:t>
            </a:fld>
            <a:endParaRPr lang="en-US"/>
          </a:p>
        </p:txBody>
      </p:sp>
    </p:spTree>
    <p:extLst>
      <p:ext uri="{BB962C8B-B14F-4D97-AF65-F5344CB8AC3E}">
        <p14:creationId xmlns:p14="http://schemas.microsoft.com/office/powerpoint/2010/main" val="115219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82296" lvl="0" indent="0">
              <a:buNone/>
            </a:pPr>
            <a:r>
              <a:rPr lang="en-US" dirty="0"/>
              <a:t>What month should be used when assessing the LEA size to identify the appropriate hiring standards?</a:t>
            </a:r>
          </a:p>
          <a:p>
            <a:pPr lvl="1"/>
            <a:r>
              <a:rPr lang="en-US" dirty="0"/>
              <a:t>September</a:t>
            </a:r>
          </a:p>
          <a:p>
            <a:pPr lvl="1"/>
            <a:r>
              <a:rPr lang="en-US" dirty="0"/>
              <a:t>October</a:t>
            </a:r>
          </a:p>
          <a:p>
            <a:pPr lvl="1"/>
            <a:r>
              <a:rPr lang="en-US" dirty="0"/>
              <a:t>May</a:t>
            </a:r>
          </a:p>
          <a:p>
            <a:pPr lvl="1"/>
            <a:r>
              <a:rPr lang="en-US" dirty="0"/>
              <a:t>July</a:t>
            </a:r>
          </a:p>
          <a:p>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7</a:t>
            </a:fld>
            <a:endParaRPr lang="en-US"/>
          </a:p>
        </p:txBody>
      </p:sp>
    </p:spTree>
    <p:extLst>
      <p:ext uri="{BB962C8B-B14F-4D97-AF65-F5344CB8AC3E}">
        <p14:creationId xmlns:p14="http://schemas.microsoft.com/office/powerpoint/2010/main" val="80977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39" y="0"/>
            <a:ext cx="8138661" cy="6858000"/>
          </a:xfrm>
          <a:prstGeom prst="rect">
            <a:avLst/>
          </a:prstGeom>
        </p:spPr>
      </p:pic>
      <p:sp>
        <p:nvSpPr>
          <p:cNvPr id="2" name="Slide Number Placeholder 1"/>
          <p:cNvSpPr>
            <a:spLocks noGrp="1"/>
          </p:cNvSpPr>
          <p:nvPr>
            <p:ph type="sldNum" sz="quarter" idx="12"/>
          </p:nvPr>
        </p:nvSpPr>
        <p:spPr/>
        <p:txBody>
          <a:bodyPr/>
          <a:lstStyle/>
          <a:p>
            <a:fld id="{576E0894-7549-4CA9-A6DE-052C56B33C40}" type="slidenum">
              <a:rPr lang="en-US" smtClean="0"/>
              <a:t>8</a:t>
            </a:fld>
            <a:endParaRPr lang="en-US"/>
          </a:p>
        </p:txBody>
      </p:sp>
    </p:spTree>
    <p:extLst>
      <p:ext uri="{BB962C8B-B14F-4D97-AF65-F5344CB8AC3E}">
        <p14:creationId xmlns:p14="http://schemas.microsoft.com/office/powerpoint/2010/main" val="2896491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a:t>
            </a:r>
            <a:endParaRPr lang="en-US" dirty="0"/>
          </a:p>
        </p:txBody>
      </p:sp>
      <p:sp>
        <p:nvSpPr>
          <p:cNvPr id="3" name="Content Placeholder 2"/>
          <p:cNvSpPr>
            <a:spLocks noGrp="1"/>
          </p:cNvSpPr>
          <p:nvPr>
            <p:ph idx="1"/>
          </p:nvPr>
        </p:nvSpPr>
        <p:spPr>
          <a:xfrm>
            <a:off x="1219200" y="1295400"/>
            <a:ext cx="7714488" cy="5410200"/>
          </a:xfrm>
        </p:spPr>
        <p:txBody>
          <a:bodyPr>
            <a:normAutofit fontScale="62500" lnSpcReduction="20000"/>
          </a:bodyPr>
          <a:lstStyle/>
          <a:p>
            <a:pPr marL="82296" indent="0">
              <a:buNone/>
            </a:pPr>
            <a:r>
              <a:rPr lang="en-US" dirty="0" smtClean="0"/>
              <a:t>Training requirements for directors</a:t>
            </a:r>
          </a:p>
          <a:p>
            <a:pPr marL="82296" indent="0">
              <a:buNone/>
            </a:pPr>
            <a:endParaRPr lang="en-US" dirty="0" smtClean="0"/>
          </a:p>
          <a:p>
            <a:r>
              <a:rPr lang="en-US" b="1" dirty="0"/>
              <a:t>Prior</a:t>
            </a:r>
            <a:r>
              <a:rPr lang="en-US" dirty="0"/>
              <a:t> To Hiring: new directors must have at least 8 hours of food safety training within five years prior to their start date or within 30 calendar days after their start </a:t>
            </a:r>
            <a:r>
              <a:rPr lang="en-US" dirty="0" smtClean="0"/>
              <a:t>date</a:t>
            </a:r>
          </a:p>
          <a:p>
            <a:pPr marL="82296" indent="0">
              <a:buNone/>
            </a:pPr>
            <a:endParaRPr lang="en-US" dirty="0" smtClean="0"/>
          </a:p>
          <a:p>
            <a:r>
              <a:rPr lang="en-US" u="sng" dirty="0" smtClean="0"/>
              <a:t>SY 2015-2016 </a:t>
            </a:r>
            <a:r>
              <a:rPr lang="en-US" b="1" u="sng" dirty="0" smtClean="0"/>
              <a:t>ONLY</a:t>
            </a:r>
            <a:r>
              <a:rPr lang="en-US" dirty="0" smtClean="0"/>
              <a:t>: at least </a:t>
            </a:r>
            <a:r>
              <a:rPr lang="en-US" b="1" dirty="0" smtClean="0"/>
              <a:t>8</a:t>
            </a:r>
            <a:r>
              <a:rPr lang="en-US" dirty="0" smtClean="0"/>
              <a:t> hours of annual continuing education/training</a:t>
            </a:r>
          </a:p>
          <a:p>
            <a:pPr lvl="1"/>
            <a:r>
              <a:rPr lang="en-US" dirty="0" smtClean="0"/>
              <a:t>This </a:t>
            </a:r>
            <a:r>
              <a:rPr lang="en-US" dirty="0"/>
              <a:t>is in addition to the food safety training required in the first year of employment</a:t>
            </a:r>
            <a:r>
              <a:rPr lang="en-US" dirty="0" smtClean="0"/>
              <a:t>.</a:t>
            </a:r>
          </a:p>
          <a:p>
            <a:pPr lvl="1"/>
            <a:endParaRPr lang="en-US" dirty="0" smtClean="0"/>
          </a:p>
          <a:p>
            <a:r>
              <a:rPr lang="en-US" u="sng" dirty="0" smtClean="0"/>
              <a:t>Beginning SY 2016-2017</a:t>
            </a:r>
            <a:r>
              <a:rPr lang="en-US" dirty="0" smtClean="0"/>
              <a:t>: at least 12 hours of annual continuing education/training</a:t>
            </a:r>
          </a:p>
          <a:p>
            <a:pPr marL="82296" indent="0">
              <a:buNone/>
            </a:pPr>
            <a:endParaRPr lang="en-US" dirty="0" smtClean="0"/>
          </a:p>
          <a:p>
            <a:r>
              <a:rPr lang="en-US" dirty="0" smtClean="0"/>
              <a:t>Recommended Training Topics: </a:t>
            </a:r>
          </a:p>
          <a:p>
            <a:pPr lvl="2"/>
            <a:r>
              <a:rPr lang="en-US" dirty="0" smtClean="0"/>
              <a:t>Administrative </a:t>
            </a:r>
            <a:r>
              <a:rPr lang="en-US" dirty="0"/>
              <a:t>practices (including training in application, certification, verification, meal </a:t>
            </a:r>
            <a:r>
              <a:rPr lang="en-US" dirty="0" smtClean="0"/>
              <a:t>counting, and </a:t>
            </a:r>
            <a:r>
              <a:rPr lang="en-US" dirty="0"/>
              <a:t>meal claiming procedures), </a:t>
            </a:r>
            <a:r>
              <a:rPr lang="en-US" dirty="0" smtClean="0"/>
              <a:t>and </a:t>
            </a:r>
          </a:p>
          <a:p>
            <a:pPr lvl="2"/>
            <a:r>
              <a:rPr lang="en-US" dirty="0" smtClean="0"/>
              <a:t>any </a:t>
            </a:r>
            <a:r>
              <a:rPr lang="en-US" dirty="0"/>
              <a:t>specific topics required by </a:t>
            </a:r>
            <a:r>
              <a:rPr lang="en-US" dirty="0" smtClean="0"/>
              <a:t>USDA, </a:t>
            </a:r>
            <a:r>
              <a:rPr lang="en-US" dirty="0"/>
              <a:t>as needed, to address Program integrity or other </a:t>
            </a:r>
            <a:r>
              <a:rPr lang="en-US" dirty="0" smtClean="0"/>
              <a:t>critical issues</a:t>
            </a:r>
            <a:r>
              <a:rPr lang="en-US" dirty="0"/>
              <a:t>.</a:t>
            </a:r>
          </a:p>
          <a:p>
            <a:pPr marL="82296" indent="0">
              <a:buNone/>
            </a:pPr>
            <a:endParaRPr lang="en-US" dirty="0"/>
          </a:p>
        </p:txBody>
      </p:sp>
      <p:sp>
        <p:nvSpPr>
          <p:cNvPr id="4" name="Slide Number Placeholder 3"/>
          <p:cNvSpPr>
            <a:spLocks noGrp="1"/>
          </p:cNvSpPr>
          <p:nvPr>
            <p:ph type="sldNum" sz="quarter" idx="12"/>
          </p:nvPr>
        </p:nvSpPr>
        <p:spPr/>
        <p:txBody>
          <a:bodyPr/>
          <a:lstStyle/>
          <a:p>
            <a:fld id="{576E0894-7549-4CA9-A6DE-052C56B33C40}" type="slidenum">
              <a:rPr lang="en-US" smtClean="0"/>
              <a:t>9</a:t>
            </a:fld>
            <a:endParaRPr lang="en-US"/>
          </a:p>
        </p:txBody>
      </p:sp>
    </p:spTree>
    <p:extLst>
      <p:ext uri="{BB962C8B-B14F-4D97-AF65-F5344CB8AC3E}">
        <p14:creationId xmlns:p14="http://schemas.microsoft.com/office/powerpoint/2010/main" val="2104948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7">
      <a:dk1>
        <a:srgbClr val="1B4853"/>
      </a:dk1>
      <a:lt1>
        <a:srgbClr val="F2EDE2"/>
      </a:lt1>
      <a:dk2>
        <a:srgbClr val="000000"/>
      </a:dk2>
      <a:lt2>
        <a:srgbClr val="E7DEC9"/>
      </a:lt2>
      <a:accent1>
        <a:srgbClr val="3891A7"/>
      </a:accent1>
      <a:accent2>
        <a:srgbClr val="FEB80A"/>
      </a:accent2>
      <a:accent3>
        <a:srgbClr val="C32D2E"/>
      </a:accent3>
      <a:accent4>
        <a:srgbClr val="84AA33"/>
      </a:accent4>
      <a:accent5>
        <a:srgbClr val="964305"/>
      </a:accent5>
      <a:accent6>
        <a:srgbClr val="475A8D"/>
      </a:accent6>
      <a:hlink>
        <a:srgbClr val="296C7D"/>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1858</TotalTime>
  <Words>4673</Words>
  <Application>Microsoft Office PowerPoint</Application>
  <PresentationFormat>On-screen Show (4:3)</PresentationFormat>
  <Paragraphs>430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            2015 Professional Standards and Policy Webinar </vt:lpstr>
      <vt:lpstr>Regulatory Authority</vt:lpstr>
      <vt:lpstr>  Professional Standards </vt:lpstr>
      <vt:lpstr>PowerPoint Presentation</vt:lpstr>
      <vt:lpstr>Professional Standards</vt:lpstr>
      <vt:lpstr>Pop Quiz</vt:lpstr>
      <vt:lpstr>Pop Quiz</vt:lpstr>
      <vt:lpstr>PowerPoint Presentation</vt:lpstr>
      <vt:lpstr>Professional Standards</vt:lpstr>
      <vt:lpstr>Pop Quiz</vt:lpstr>
      <vt:lpstr>Professional Standards</vt:lpstr>
      <vt:lpstr>Pop Quiz</vt:lpstr>
      <vt:lpstr>Professional Standards</vt:lpstr>
      <vt:lpstr>Pop Quiz</vt:lpstr>
      <vt:lpstr>Professional Standards</vt:lpstr>
      <vt:lpstr>Database of Professional Standards Trainings</vt:lpstr>
      <vt:lpstr>PowerPoint Presentation</vt:lpstr>
      <vt:lpstr>Professional Standards</vt:lpstr>
      <vt:lpstr>Professional Standards</vt:lpstr>
      <vt:lpstr>Future Trainings</vt:lpstr>
      <vt:lpstr>SED Policies</vt:lpstr>
      <vt:lpstr>Federal Employer Identification Number (FEIN)/ Data Universal Numbering System (DUNS Number)</vt:lpstr>
      <vt:lpstr>Health and Safety</vt:lpstr>
      <vt:lpstr>Recordkeeping</vt:lpstr>
      <vt:lpstr>Direct Certification Data Reporting</vt:lpstr>
      <vt:lpstr>New SFA and RA Application Process</vt:lpstr>
      <vt:lpstr>Pop Quiz</vt:lpstr>
      <vt:lpstr>PowerPoint Presentation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Education Department Child Nutrition Programs</dc:title>
  <dc:creator>Administrator</dc:creator>
  <cp:lastModifiedBy>Administrator</cp:lastModifiedBy>
  <cp:revision>89</cp:revision>
  <dcterms:created xsi:type="dcterms:W3CDTF">2015-07-07T16:50:12Z</dcterms:created>
  <dcterms:modified xsi:type="dcterms:W3CDTF">2015-09-08T16:12:58Z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