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794" r:id="rId3"/>
    <p:sldMasterId id="2147483796" r:id="rId4"/>
    <p:sldMasterId id="2147483798" r:id="rId5"/>
    <p:sldMasterId id="2147483800" r:id="rId6"/>
    <p:sldMasterId id="2147483802" r:id="rId7"/>
    <p:sldMasterId id="2147483804" r:id="rId8"/>
    <p:sldMasterId id="2147483806" r:id="rId9"/>
    <p:sldMasterId id="2147483808" r:id="rId10"/>
    <p:sldMasterId id="2147483810" r:id="rId11"/>
    <p:sldMasterId id="2147483812" r:id="rId12"/>
    <p:sldMasterId id="2147483814" r:id="rId13"/>
    <p:sldMasterId id="2147483816" r:id="rId14"/>
    <p:sldMasterId id="2147483818" r:id="rId15"/>
    <p:sldMasterId id="2147483820" r:id="rId16"/>
    <p:sldMasterId id="2147483822" r:id="rId17"/>
    <p:sldMasterId id="2147483824" r:id="rId18"/>
    <p:sldMasterId id="2147483826" r:id="rId19"/>
    <p:sldMasterId id="2147483828" r:id="rId20"/>
    <p:sldMasterId id="2147483830" r:id="rId21"/>
    <p:sldMasterId id="2147483832" r:id="rId22"/>
    <p:sldMasterId id="2147483834" r:id="rId23"/>
    <p:sldMasterId id="2147483836" r:id="rId24"/>
    <p:sldMasterId id="2147483838" r:id="rId25"/>
    <p:sldMasterId id="2147483840" r:id="rId26"/>
    <p:sldMasterId id="2147483842" r:id="rId27"/>
    <p:sldMasterId id="2147483844" r:id="rId28"/>
    <p:sldMasterId id="2147483846" r:id="rId29"/>
    <p:sldMasterId id="2147483848" r:id="rId30"/>
    <p:sldMasterId id="2147483850" r:id="rId31"/>
    <p:sldMasterId id="2147483854" r:id="rId32"/>
  </p:sldMasterIdLst>
  <p:notesMasterIdLst>
    <p:notesMasterId r:id="rId90"/>
  </p:notesMasterIdLst>
  <p:handoutMasterIdLst>
    <p:handoutMasterId r:id="rId91"/>
  </p:handoutMasterIdLst>
  <p:sldIdLst>
    <p:sldId id="267" r:id="rId33"/>
    <p:sldId id="304" r:id="rId34"/>
    <p:sldId id="257" r:id="rId35"/>
    <p:sldId id="306" r:id="rId36"/>
    <p:sldId id="307" r:id="rId37"/>
    <p:sldId id="308" r:id="rId38"/>
    <p:sldId id="309" r:id="rId39"/>
    <p:sldId id="310" r:id="rId40"/>
    <p:sldId id="258" r:id="rId41"/>
    <p:sldId id="259" r:id="rId42"/>
    <p:sldId id="290" r:id="rId43"/>
    <p:sldId id="311" r:id="rId44"/>
    <p:sldId id="312" r:id="rId45"/>
    <p:sldId id="260" r:id="rId46"/>
    <p:sldId id="294" r:id="rId47"/>
    <p:sldId id="295" r:id="rId48"/>
    <p:sldId id="296" r:id="rId49"/>
    <p:sldId id="298" r:id="rId50"/>
    <p:sldId id="300" r:id="rId51"/>
    <p:sldId id="317" r:id="rId52"/>
    <p:sldId id="301" r:id="rId53"/>
    <p:sldId id="302" r:id="rId54"/>
    <p:sldId id="303" r:id="rId55"/>
    <p:sldId id="263" r:id="rId56"/>
    <p:sldId id="264" r:id="rId57"/>
    <p:sldId id="293"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50"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ized Recipes &amp; Production Records" id="{6517ADDE-7B10-4E90-B3F1-8C4CA6BC9BE8}">
          <p14:sldIdLst>
            <p14:sldId id="267"/>
            <p14:sldId id="304"/>
            <p14:sldId id="257"/>
            <p14:sldId id="306"/>
            <p14:sldId id="307"/>
            <p14:sldId id="308"/>
            <p14:sldId id="309"/>
            <p14:sldId id="310"/>
            <p14:sldId id="258"/>
            <p14:sldId id="259"/>
            <p14:sldId id="290"/>
            <p14:sldId id="311"/>
            <p14:sldId id="312"/>
            <p14:sldId id="260"/>
            <p14:sldId id="294"/>
            <p14:sldId id="295"/>
            <p14:sldId id="296"/>
            <p14:sldId id="298"/>
            <p14:sldId id="300"/>
            <p14:sldId id="317"/>
            <p14:sldId id="301"/>
            <p14:sldId id="302"/>
            <p14:sldId id="303"/>
            <p14:sldId id="263"/>
            <p14:sldId id="264"/>
            <p14:sldId id="293"/>
          </p14:sldIdLst>
        </p14:section>
        <p14:section name="All Foods Sold in School (Smart Snacks)" id="{1BF6032A-2F4F-4BD0-BCE8-12BCD0E12C97}">
          <p14:sldIdLst>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56281" autoAdjust="0"/>
  </p:normalViewPr>
  <p:slideViewPr>
    <p:cSldViewPr>
      <p:cViewPr varScale="1">
        <p:scale>
          <a:sx n="72" d="100"/>
          <a:sy n="72" d="100"/>
        </p:scale>
        <p:origin x="-96" y="-180"/>
      </p:cViewPr>
      <p:guideLst>
        <p:guide orient="horz" pos="2160"/>
        <p:guide pos="2880"/>
      </p:guideLst>
    </p:cSldViewPr>
  </p:slideViewPr>
  <p:outlineViewPr>
    <p:cViewPr>
      <p:scale>
        <a:sx n="33" d="100"/>
        <a:sy n="33" d="100"/>
      </p:scale>
      <p:origin x="0" y="31170"/>
    </p:cViewPr>
  </p:outlineViewPr>
  <p:notesTextViewPr>
    <p:cViewPr>
      <p:scale>
        <a:sx n="1" d="1"/>
        <a:sy n="1" d="1"/>
      </p:scale>
      <p:origin x="0" y="0"/>
    </p:cViewPr>
  </p:notesTextViewPr>
  <p:sorterViewPr>
    <p:cViewPr>
      <p:scale>
        <a:sx n="100" d="100"/>
        <a:sy n="100" d="100"/>
      </p:scale>
      <p:origin x="0" y="30"/>
    </p:cViewPr>
  </p:sorterViewPr>
  <p:notesViewPr>
    <p:cSldViewPr>
      <p:cViewPr varScale="1">
        <p:scale>
          <a:sx n="84" d="100"/>
          <a:sy n="84" d="100"/>
        </p:scale>
        <p:origin x="-7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slide" Target="slides/slide52.xml"/><Relationship Id="rId89"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543CAA1-9D07-422E-BBC4-9D4A29012F53}" type="datetimeFigureOut">
              <a:rPr lang="en-US" smtClean="0"/>
              <a:t>9/8/2015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AFB494-6EB7-4408-B731-EEDD729C1C38}" type="slidenum">
              <a:rPr lang="en-US" smtClean="0"/>
              <a:t>‹#›</a:t>
            </a:fld>
            <a:endParaRPr lang="en-US"/>
          </a:p>
        </p:txBody>
      </p:sp>
    </p:spTree>
    <p:extLst>
      <p:ext uri="{BB962C8B-B14F-4D97-AF65-F5344CB8AC3E}">
        <p14:creationId xmlns:p14="http://schemas.microsoft.com/office/powerpoint/2010/main" val="252119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8"/>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96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5181600" cy="3886200"/>
          </a:xfrm>
          <a:prstGeom prst="rect">
            <a:avLst/>
          </a:prstGeom>
        </p:spPr>
      </p:sp>
      <p:sp>
        <p:nvSpPr>
          <p:cNvPr id="3" name="Notes Placeholder 2"/>
          <p:cNvSpPr>
            <a:spLocks noGrp="1"/>
          </p:cNvSpPr>
          <p:nvPr>
            <p:ph type="body" idx="1"/>
          </p:nvPr>
        </p:nvSpPr>
        <p:spPr>
          <a:xfrm>
            <a:off x="457200" y="4876800"/>
            <a:ext cx="6096000" cy="4038600"/>
          </a:xfrm>
          <a:prstGeom prst="rect">
            <a:avLst/>
          </a:prstGeom>
        </p:spPr>
        <p:txBody>
          <a:bodyPr/>
          <a:lstStyle/>
          <a:p>
            <a:pPr algn="ctr"/>
            <a:endParaRPr lang="en-US" sz="1400" b="1" dirty="0"/>
          </a:p>
        </p:txBody>
      </p:sp>
      <p:sp>
        <p:nvSpPr>
          <p:cNvPr id="5" name="Slide Number Placeholder 3"/>
          <p:cNvSpPr txBox="1">
            <a:spLocks/>
          </p:cNvSpPr>
          <p:nvPr/>
        </p:nvSpPr>
        <p:spPr>
          <a:xfrm>
            <a:off x="6781801"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a:t>
            </a:fld>
            <a:endParaRPr lang="en-US" sz="1200" dirty="0"/>
          </a:p>
        </p:txBody>
      </p:sp>
    </p:spTree>
    <p:extLst>
      <p:ext uri="{BB962C8B-B14F-4D97-AF65-F5344CB8AC3E}">
        <p14:creationId xmlns:p14="http://schemas.microsoft.com/office/powerpoint/2010/main" val="546165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381000"/>
            <a:ext cx="5365750" cy="4025900"/>
          </a:xfrm>
          <a:prstGeom prst="rect">
            <a:avLst/>
          </a:prstGeom>
        </p:spPr>
      </p:sp>
      <p:sp>
        <p:nvSpPr>
          <p:cNvPr id="3" name="Notes Placeholder 2"/>
          <p:cNvSpPr>
            <a:spLocks noGrp="1"/>
          </p:cNvSpPr>
          <p:nvPr>
            <p:ph type="body" idx="1"/>
          </p:nvPr>
        </p:nvSpPr>
        <p:spPr>
          <a:xfrm>
            <a:off x="701040" y="4648200"/>
            <a:ext cx="5699760" cy="4338320"/>
          </a:xfrm>
          <a:prstGeom prst="rect">
            <a:avLst/>
          </a:prstGeom>
        </p:spPr>
        <p:txBody>
          <a:bodyPr>
            <a:normAutofit/>
          </a:bodyPr>
          <a:lstStyle/>
          <a:p>
            <a:pPr algn="ctr"/>
            <a:endParaRPr lang="en-US" sz="1400" b="1" dirty="0"/>
          </a:p>
          <a:p>
            <a:pPr algn="l"/>
            <a:r>
              <a:rPr lang="en-US" sz="1400" dirty="0"/>
              <a:t>Good recordkeeping is part of any successful food service operation. Production records are mandatory, daily documentation of what was planned and served at your foodservice operation. These records are necessary to support the claim for reimbursement. These records must show how the meals offered contribute to the required food components and quantities and appropriate calorie and nutrient requirements for each age/grade group every day. Production records identify the information required for nutrient analysis and are required for all meals served, including breakfast, lunch and snack programs. They must be completed in full, legible and separated by the age/grade group being served.</a:t>
            </a:r>
          </a:p>
          <a:p>
            <a:pPr>
              <a:buFont typeface="Arial" pitchFamily="34" charset="0"/>
              <a:buNone/>
              <a:defRPr/>
            </a:pPr>
            <a:endParaRPr lang="en-US" sz="1400" dirty="0"/>
          </a:p>
          <a:p>
            <a:pPr defTabSz="928299">
              <a:defRPr/>
            </a:pPr>
            <a:r>
              <a:rPr lang="en-US" sz="1400" dirty="0"/>
              <a:t>We cannot stress enough how IMPORTANT  Production records are. If you list the components on your menu but leave this information off your production record, it was like the meal was never served because we cannot validate it. They are required by federal regulation and fiscal action may be assessed if they are missing.  </a:t>
            </a:r>
            <a:endParaRPr lang="en-US" sz="1400" b="1"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96888"/>
            <a:ext cx="5334000" cy="4000500"/>
          </a:xfrm>
          <a:prstGeom prst="rect">
            <a:avLst/>
          </a:prstGeom>
        </p:spPr>
      </p:sp>
      <p:sp>
        <p:nvSpPr>
          <p:cNvPr id="3" name="Notes Placeholder 2"/>
          <p:cNvSpPr>
            <a:spLocks noGrp="1"/>
          </p:cNvSpPr>
          <p:nvPr>
            <p:ph type="body" idx="1"/>
          </p:nvPr>
        </p:nvSpPr>
        <p:spPr>
          <a:xfrm>
            <a:off x="701040" y="4812030"/>
            <a:ext cx="5608320" cy="3950971"/>
          </a:xfrm>
          <a:prstGeom prst="rect">
            <a:avLst/>
          </a:prstGeom>
        </p:spPr>
        <p:txBody>
          <a:bodyPr/>
          <a:lstStyle/>
          <a:p>
            <a:pPr defTabSz="928179">
              <a:defRPr/>
            </a:pPr>
            <a:r>
              <a:rPr lang="en-US" sz="1400" dirty="0"/>
              <a:t>Production records are an excellent planning and forecasting tool that will help the food service manager to have a successful food service operation. </a:t>
            </a:r>
          </a:p>
          <a:p>
            <a:pPr defTabSz="928179">
              <a:defRPr/>
            </a:pPr>
            <a:endParaRPr lang="en-US" sz="1400" dirty="0"/>
          </a:p>
          <a:p>
            <a:pPr defTabSz="928179">
              <a:defRPr/>
            </a:pPr>
            <a:r>
              <a:rPr lang="en-US" sz="1400" dirty="0"/>
              <a:t>Good production records are helpful in many ways, providing a valuable written history for future planning. </a:t>
            </a:r>
          </a:p>
          <a:p>
            <a:pPr defTabSz="928179">
              <a:defRPr/>
            </a:pPr>
            <a:endParaRPr lang="en-US" sz="1400" dirty="0"/>
          </a:p>
          <a:p>
            <a:pPr defTabSz="928179">
              <a:defRPr/>
            </a:pPr>
            <a:r>
              <a:rPr lang="en-US" sz="1400" dirty="0"/>
              <a:t>They help you minimize overproduction and food waste, see trends, evaluate what works best with the students, decide what changes need to be made and improve participation. They also help track your A La Carte items for the completion of the non program food tool.</a:t>
            </a:r>
          </a:p>
          <a:p>
            <a:pPr defTabSz="928179">
              <a:defRPr/>
            </a:pPr>
            <a:endParaRPr lang="en-US" sz="1400" dirty="0"/>
          </a:p>
          <a:p>
            <a:pPr defTabSz="928179">
              <a:defRPr/>
            </a:pPr>
            <a:r>
              <a:rPr lang="en-US" sz="1400" dirty="0"/>
              <a:t>Encourage your staff not to think of production records as something “I must do” but rather an important tool in your daily process of providing meals. We understand all of the challenges with the new meal pattern but accurate and complete production records are essential and can help you meet the new meal pattern.</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11</a:t>
            </a:fld>
            <a:endParaRPr lang="en-US" sz="1200" dirty="0"/>
          </a:p>
        </p:txBody>
      </p:sp>
    </p:spTree>
    <p:extLst>
      <p:ext uri="{BB962C8B-B14F-4D97-AF65-F5344CB8AC3E}">
        <p14:creationId xmlns:p14="http://schemas.microsoft.com/office/powerpoint/2010/main" val="353436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11188"/>
            <a:ext cx="5181600" cy="3886200"/>
          </a:xfrm>
          <a:prstGeom prst="rect">
            <a:avLst/>
          </a:prstGeom>
        </p:spPr>
      </p:sp>
      <p:sp>
        <p:nvSpPr>
          <p:cNvPr id="3" name="Notes Placeholder 2"/>
          <p:cNvSpPr>
            <a:spLocks noGrp="1"/>
          </p:cNvSpPr>
          <p:nvPr>
            <p:ph type="body" idx="1"/>
          </p:nvPr>
        </p:nvSpPr>
        <p:spPr>
          <a:xfrm>
            <a:off x="701040" y="5105400"/>
            <a:ext cx="5608320" cy="3493771"/>
          </a:xfrm>
          <a:prstGeom prst="rect">
            <a:avLst/>
          </a:prstGeom>
        </p:spPr>
        <p:txBody>
          <a:bodyPr/>
          <a:lstStyle/>
          <a:p>
            <a:r>
              <a:rPr lang="en-US" sz="1400" dirty="0" smtClean="0"/>
              <a:t>This is the “Simple Production Record”</a:t>
            </a:r>
            <a:r>
              <a:rPr lang="en-US" sz="1400" baseline="0" dirty="0" smtClean="0"/>
              <a:t> template for Microsoft Word. This and other production record templates are included </a:t>
            </a:r>
            <a:r>
              <a:rPr lang="en-US" sz="1400" dirty="0" smtClean="0"/>
              <a:t>with the resources</a:t>
            </a:r>
            <a:r>
              <a:rPr lang="en-US" sz="1400" baseline="0" dirty="0" smtClean="0"/>
              <a:t> accompanying this presentation.</a:t>
            </a:r>
            <a:r>
              <a:rPr lang="en-US" sz="1400" dirty="0" smtClean="0"/>
              <a:t> </a:t>
            </a:r>
            <a:endParaRPr lang="en-US" sz="14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12</a:t>
            </a:fld>
            <a:endParaRPr lang="en-US" sz="1200" dirty="0"/>
          </a:p>
        </p:txBody>
      </p:sp>
    </p:spTree>
    <p:extLst>
      <p:ext uri="{BB962C8B-B14F-4D97-AF65-F5344CB8AC3E}">
        <p14:creationId xmlns:p14="http://schemas.microsoft.com/office/powerpoint/2010/main" val="767799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611188"/>
            <a:ext cx="5060950" cy="3797300"/>
          </a:xfrm>
          <a:prstGeom prst="rect">
            <a:avLst/>
          </a:prstGeom>
        </p:spPr>
      </p:sp>
      <p:sp>
        <p:nvSpPr>
          <p:cNvPr id="3" name="Notes Placeholder 2"/>
          <p:cNvSpPr>
            <a:spLocks noGrp="1"/>
          </p:cNvSpPr>
          <p:nvPr>
            <p:ph type="body" idx="1"/>
          </p:nvPr>
        </p:nvSpPr>
        <p:spPr>
          <a:xfrm>
            <a:off x="701040" y="4876799"/>
            <a:ext cx="5608320" cy="3722371"/>
          </a:xfrm>
          <a:prstGeom prst="rect">
            <a:avLst/>
          </a:prstGeom>
        </p:spPr>
        <p:txBody>
          <a:bodyPr/>
          <a:lstStyle/>
          <a:p>
            <a:r>
              <a:rPr lang="en-US" sz="1400" dirty="0" smtClean="0"/>
              <a:t>This excel template is also included in today’s webinar resources</a:t>
            </a:r>
            <a:r>
              <a:rPr lang="en-US" sz="1400" baseline="0" dirty="0" smtClean="0"/>
              <a:t>.</a:t>
            </a:r>
            <a:endParaRPr lang="en-US" sz="14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13</a:t>
            </a:fld>
            <a:endParaRPr lang="en-US" sz="1200" dirty="0"/>
          </a:p>
        </p:txBody>
      </p:sp>
    </p:spTree>
    <p:extLst>
      <p:ext uri="{BB962C8B-B14F-4D97-AF65-F5344CB8AC3E}">
        <p14:creationId xmlns:p14="http://schemas.microsoft.com/office/powerpoint/2010/main" val="44244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xfrm>
            <a:off x="609600" y="150813"/>
            <a:ext cx="5792788" cy="4346575"/>
          </a:xfrm>
          <a:prstGeom prst="rect">
            <a:avLst/>
          </a:prstGeom>
          <a:noFill/>
          <a:ln>
            <a:solidFill>
              <a:srgbClr val="000000"/>
            </a:solidFill>
            <a:miter lim="800000"/>
            <a:headEnd/>
            <a:tailEnd/>
          </a:ln>
        </p:spPr>
      </p:sp>
      <p:sp>
        <p:nvSpPr>
          <p:cNvPr id="3" name="Notes Placeholder 2"/>
          <p:cNvSpPr>
            <a:spLocks noGrp="1"/>
          </p:cNvSpPr>
          <p:nvPr>
            <p:ph type="body" idx="1"/>
          </p:nvPr>
        </p:nvSpPr>
        <p:spPr>
          <a:xfrm>
            <a:off x="701040" y="4800599"/>
            <a:ext cx="5608320" cy="4108451"/>
          </a:xfrm>
          <a:prstGeom prst="rect">
            <a:avLst/>
          </a:prstGeom>
        </p:spPr>
        <p:txBody>
          <a:bodyPr>
            <a:normAutofit/>
          </a:bodyPr>
          <a:lstStyle/>
          <a:p>
            <a:pPr defTabSz="928299" eaLnBrk="0" fontAlgn="base" hangingPunct="0">
              <a:spcBef>
                <a:spcPts val="600"/>
              </a:spcBef>
              <a:spcAft>
                <a:spcPct val="0"/>
              </a:spcAft>
              <a:defRPr/>
            </a:pPr>
            <a:r>
              <a:rPr lang="en-US" sz="1400" dirty="0"/>
              <a:t>Certain information on a production record can be completed before meal service begins. This information includes the name of the school or service location, the date, the type of meal service; breakfast, lunch or snack; the age/grade group being served; the name of the menu (or food) item; including condiments, recipe names and numbers, the portion sizes, and the total number of portions being offered</a:t>
            </a:r>
            <a:r>
              <a:rPr lang="en-US" sz="1400" dirty="0" smtClean="0"/>
              <a:t>.</a:t>
            </a:r>
            <a:endParaRPr lang="en-US" sz="1400" dirty="0"/>
          </a:p>
          <a:p>
            <a:pPr defTabSz="928299" eaLnBrk="0" fontAlgn="base" hangingPunct="0">
              <a:spcBef>
                <a:spcPts val="600"/>
              </a:spcBef>
              <a:spcAft>
                <a:spcPct val="0"/>
              </a:spcAft>
              <a:defRPr/>
            </a:pPr>
            <a:r>
              <a:rPr lang="en-US" sz="1400" dirty="0"/>
              <a:t>The way a food is </a:t>
            </a:r>
            <a:r>
              <a:rPr lang="en-US" sz="1400" dirty="0" err="1"/>
              <a:t>menued</a:t>
            </a:r>
            <a:r>
              <a:rPr lang="en-US" sz="1400" dirty="0"/>
              <a:t> can make a difference in the outcome of the nutrient analysis. Again, condiments must be included on the production records</a:t>
            </a:r>
            <a:r>
              <a:rPr lang="en-US" sz="1400" dirty="0" smtClean="0"/>
              <a:t>.</a:t>
            </a:r>
            <a:endParaRPr lang="en-US" sz="1400" dirty="0"/>
          </a:p>
          <a:p>
            <a:pPr defTabSz="928299" eaLnBrk="0" fontAlgn="base" hangingPunct="0">
              <a:spcBef>
                <a:spcPts val="600"/>
              </a:spcBef>
              <a:spcAft>
                <a:spcPct val="0"/>
              </a:spcAft>
              <a:defRPr/>
            </a:pPr>
            <a:r>
              <a:rPr lang="en-US" sz="1400" dirty="0" smtClean="0"/>
              <a:t>The </a:t>
            </a:r>
            <a:r>
              <a:rPr lang="en-US" sz="1400" dirty="0"/>
              <a:t>total portions offered and the portion size can be completed ahead of time and ensure that </a:t>
            </a:r>
            <a:r>
              <a:rPr lang="en-US" sz="1400" dirty="0">
                <a:solidFill>
                  <a:srgbClr val="000000"/>
                </a:solidFill>
              </a:rPr>
              <a:t>the portion size meets the required minimum portion size for the age/grade group being served. </a:t>
            </a:r>
            <a:r>
              <a:rPr lang="en-US" sz="1400" dirty="0"/>
              <a:t>After meal </a:t>
            </a:r>
            <a:r>
              <a:rPr lang="en-US" sz="1400" dirty="0" smtClean="0"/>
              <a:t>service is </a:t>
            </a:r>
            <a:r>
              <a:rPr lang="en-US" sz="1400" dirty="0"/>
              <a:t>complete the actual number of reimbursable meals served, the non-reimbursable portions served; including a la carte, second and adult meals, leftovers, time and temperature, and total reimbursable meals served. It is also important to note if any substitutions were made or any comments regarding feedback from the meal service.</a:t>
            </a:r>
            <a:endParaRPr lang="en-US" sz="1400" b="1" u="sng" dirty="0"/>
          </a:p>
          <a:p>
            <a:pPr defTabSz="928299">
              <a:buFont typeface="Arial" pitchFamily="34" charset="0"/>
              <a:buChar char="•"/>
              <a:defRPr/>
            </a:pPr>
            <a:endParaRPr lang="en-US" sz="1100" b="1" u="sng"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14</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6913"/>
            <a:ext cx="4860925" cy="3646487"/>
          </a:xfrm>
          <a:prstGeom prst="rect">
            <a:avLst/>
          </a:prstGeom>
        </p:spPr>
      </p:sp>
      <p:sp>
        <p:nvSpPr>
          <p:cNvPr id="3" name="Notes Placeholder 2"/>
          <p:cNvSpPr>
            <a:spLocks noGrp="1"/>
          </p:cNvSpPr>
          <p:nvPr>
            <p:ph type="body" idx="1"/>
          </p:nvPr>
        </p:nvSpPr>
        <p:spPr>
          <a:xfrm>
            <a:off x="701040" y="4884420"/>
            <a:ext cx="5608320" cy="4183380"/>
          </a:xfrm>
          <a:prstGeom prst="rect">
            <a:avLst/>
          </a:prstGeom>
        </p:spPr>
        <p:txBody>
          <a:bodyPr/>
          <a:lstStyle/>
          <a:p>
            <a:r>
              <a:rPr lang="en-US" sz="1400" dirty="0"/>
              <a:t>Enter all meal choices for the day including alternates.  </a:t>
            </a:r>
            <a:r>
              <a:rPr lang="en-US" sz="1400" dirty="0" smtClean="0"/>
              <a:t>For example, </a:t>
            </a:r>
            <a:r>
              <a:rPr lang="en-US" sz="1400" dirty="0"/>
              <a:t>s</a:t>
            </a:r>
            <a:r>
              <a:rPr lang="en-US" sz="1400" dirty="0" smtClean="0"/>
              <a:t>tudents </a:t>
            </a:r>
            <a:r>
              <a:rPr lang="en-US" sz="1400" dirty="0"/>
              <a:t>can choose Shepard's </a:t>
            </a:r>
            <a:r>
              <a:rPr lang="en-US" sz="1400" dirty="0" smtClean="0"/>
              <a:t>Pie </a:t>
            </a:r>
            <a:r>
              <a:rPr lang="en-US" sz="1400" dirty="0"/>
              <a:t>or </a:t>
            </a:r>
            <a:r>
              <a:rPr lang="en-US" sz="1400" dirty="0" smtClean="0"/>
              <a:t>a </a:t>
            </a:r>
            <a:r>
              <a:rPr lang="en-US" sz="1400" dirty="0"/>
              <a:t>p</a:t>
            </a:r>
            <a:r>
              <a:rPr lang="en-US" sz="1400" dirty="0" smtClean="0"/>
              <a:t>eanut </a:t>
            </a:r>
            <a:r>
              <a:rPr lang="en-US" sz="1400" dirty="0"/>
              <a:t>b</a:t>
            </a:r>
            <a:r>
              <a:rPr lang="en-US" sz="1400" dirty="0" smtClean="0"/>
              <a:t>utter </a:t>
            </a:r>
            <a:r>
              <a:rPr lang="en-US" sz="1400" dirty="0"/>
              <a:t>and jelly sandwich</a:t>
            </a:r>
          </a:p>
          <a:p>
            <a:pPr marL="348112" indent="-348112">
              <a:buFont typeface="Arial" panose="020B0604020202020204" pitchFamily="34" charset="0"/>
              <a:buChar char="•"/>
            </a:pPr>
            <a:endParaRPr lang="en-US" sz="1400" dirty="0"/>
          </a:p>
          <a:p>
            <a:r>
              <a:rPr lang="en-US" sz="1400" dirty="0"/>
              <a:t>Foods with more than one component </a:t>
            </a:r>
            <a:r>
              <a:rPr lang="en-US" sz="1400" dirty="0" smtClean="0"/>
              <a:t>should be entered </a:t>
            </a:r>
            <a:r>
              <a:rPr lang="en-US" sz="1400" dirty="0"/>
              <a:t>in only one </a:t>
            </a:r>
            <a:r>
              <a:rPr lang="en-US" sz="1400" dirty="0" smtClean="0"/>
              <a:t>column. For </a:t>
            </a:r>
            <a:r>
              <a:rPr lang="en-US" sz="1400" dirty="0"/>
              <a:t>example, peanut butter and jelly sandwich is a grain and a meat/ meat </a:t>
            </a:r>
            <a:r>
              <a:rPr lang="en-US" sz="1400" dirty="0" smtClean="0"/>
              <a:t>alternate. Shepard’s </a:t>
            </a:r>
            <a:r>
              <a:rPr lang="en-US" sz="1400" dirty="0"/>
              <a:t>pie is a starchy vegetable and a meat/meat alternate.</a:t>
            </a:r>
          </a:p>
          <a:p>
            <a:pPr defTabSz="928179">
              <a:defRPr/>
            </a:pPr>
            <a:endParaRPr lang="en-US" sz="1400" dirty="0"/>
          </a:p>
          <a:p>
            <a:pPr defTabSz="928179">
              <a:defRPr/>
            </a:pPr>
            <a:r>
              <a:rPr lang="en-US" sz="1400" dirty="0"/>
              <a:t>If a standardized recipe is available, you do not need to specify all food components on production record. Just reference recipe number and number of servings prepared, served, etc.  The Standardized recipe should have all the information on it to document compliance. </a:t>
            </a:r>
          </a:p>
          <a:p>
            <a:endParaRPr lang="en-US" sz="11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15</a:t>
            </a:fld>
            <a:endParaRPr lang="en-US" sz="1200" dirty="0"/>
          </a:p>
        </p:txBody>
      </p:sp>
    </p:spTree>
    <p:extLst>
      <p:ext uri="{BB962C8B-B14F-4D97-AF65-F5344CB8AC3E}">
        <p14:creationId xmlns:p14="http://schemas.microsoft.com/office/powerpoint/2010/main" val="256999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96863"/>
            <a:ext cx="4572000" cy="3429000"/>
          </a:xfrm>
          <a:prstGeom prst="rect">
            <a:avLst/>
          </a:prstGeom>
        </p:spPr>
      </p:sp>
      <p:sp>
        <p:nvSpPr>
          <p:cNvPr id="3" name="Notes Placeholder 2"/>
          <p:cNvSpPr>
            <a:spLocks noGrp="1"/>
          </p:cNvSpPr>
          <p:nvPr>
            <p:ph type="body" idx="1"/>
          </p:nvPr>
        </p:nvSpPr>
        <p:spPr>
          <a:xfrm>
            <a:off x="152400" y="3886200"/>
            <a:ext cx="6683022" cy="5105400"/>
          </a:xfrm>
          <a:prstGeom prst="rect">
            <a:avLst/>
          </a:prstGeom>
        </p:spPr>
        <p:txBody>
          <a:bodyPr/>
          <a:lstStyle/>
          <a:p>
            <a:pPr defTabSz="928299">
              <a:spcBef>
                <a:spcPts val="600"/>
              </a:spcBef>
              <a:defRPr/>
            </a:pPr>
            <a:r>
              <a:rPr lang="en-US" dirty="0"/>
              <a:t>Be as specific as possible when documenting products used for meal production. Pack size, case weights and similarity of items can vary from vendor to vendor. Some products may work extremely well for certain recipes but other products deemed acceptable substitutes by purveyors may not function as well in the same recipes. A consistent product is essential to meeting meal pattern requirements. The meal component credit can always be determined when a standardized recipe is used. Recipes can be made for most menu items. We need recipes for all items that contain more than one ingredient. (Example Turkey Sandwich) If you serve the corn directly from the can, you can indicate “#10 can” here. If you are serving corn on the cob, you should indicate that here. When you make the corn , if you add butter and salt, you should have a recipe for the corn which includes those condiments</a:t>
            </a:r>
            <a:r>
              <a:rPr lang="en-US" dirty="0" smtClean="0"/>
              <a:t>.</a:t>
            </a:r>
            <a:endParaRPr lang="en-US" dirty="0"/>
          </a:p>
          <a:p>
            <a:pPr>
              <a:spcBef>
                <a:spcPts val="600"/>
              </a:spcBef>
            </a:pPr>
            <a:r>
              <a:rPr lang="en-US" dirty="0"/>
              <a:t>For example; if using chicken, milk, USDA foods, or recipe numbers, be sure to be specific. A serving of five Tyson chicken nuggets may credit 2 oz. m/ma and 1 oz. grain equivalent, while a serving of five Purdue chicken nuggets may credit 1.5  oz. m/ma and 1.5 oz. grain equivalent. These discrepancies could result in a failure to meet meal pattern requirements</a:t>
            </a:r>
            <a:r>
              <a:rPr lang="en-US" dirty="0" smtClean="0"/>
              <a:t>.</a:t>
            </a:r>
            <a:endParaRPr lang="en-US" dirty="0"/>
          </a:p>
          <a:p>
            <a:pPr>
              <a:spcBef>
                <a:spcPts val="600"/>
              </a:spcBef>
            </a:pPr>
            <a:r>
              <a:rPr lang="en-US" dirty="0"/>
              <a:t>Be sure to update recipes when products change or substitutions are made. Purveyors are often forced to offer substitutes when products run out or are no longer available. It is essential to update recipes to reflect these changes and offer alternative  serving strategies. Recipes should be standardized, edited for consistency, and updated on a regular basis</a:t>
            </a:r>
            <a:r>
              <a:rPr lang="en-US" dirty="0" smtClean="0"/>
              <a:t>.</a:t>
            </a:r>
            <a:endParaRPr lang="en-US" dirty="0"/>
          </a:p>
          <a:p>
            <a:pPr>
              <a:spcBef>
                <a:spcPts val="600"/>
              </a:spcBef>
            </a:pPr>
            <a:r>
              <a:rPr lang="en-US" dirty="0"/>
              <a:t>Be sure to keep your labels which include nutrition fact labels, Child Nutrition labels, or product formulation statements. A CN label clearly identifies the contribution of a product toward the meal pattern requirements, and it protects you from exaggerated claims about a product. Product formulation statements provides a warranty against audit claims if the product is used according to the manufacturer’s directions</a:t>
            </a:r>
            <a:r>
              <a:rPr lang="en-US" dirty="0" smtClean="0"/>
              <a:t>.</a:t>
            </a:r>
            <a:endParaRPr lang="en-US" dirty="0"/>
          </a:p>
          <a:p>
            <a:pPr>
              <a:spcBef>
                <a:spcPts val="600"/>
              </a:spcBef>
            </a:pPr>
            <a:r>
              <a:rPr lang="en-US" dirty="0"/>
              <a:t>If you are using a computerized program to calculate compliance make sure you are updating recipes if you switch to a different product. This will affect accurate crediting and calorie and saturated fat information.</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16</a:t>
            </a:fld>
            <a:endParaRPr lang="en-US" sz="1200" dirty="0"/>
          </a:p>
        </p:txBody>
      </p:sp>
    </p:spTree>
    <p:extLst>
      <p:ext uri="{BB962C8B-B14F-4D97-AF65-F5344CB8AC3E}">
        <p14:creationId xmlns:p14="http://schemas.microsoft.com/office/powerpoint/2010/main" val="116707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040" y="4415791"/>
            <a:ext cx="5608320" cy="4183380"/>
          </a:xfrm>
          <a:prstGeom prst="rect">
            <a:avLst/>
          </a:prstGeom>
        </p:spPr>
        <p:txBody>
          <a:bodyPr/>
          <a:lstStyle/>
          <a:p>
            <a:r>
              <a:rPr lang="en-US" sz="1400" dirty="0"/>
              <a:t>Be sure to list the proper portion size in its number, weight, or measure</a:t>
            </a:r>
          </a:p>
          <a:p>
            <a:r>
              <a:rPr lang="en-US" sz="1400" dirty="0"/>
              <a:t>Avoid “serving”.  List fruits and vegetable in cups or 1 each if offering whole fruit. List meat/meat alternate and grains in ounces or cups.</a:t>
            </a:r>
          </a:p>
          <a:p>
            <a:endParaRPr lang="en-US" sz="1400" dirty="0"/>
          </a:p>
          <a:p>
            <a:r>
              <a:rPr lang="en-US" sz="1400" dirty="0"/>
              <a:t>Enter in creditable amount for example, a 3 ounce fish burger credits as 1.5 oz. M/MA based on the CN label.  Enter 3 oz.=(1.5 oz. M/MA).</a:t>
            </a:r>
          </a:p>
          <a:p>
            <a:endParaRPr lang="en-US" sz="1400" dirty="0"/>
          </a:p>
          <a:p>
            <a:r>
              <a:rPr lang="en-US" sz="1400" dirty="0"/>
              <a:t>The meal contribution is automatically generated for USDA recipes. For your own recipes the contribution information must be manually entered into the recipe</a:t>
            </a:r>
            <a:endParaRPr lang="en-US" sz="1400" b="1" i="1" u="sng"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17</a:t>
            </a:fld>
            <a:endParaRPr lang="en-US" sz="1200" dirty="0"/>
          </a:p>
        </p:txBody>
      </p:sp>
    </p:spTree>
    <p:extLst>
      <p:ext uri="{BB962C8B-B14F-4D97-AF65-F5344CB8AC3E}">
        <p14:creationId xmlns:p14="http://schemas.microsoft.com/office/powerpoint/2010/main" val="4108725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xfrm>
            <a:off x="1181100" y="696913"/>
            <a:ext cx="4648200" cy="3486150"/>
          </a:xfrm>
          <a:prstGeom prst="rect">
            <a:avLst/>
          </a:prstGeom>
          <a:ln/>
        </p:spPr>
      </p:sp>
      <p:sp>
        <p:nvSpPr>
          <p:cNvPr id="496643" name="Rectangle 3"/>
          <p:cNvSpPr>
            <a:spLocks noGrp="1" noChangeArrowheads="1"/>
          </p:cNvSpPr>
          <p:nvPr>
            <p:ph type="body" idx="1"/>
          </p:nvPr>
        </p:nvSpPr>
        <p:spPr>
          <a:xfrm>
            <a:off x="381007" y="4416428"/>
            <a:ext cx="5927725" cy="4727576"/>
          </a:xfrm>
          <a:prstGeom prst="rect">
            <a:avLst/>
          </a:prstGeom>
        </p:spPr>
        <p:txBody>
          <a:bodyPr/>
          <a:lstStyle/>
          <a:p>
            <a:r>
              <a:rPr lang="en-US" sz="1400" dirty="0"/>
              <a:t>This is one of the most significant problems we find with production records.</a:t>
            </a:r>
            <a:endParaRPr lang="en-US" sz="1400" b="1" dirty="0"/>
          </a:p>
          <a:p>
            <a:pPr indent="-348112">
              <a:spcBef>
                <a:spcPct val="20000"/>
              </a:spcBef>
            </a:pPr>
            <a:endParaRPr lang="en-US" sz="1400" b="1" dirty="0"/>
          </a:p>
          <a:p>
            <a:pPr indent="-348112">
              <a:spcBef>
                <a:spcPct val="20000"/>
              </a:spcBef>
            </a:pPr>
            <a:r>
              <a:rPr lang="en-US" sz="1400" dirty="0"/>
              <a:t>If </a:t>
            </a:r>
            <a:r>
              <a:rPr lang="en-US" sz="1400" dirty="0" smtClean="0"/>
              <a:t>using a food item such as </a:t>
            </a:r>
            <a:r>
              <a:rPr lang="en-US" sz="1400" dirty="0"/>
              <a:t>grated </a:t>
            </a:r>
            <a:r>
              <a:rPr lang="en-US" sz="1400" dirty="0" smtClean="0"/>
              <a:t>cheese, </a:t>
            </a:r>
            <a:r>
              <a:rPr lang="en-US" sz="1400" dirty="0"/>
              <a:t>be sure to list it in the </a:t>
            </a:r>
            <a:r>
              <a:rPr lang="en-US" sz="1400" dirty="0" smtClean="0"/>
              <a:t>correct weight </a:t>
            </a:r>
            <a:r>
              <a:rPr lang="en-US" sz="1400" dirty="0"/>
              <a:t>or volume because it will effect the calories. For </a:t>
            </a:r>
            <a:r>
              <a:rPr lang="en-US" sz="1400" dirty="0" smtClean="0"/>
              <a:t>example, if </a:t>
            </a:r>
            <a:r>
              <a:rPr lang="en-US" sz="1400" dirty="0"/>
              <a:t>measuring by </a:t>
            </a:r>
            <a:r>
              <a:rPr lang="en-US" sz="1400" dirty="0" smtClean="0"/>
              <a:t>weight, </a:t>
            </a:r>
            <a:r>
              <a:rPr lang="en-US" sz="1400" dirty="0"/>
              <a:t>2 </a:t>
            </a:r>
            <a:r>
              <a:rPr lang="en-US" sz="1400" dirty="0" smtClean="0"/>
              <a:t>oz. </a:t>
            </a:r>
            <a:r>
              <a:rPr lang="en-US" sz="1400" dirty="0"/>
              <a:t>of grated cheese is equal to 212 calories.  Whereas, </a:t>
            </a:r>
            <a:r>
              <a:rPr lang="en-US" sz="1400" dirty="0" smtClean="0"/>
              <a:t>if measuring </a:t>
            </a:r>
            <a:r>
              <a:rPr lang="en-US" sz="1400" dirty="0"/>
              <a:t>by </a:t>
            </a:r>
            <a:r>
              <a:rPr lang="en-US" sz="1400" dirty="0" smtClean="0"/>
              <a:t>volume, </a:t>
            </a:r>
            <a:r>
              <a:rPr lang="en-US" sz="1400" dirty="0"/>
              <a:t>¼ cup grated cheese is equal to 84 calories.</a:t>
            </a:r>
          </a:p>
          <a:p>
            <a:pPr indent="-348112">
              <a:spcBef>
                <a:spcPct val="20000"/>
              </a:spcBef>
              <a:buClr>
                <a:schemeClr val="tx1"/>
              </a:buClr>
            </a:pPr>
            <a:endParaRPr lang="en-US" sz="1400" b="1" dirty="0"/>
          </a:p>
          <a:p>
            <a:pPr indent="-348112">
              <a:spcBef>
                <a:spcPct val="20000"/>
              </a:spcBef>
              <a:buClr>
                <a:schemeClr val="tx1"/>
              </a:buClr>
            </a:pPr>
            <a:r>
              <a:rPr lang="en-US" sz="1400" dirty="0"/>
              <a:t>Another example if using </a:t>
            </a:r>
            <a:r>
              <a:rPr lang="en-US" sz="1400" dirty="0" err="1"/>
              <a:t>french</a:t>
            </a:r>
            <a:r>
              <a:rPr lang="en-US" sz="1400" dirty="0"/>
              <a:t> fries.  If measuring </a:t>
            </a:r>
            <a:r>
              <a:rPr lang="en-US" sz="1400" dirty="0" err="1" smtClean="0"/>
              <a:t>french</a:t>
            </a:r>
            <a:r>
              <a:rPr lang="en-US" sz="1400" dirty="0" smtClean="0"/>
              <a:t> </a:t>
            </a:r>
            <a:r>
              <a:rPr lang="en-US" sz="1400" dirty="0"/>
              <a:t>fries by weight, 4 </a:t>
            </a:r>
            <a:r>
              <a:rPr lang="en-US" sz="1400" dirty="0" smtClean="0"/>
              <a:t>oz. </a:t>
            </a:r>
            <a:r>
              <a:rPr lang="en-US" sz="1400" dirty="0"/>
              <a:t>is 252 </a:t>
            </a:r>
            <a:r>
              <a:rPr lang="en-US" sz="1400" dirty="0" smtClean="0"/>
              <a:t>calories and if measuring </a:t>
            </a:r>
            <a:r>
              <a:rPr lang="en-US" sz="1400" dirty="0" err="1"/>
              <a:t>french</a:t>
            </a:r>
            <a:r>
              <a:rPr lang="en-US" sz="1400" dirty="0"/>
              <a:t> fries by volume, ½ cup is equal to 142 calories. </a:t>
            </a:r>
          </a:p>
          <a:p>
            <a:pPr indent="-348112">
              <a:spcBef>
                <a:spcPct val="20000"/>
              </a:spcBef>
              <a:buClr>
                <a:schemeClr val="tx1"/>
              </a:buClr>
            </a:pPr>
            <a:r>
              <a:rPr lang="en-US" sz="1400" dirty="0"/>
              <a:t>		</a:t>
            </a:r>
          </a:p>
          <a:p>
            <a:r>
              <a:rPr lang="en-US" sz="1400" dirty="0" smtClean="0"/>
              <a:t>Two </a:t>
            </a:r>
            <a:r>
              <a:rPr lang="en-US" sz="1400" dirty="0"/>
              <a:t>ounces does not </a:t>
            </a:r>
            <a:r>
              <a:rPr lang="en-US" sz="1400" dirty="0" smtClean="0"/>
              <a:t>necessarily equal ¼ cup, and two ounces </a:t>
            </a:r>
            <a:r>
              <a:rPr lang="en-US" sz="1400" dirty="0"/>
              <a:t>does not </a:t>
            </a:r>
            <a:r>
              <a:rPr lang="en-US" sz="1400" dirty="0" smtClean="0"/>
              <a:t>necessarily equal a 2 </a:t>
            </a:r>
            <a:r>
              <a:rPr lang="en-US" sz="1400" dirty="0"/>
              <a:t>oz. equivalent. </a:t>
            </a:r>
          </a:p>
          <a:p>
            <a:endParaRPr lang="en-US" sz="1400" dirty="0"/>
          </a:p>
          <a:p>
            <a:r>
              <a:rPr lang="en-US" sz="1400" dirty="0"/>
              <a:t>If you have a scale and are weighing items that are being served, feel free to use weight. </a:t>
            </a:r>
          </a:p>
          <a:p>
            <a:endParaRPr lang="en-US" sz="1400" dirty="0"/>
          </a:p>
          <a:p>
            <a:r>
              <a:rPr lang="en-US" sz="1400" dirty="0"/>
              <a:t>It is best to measure food as indicated in the food based menu plan.</a:t>
            </a:r>
          </a:p>
          <a:p>
            <a:endParaRPr lang="en-US" sz="1400" dirty="0"/>
          </a:p>
          <a:p>
            <a:r>
              <a:rPr lang="en-US" sz="1400" dirty="0"/>
              <a:t>This will impact the nutrient analysis if you give us inaccurate data. </a:t>
            </a:r>
          </a:p>
          <a:p>
            <a:pPr marL="174056" indent="-174056">
              <a:buFont typeface="Arial" panose="020B0604020202020204" pitchFamily="34" charset="0"/>
              <a:buChar char="•"/>
            </a:pPr>
            <a:endParaRPr lang="en-US" sz="1100" dirty="0"/>
          </a:p>
          <a:p>
            <a:endParaRPr lang="en-US" sz="11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11188"/>
            <a:ext cx="5181600" cy="3886200"/>
          </a:xfrm>
          <a:prstGeom prst="rect">
            <a:avLst/>
          </a:prstGeom>
        </p:spPr>
      </p:sp>
      <p:sp>
        <p:nvSpPr>
          <p:cNvPr id="3" name="Notes Placeholder 2"/>
          <p:cNvSpPr>
            <a:spLocks noGrp="1"/>
          </p:cNvSpPr>
          <p:nvPr>
            <p:ph type="body" idx="1"/>
          </p:nvPr>
        </p:nvSpPr>
        <p:spPr>
          <a:xfrm>
            <a:off x="701040" y="4800599"/>
            <a:ext cx="5608320" cy="3798571"/>
          </a:xfrm>
          <a:prstGeom prst="rect">
            <a:avLst/>
          </a:prstGeom>
        </p:spPr>
        <p:txBody>
          <a:bodyPr/>
          <a:lstStyle/>
          <a:p>
            <a:r>
              <a:rPr lang="en-US" sz="1400" kern="1200" dirty="0" smtClean="0">
                <a:solidFill>
                  <a:schemeClr val="tx1"/>
                </a:solidFill>
                <a:effectLst/>
                <a:latin typeface="+mn-lt"/>
                <a:ea typeface="+mn-ea"/>
                <a:cs typeface="+mn-cs"/>
              </a:rPr>
              <a:t>The total projected servings</a:t>
            </a:r>
            <a:r>
              <a:rPr lang="en-US" sz="1400" kern="1200" baseline="0" dirty="0" smtClean="0">
                <a:solidFill>
                  <a:schemeClr val="tx1"/>
                </a:solidFill>
                <a:effectLst/>
                <a:latin typeface="+mn-lt"/>
                <a:ea typeface="+mn-ea"/>
                <a:cs typeface="+mn-cs"/>
              </a:rPr>
              <a:t> offered f</a:t>
            </a:r>
            <a:r>
              <a:rPr lang="en-US" sz="1400" kern="1200" dirty="0" smtClean="0">
                <a:solidFill>
                  <a:schemeClr val="tx1"/>
                </a:solidFill>
                <a:effectLst/>
                <a:latin typeface="+mn-lt"/>
                <a:ea typeface="+mn-ea"/>
                <a:cs typeface="+mn-cs"/>
              </a:rPr>
              <a:t>orecast, or predict the approximate number of servings needed of each menu item. Projecting the number of servings is the first step in determining how much food to buy or order, how much time to allot for preparation and which equipment to use.</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This column should be completed before the meal is served.</a:t>
            </a:r>
          </a:p>
          <a:p>
            <a:endParaRPr lang="en-US" sz="11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19</a:t>
            </a:fld>
            <a:endParaRPr lang="en-US" sz="1200" dirty="0"/>
          </a:p>
        </p:txBody>
      </p:sp>
    </p:spTree>
    <p:extLst>
      <p:ext uri="{BB962C8B-B14F-4D97-AF65-F5344CB8AC3E}">
        <p14:creationId xmlns:p14="http://schemas.microsoft.com/office/powerpoint/2010/main" val="249004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96863"/>
            <a:ext cx="5181600" cy="3886200"/>
          </a:xfrm>
          <a:prstGeom prst="rect">
            <a:avLst/>
          </a:prstGeom>
        </p:spPr>
      </p:sp>
      <p:sp>
        <p:nvSpPr>
          <p:cNvPr id="3" name="Notes Placeholder 2"/>
          <p:cNvSpPr>
            <a:spLocks noGrp="1"/>
          </p:cNvSpPr>
          <p:nvPr>
            <p:ph type="body" idx="1"/>
          </p:nvPr>
        </p:nvSpPr>
        <p:spPr>
          <a:xfrm>
            <a:off x="228601" y="4415791"/>
            <a:ext cx="6553200" cy="4652009"/>
          </a:xfrm>
          <a:prstGeom prst="rect">
            <a:avLst/>
          </a:prstGeom>
        </p:spPr>
        <p:txBody>
          <a:bodyPr/>
          <a:lstStyle/>
          <a:p>
            <a:pPr defTabSz="928299">
              <a:defRPr/>
            </a:pPr>
            <a:r>
              <a:rPr lang="en-US" sz="1400" dirty="0"/>
              <a:t>Professional Standards for State and Local Nutrition Program Personnel Final Rule became effective on July 1, 2015 and requires all school food service personnel to complete annual </a:t>
            </a:r>
            <a:r>
              <a:rPr lang="en-US" sz="1400" dirty="0" smtClean="0"/>
              <a:t>continuing</a:t>
            </a:r>
            <a:r>
              <a:rPr lang="en-US" sz="1400" baseline="0" dirty="0" smtClean="0"/>
              <a:t> </a:t>
            </a:r>
            <a:r>
              <a:rPr lang="en-US" sz="1400" dirty="0" smtClean="0"/>
              <a:t>education and training </a:t>
            </a:r>
            <a:r>
              <a:rPr lang="en-US" sz="1400" dirty="0"/>
              <a:t>requirements. The number of required training hours varies depending on the position of the school food personnel. </a:t>
            </a:r>
          </a:p>
          <a:p>
            <a:endParaRPr lang="en-US" sz="1400" dirty="0"/>
          </a:p>
          <a:p>
            <a:r>
              <a:rPr lang="en-US" sz="1400" dirty="0"/>
              <a:t>This webinar will contribute </a:t>
            </a:r>
            <a:r>
              <a:rPr lang="en-US" sz="1400" dirty="0" smtClean="0"/>
              <a:t>up to 1</a:t>
            </a:r>
            <a:r>
              <a:rPr lang="en-US" sz="1400" baseline="0" dirty="0" smtClean="0"/>
              <a:t> </a:t>
            </a:r>
            <a:r>
              <a:rPr lang="en-US" sz="1400" dirty="0" smtClean="0"/>
              <a:t>training hour </a:t>
            </a:r>
            <a:r>
              <a:rPr lang="en-US" sz="1400" dirty="0"/>
              <a:t>towards the training requirements. </a:t>
            </a:r>
          </a:p>
          <a:p>
            <a:endParaRPr lang="en-US" sz="1400" dirty="0"/>
          </a:p>
          <a:p>
            <a:r>
              <a:rPr lang="en-US" sz="1400" dirty="0"/>
              <a:t>If you are utilizing USDA Learning Topic Codes, the topic codes for today’s Standardized Recipes and Production Records webinar training is 1140, 2110, and 2120. The USDA Learning Topic Code for Smart Snacks is </a:t>
            </a:r>
            <a:r>
              <a:rPr lang="en-US" sz="1400" dirty="0" smtClean="0"/>
              <a:t>1110.</a:t>
            </a:r>
            <a:endParaRPr lang="en-US" sz="1400" dirty="0"/>
          </a:p>
          <a:p>
            <a:endParaRPr lang="en-US" sz="1400" dirty="0"/>
          </a:p>
          <a:p>
            <a:r>
              <a:rPr lang="en-US" sz="1400" dirty="0"/>
              <a:t>You are required to track the number of training hours you earn each year and maintain documentation of the trainings that you have attended. Our office is developing a simple excel document that you may use to do this.  SFAs may use this excel document to track staff training hours and may add columns and other necessary information specific to the SFA.</a:t>
            </a:r>
          </a:p>
          <a:p>
            <a:endParaRPr lang="en-US" sz="1400" dirty="0"/>
          </a:p>
          <a:p>
            <a:r>
              <a:rPr lang="en-US" sz="1400" dirty="0"/>
              <a:t>Our Child Nutrition Program Office will be covering the Professional Standards Final Rule requirements in more detail in an upcoming </a:t>
            </a:r>
            <a:r>
              <a:rPr lang="en-US" sz="1400" i="0" dirty="0"/>
              <a:t>webinar on Thursday, August 27th. </a:t>
            </a:r>
            <a:r>
              <a:rPr lang="en-US" sz="1400" dirty="0"/>
              <a:t>Information on how to sign up for this webinar will be posted on the Child Nutrition Knowledge Center. </a:t>
            </a:r>
          </a:p>
        </p:txBody>
      </p:sp>
      <p:sp>
        <p:nvSpPr>
          <p:cNvPr id="4" name="Slide Number Placeholder 3"/>
          <p:cNvSpPr>
            <a:spLocks noGrp="1"/>
          </p:cNvSpPr>
          <p:nvPr>
            <p:ph type="sldNum" sz="quarter" idx="10"/>
          </p:nvPr>
        </p:nvSpPr>
        <p:spPr>
          <a:xfrm>
            <a:off x="6781801" y="9058566"/>
            <a:ext cx="228600" cy="237834"/>
          </a:xfrm>
          <a:prstGeom prst="rect">
            <a:avLst/>
          </a:prstGeom>
        </p:spPr>
        <p:txBody>
          <a:bodyPr/>
          <a:lstStyle/>
          <a:p>
            <a:fld id="{E13D8F05-8981-4362-984B-B8EA009B4BC1}" type="slidenum">
              <a:rPr lang="en-US" sz="1200" smtClean="0"/>
              <a:t>2</a:t>
            </a:fld>
            <a:endParaRPr lang="en-US" sz="1200" dirty="0"/>
          </a:p>
        </p:txBody>
      </p:sp>
    </p:spTree>
    <p:extLst>
      <p:ext uri="{BB962C8B-B14F-4D97-AF65-F5344CB8AC3E}">
        <p14:creationId xmlns:p14="http://schemas.microsoft.com/office/powerpoint/2010/main" val="126458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42950"/>
            <a:ext cx="5029200" cy="3771900"/>
          </a:xfrm>
          <a:prstGeom prst="rect">
            <a:avLst/>
          </a:prstGeom>
        </p:spPr>
      </p:sp>
      <p:sp>
        <p:nvSpPr>
          <p:cNvPr id="3" name="Notes Placeholder 2"/>
          <p:cNvSpPr>
            <a:spLocks noGrp="1"/>
          </p:cNvSpPr>
          <p:nvPr>
            <p:ph type="body" idx="1"/>
          </p:nvPr>
        </p:nvSpPr>
        <p:spPr>
          <a:xfrm>
            <a:off x="701040" y="4876799"/>
            <a:ext cx="5608320" cy="3722371"/>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At the end of the meal service, record the number of reimbursable and non-reimbursable meals that were actually served. A reimbursable meal is a meal meeting the USDA meal pattern requirements, served to an eligible student, and priced as an entire meal rather than based on individual items. Non-reimbursable portions that must also be recorded are a la carte items, second meals purchased by students and adult meals.</a:t>
            </a:r>
          </a:p>
          <a:p>
            <a:endParaRPr lang="en-US"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20</a:t>
            </a:fld>
            <a:endParaRPr lang="en-US" sz="1200" dirty="0"/>
          </a:p>
        </p:txBody>
      </p:sp>
    </p:spTree>
    <p:extLst>
      <p:ext uri="{BB962C8B-B14F-4D97-AF65-F5344CB8AC3E}">
        <p14:creationId xmlns:p14="http://schemas.microsoft.com/office/powerpoint/2010/main" val="1722149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96913"/>
            <a:ext cx="4873625" cy="3656012"/>
          </a:xfrm>
          <a:prstGeom prst="rect">
            <a:avLst/>
          </a:prstGeom>
        </p:spPr>
      </p:sp>
      <p:sp>
        <p:nvSpPr>
          <p:cNvPr id="3" name="Notes Placeholder 2"/>
          <p:cNvSpPr>
            <a:spLocks noGrp="1"/>
          </p:cNvSpPr>
          <p:nvPr>
            <p:ph type="body" idx="1"/>
          </p:nvPr>
        </p:nvSpPr>
        <p:spPr>
          <a:xfrm>
            <a:off x="701040" y="4800599"/>
            <a:ext cx="5608320" cy="3798571"/>
          </a:xfrm>
          <a:prstGeom prst="rect">
            <a:avLst/>
          </a:prstGeom>
        </p:spPr>
        <p:txBody>
          <a:bodyPr/>
          <a:lstStyle/>
          <a:p>
            <a:r>
              <a:rPr lang="en-US" sz="1400" kern="1200" dirty="0" smtClean="0">
                <a:solidFill>
                  <a:schemeClr val="tx1"/>
                </a:solidFill>
                <a:effectLst/>
                <a:latin typeface="+mn-lt"/>
                <a:ea typeface="+mn-ea"/>
                <a:cs typeface="+mn-cs"/>
              </a:rPr>
              <a:t>Once meal service is complete, the leftover portions must be counted and recorded before anything is thrown away. Tracking leftovers helps prevent overproduction in future meals. This information is also important if leftovers are utilized the next day.</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Salad bar leftovers can be estimated. For example, if the “salad bar” recipe calls for 50 servings and it appears that only half of the students took from the salad bar, calculate how many servings half of the recipe would be. Another option is to use a separate salad bar production record for additional foods added.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If a casserole or soup was served, record the leftovers as </a:t>
            </a:r>
            <a:r>
              <a:rPr lang="en-US" sz="1400" kern="1200" baseline="0" dirty="0" smtClean="0">
                <a:solidFill>
                  <a:schemeClr val="tx1"/>
                </a:solidFill>
                <a:effectLst/>
                <a:latin typeface="+mn-lt"/>
                <a:ea typeface="+mn-ea"/>
                <a:cs typeface="+mn-cs"/>
              </a:rPr>
              <a:t>the portion sizes in which they were served</a:t>
            </a:r>
            <a:r>
              <a:rPr lang="en-US" sz="1400" kern="1200" dirty="0" smtClean="0">
                <a:solidFill>
                  <a:schemeClr val="tx1"/>
                </a:solidFill>
                <a:effectLst/>
                <a:latin typeface="+mn-lt"/>
                <a:ea typeface="+mn-ea"/>
                <a:cs typeface="+mn-cs"/>
              </a:rPr>
              <a:t> such</a:t>
            </a:r>
            <a:r>
              <a:rPr lang="en-US" sz="1400" kern="1200" baseline="0" dirty="0" smtClean="0">
                <a:solidFill>
                  <a:schemeClr val="tx1"/>
                </a:solidFill>
                <a:effectLst/>
                <a:latin typeface="+mn-lt"/>
                <a:ea typeface="+mn-ea"/>
                <a:cs typeface="+mn-cs"/>
              </a:rPr>
              <a:t> as</a:t>
            </a:r>
            <a:r>
              <a:rPr lang="en-US" sz="1400" kern="1200" dirty="0" smtClean="0">
                <a:solidFill>
                  <a:schemeClr val="tx1"/>
                </a:solidFill>
                <a:effectLst/>
                <a:latin typeface="+mn-lt"/>
                <a:ea typeface="+mn-ea"/>
                <a:cs typeface="+mn-cs"/>
              </a:rPr>
              <a:t> ½ c or 1 cup portions.</a:t>
            </a:r>
            <a:r>
              <a:rPr lang="en-US" sz="1400" kern="1200" baseline="0" dirty="0" smtClean="0">
                <a:solidFill>
                  <a:schemeClr val="tx1"/>
                </a:solidFill>
                <a:effectLst/>
                <a:latin typeface="+mn-lt"/>
                <a:ea typeface="+mn-ea"/>
                <a:cs typeface="+mn-cs"/>
              </a:rPr>
              <a:t> I</a:t>
            </a:r>
            <a:r>
              <a:rPr lang="en-US" sz="1400" kern="1200" dirty="0" smtClean="0">
                <a:solidFill>
                  <a:schemeClr val="tx1"/>
                </a:solidFill>
                <a:effectLst/>
                <a:latin typeface="+mn-lt"/>
                <a:ea typeface="+mn-ea"/>
                <a:cs typeface="+mn-cs"/>
              </a:rPr>
              <a:t>f the food item is a sandwich or pizza, record the portion size as an actual number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like “one each”, or “one slice/sandwich”.</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21</a:t>
            </a:fld>
            <a:endParaRPr lang="en-US" sz="1200" dirty="0"/>
          </a:p>
        </p:txBody>
      </p:sp>
    </p:spTree>
    <p:extLst>
      <p:ext uri="{BB962C8B-B14F-4D97-AF65-F5344CB8AC3E}">
        <p14:creationId xmlns:p14="http://schemas.microsoft.com/office/powerpoint/2010/main" val="3675821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7200"/>
            <a:ext cx="5151437" cy="3863975"/>
          </a:xfrm>
          <a:prstGeom prst="rect">
            <a:avLst/>
          </a:prstGeom>
        </p:spPr>
      </p:sp>
      <p:sp>
        <p:nvSpPr>
          <p:cNvPr id="3" name="Notes Placeholder 2"/>
          <p:cNvSpPr>
            <a:spLocks noGrp="1"/>
          </p:cNvSpPr>
          <p:nvPr>
            <p:ph type="body" idx="1"/>
          </p:nvPr>
        </p:nvSpPr>
        <p:spPr>
          <a:xfrm>
            <a:off x="701040" y="4876799"/>
            <a:ext cx="5608320" cy="3722371"/>
          </a:xfrm>
          <a:prstGeom prst="rect">
            <a:avLst/>
          </a:prstGeom>
        </p:spPr>
        <p:txBody>
          <a:bodyPr/>
          <a:lstStyle/>
          <a:p>
            <a:r>
              <a:rPr lang="en-US" sz="1400" kern="1200" dirty="0" smtClean="0">
                <a:solidFill>
                  <a:schemeClr val="tx1"/>
                </a:solidFill>
                <a:effectLst/>
                <a:latin typeface="+mn-lt"/>
                <a:ea typeface="+mn-ea"/>
                <a:cs typeface="+mn-cs"/>
              </a:rPr>
              <a:t>All food items served to students must be included on the production record, even if they are last minute. The USDA meal patterns include five subgroups of vegetables that count toward the daily and weekly vegetable requirements. It is important to know which vegetables are in each group when making substitutions to the menu.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Ensure that appropriate substitutions are being made. For example, if Leafy Green Salad is on the menu, however romaine lettuce is not available, the salad should be substituted with another vegetable from the dark green vegetable subgroup, such as broccoli.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Substitutions must also be documented in the notes and comments section of the production record to support the claim for reimbursement.</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22</a:t>
            </a:fld>
            <a:endParaRPr lang="en-US" sz="1200" dirty="0"/>
          </a:p>
        </p:txBody>
      </p:sp>
    </p:spTree>
    <p:extLst>
      <p:ext uri="{BB962C8B-B14F-4D97-AF65-F5344CB8AC3E}">
        <p14:creationId xmlns:p14="http://schemas.microsoft.com/office/powerpoint/2010/main" val="3081216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42900"/>
            <a:ext cx="5334000" cy="4000500"/>
          </a:xfrm>
          <a:prstGeom prst="rect">
            <a:avLst/>
          </a:prstGeom>
        </p:spPr>
      </p:sp>
      <p:sp>
        <p:nvSpPr>
          <p:cNvPr id="3" name="Notes Placeholder 2"/>
          <p:cNvSpPr>
            <a:spLocks noGrp="1"/>
          </p:cNvSpPr>
          <p:nvPr>
            <p:ph type="body" idx="1"/>
          </p:nvPr>
        </p:nvSpPr>
        <p:spPr>
          <a:xfrm>
            <a:off x="701040" y="4800599"/>
            <a:ext cx="5608320" cy="3798571"/>
          </a:xfrm>
          <a:prstGeom prst="rect">
            <a:avLst/>
          </a:prstGeom>
        </p:spPr>
        <p:txBody>
          <a:bodyPr/>
          <a:lstStyle/>
          <a:p>
            <a:r>
              <a:rPr lang="en-US" sz="1400" kern="1200" dirty="0" smtClean="0">
                <a:solidFill>
                  <a:schemeClr val="tx1"/>
                </a:solidFill>
                <a:effectLst/>
                <a:latin typeface="+mn-lt"/>
                <a:ea typeface="+mn-ea"/>
                <a:cs typeface="+mn-cs"/>
              </a:rPr>
              <a:t>The </a:t>
            </a:r>
            <a:r>
              <a:rPr lang="en-US" sz="1400" b="1" kern="1200" dirty="0" smtClean="0">
                <a:solidFill>
                  <a:schemeClr val="tx1"/>
                </a:solidFill>
                <a:effectLst/>
                <a:latin typeface="+mn-lt"/>
                <a:ea typeface="+mn-ea"/>
                <a:cs typeface="+mn-cs"/>
              </a:rPr>
              <a:t>comments and notes </a:t>
            </a:r>
            <a:r>
              <a:rPr lang="en-US" sz="1400" kern="1200" dirty="0" smtClean="0">
                <a:solidFill>
                  <a:schemeClr val="tx1"/>
                </a:solidFill>
                <a:effectLst/>
                <a:latin typeface="+mn-lt"/>
                <a:ea typeface="+mn-ea"/>
                <a:cs typeface="+mn-cs"/>
              </a:rPr>
              <a:t>section of the production record is a great place where the SFA can communicate any changes in service. For example, higher or lower than normal meal counts; meal service factors such as class trips, weather, or illness; and comments made by students provide valuable written history for future reference. It can help to spot trends, evaluate what works best with your students and help you decide what to change.</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Recording this information is only helpful if you refer back to already completed production records for future forecasting.</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Production records serve as a communication tool, so they should be kept in a place that personnel may have access. Staff should be trained to review the production records for information on what and how much to prepare and additional staff members should be trained to record information such as servings added or leftover.</a:t>
            </a:r>
          </a:p>
          <a:p>
            <a:endParaRPr lang="en-US" sz="11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23</a:t>
            </a:fld>
            <a:endParaRPr lang="en-US" sz="1200" dirty="0"/>
          </a:p>
        </p:txBody>
      </p:sp>
    </p:spTree>
    <p:extLst>
      <p:ext uri="{BB962C8B-B14F-4D97-AF65-F5344CB8AC3E}">
        <p14:creationId xmlns:p14="http://schemas.microsoft.com/office/powerpoint/2010/main" val="15292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285750"/>
            <a:ext cx="5507037" cy="4130675"/>
          </a:xfrm>
          <a:prstGeom prst="rect">
            <a:avLst/>
          </a:prstGeom>
        </p:spPr>
      </p:sp>
      <p:sp>
        <p:nvSpPr>
          <p:cNvPr id="3" name="Notes Placeholder 2"/>
          <p:cNvSpPr>
            <a:spLocks noGrp="1"/>
          </p:cNvSpPr>
          <p:nvPr>
            <p:ph type="body" idx="1"/>
          </p:nvPr>
        </p:nvSpPr>
        <p:spPr>
          <a:xfrm>
            <a:off x="152400" y="4648201"/>
            <a:ext cx="6683022" cy="4495799"/>
          </a:xfrm>
          <a:prstGeom prst="rect">
            <a:avLst/>
          </a:prstGeom>
        </p:spPr>
        <p:txBody>
          <a:bodyPr>
            <a:noAutofit/>
          </a:bodyPr>
          <a:lstStyle/>
          <a:p>
            <a:pPr>
              <a:spcBef>
                <a:spcPts val="600"/>
              </a:spcBef>
            </a:pPr>
            <a:r>
              <a:rPr lang="en-US" kern="1200" dirty="0" smtClean="0">
                <a:solidFill>
                  <a:schemeClr val="tx1"/>
                </a:solidFill>
                <a:effectLst/>
                <a:latin typeface="+mn-lt"/>
                <a:ea typeface="+mn-ea"/>
                <a:cs typeface="+mn-cs"/>
              </a:rPr>
              <a:t>This slide outlines some common production record errors.</a:t>
            </a:r>
          </a:p>
          <a:p>
            <a:pPr>
              <a:spcBef>
                <a:spcPts val="600"/>
              </a:spcBef>
            </a:pPr>
            <a:r>
              <a:rPr lang="en-US" kern="1200" dirty="0" smtClean="0">
                <a:solidFill>
                  <a:schemeClr val="tx1"/>
                </a:solidFill>
                <a:effectLst/>
                <a:latin typeface="+mn-lt"/>
                <a:ea typeface="+mn-ea"/>
                <a:cs typeface="+mn-cs"/>
              </a:rPr>
              <a:t>Production records must be complete and include, at minimum the fields found on the “Simple Production Record” template. When important </a:t>
            </a:r>
            <a:r>
              <a:rPr lang="en-US" b="1" kern="1200" dirty="0" smtClean="0">
                <a:solidFill>
                  <a:schemeClr val="tx1"/>
                </a:solidFill>
                <a:effectLst/>
                <a:latin typeface="+mn-lt"/>
                <a:ea typeface="+mn-ea"/>
                <a:cs typeface="+mn-cs"/>
              </a:rPr>
              <a:t>information is missing</a:t>
            </a:r>
            <a:r>
              <a:rPr lang="en-US" kern="1200" dirty="0" smtClean="0">
                <a:solidFill>
                  <a:schemeClr val="tx1"/>
                </a:solidFill>
                <a:effectLst/>
                <a:latin typeface="+mn-lt"/>
                <a:ea typeface="+mn-ea"/>
                <a:cs typeface="+mn-cs"/>
              </a:rPr>
              <a:t> from the production record, </a:t>
            </a:r>
            <a:r>
              <a:rPr lang="en-US" kern="1200" dirty="0" err="1" smtClean="0">
                <a:solidFill>
                  <a:schemeClr val="tx1"/>
                </a:solidFill>
                <a:effectLst/>
                <a:latin typeface="+mn-lt"/>
                <a:ea typeface="+mn-ea"/>
                <a:cs typeface="+mn-cs"/>
              </a:rPr>
              <a:t>SED</a:t>
            </a:r>
            <a:r>
              <a:rPr lang="en-US" kern="1200" dirty="0" smtClean="0">
                <a:solidFill>
                  <a:schemeClr val="tx1"/>
                </a:solidFill>
                <a:effectLst/>
                <a:latin typeface="+mn-lt"/>
                <a:ea typeface="+mn-ea"/>
                <a:cs typeface="+mn-cs"/>
              </a:rPr>
              <a:t> has no way of validating that meals served and claimed for reimbursement are in compliance with all Federal and state regulations. Be sure to list the exact food items being served, for example instead of writing “vegetable” write what vegetable was actually served, for example “carrots”.  </a:t>
            </a:r>
          </a:p>
          <a:p>
            <a:pPr>
              <a:spcBef>
                <a:spcPts val="600"/>
              </a:spcBef>
            </a:pPr>
            <a:r>
              <a:rPr lang="en-US" b="1" kern="1200" dirty="0" smtClean="0">
                <a:solidFill>
                  <a:schemeClr val="tx1"/>
                </a:solidFill>
                <a:effectLst/>
                <a:latin typeface="+mn-lt"/>
                <a:ea typeface="+mn-ea"/>
                <a:cs typeface="+mn-cs"/>
              </a:rPr>
              <a:t>Incorrect information</a:t>
            </a:r>
            <a:r>
              <a:rPr lang="en-US" kern="1200" dirty="0" smtClean="0">
                <a:solidFill>
                  <a:schemeClr val="tx1"/>
                </a:solidFill>
                <a:effectLst/>
                <a:latin typeface="+mn-lt"/>
                <a:ea typeface="+mn-ea"/>
                <a:cs typeface="+mn-cs"/>
              </a:rPr>
              <a:t> is often recorded when the production records are not completed during or soon thereafter the meal service, so be sure to record the information as soon as possible.  Do not try to recreate the information from memory later, this can lead to errors.</a:t>
            </a:r>
          </a:p>
          <a:p>
            <a:pPr>
              <a:spcBef>
                <a:spcPts val="600"/>
              </a:spcBef>
            </a:pPr>
            <a:r>
              <a:rPr lang="en-US" kern="1200" dirty="0" smtClean="0">
                <a:solidFill>
                  <a:schemeClr val="tx1"/>
                </a:solidFill>
                <a:effectLst/>
                <a:latin typeface="+mn-lt"/>
                <a:ea typeface="+mn-ea"/>
                <a:cs typeface="+mn-cs"/>
              </a:rPr>
              <a:t>We commonly see production records</a:t>
            </a:r>
            <a:r>
              <a:rPr lang="en-US" b="1" kern="1200" dirty="0" smtClean="0">
                <a:solidFill>
                  <a:schemeClr val="tx1"/>
                </a:solidFill>
                <a:effectLst/>
                <a:latin typeface="+mn-lt"/>
                <a:ea typeface="+mn-ea"/>
                <a:cs typeface="+mn-cs"/>
              </a:rPr>
              <a:t> not broken down by age/grade group</a:t>
            </a:r>
            <a:r>
              <a:rPr lang="en-US" kern="1200" dirty="0" smtClean="0">
                <a:solidFill>
                  <a:schemeClr val="tx1"/>
                </a:solidFill>
                <a:effectLst/>
                <a:latin typeface="+mn-lt"/>
                <a:ea typeface="+mn-ea"/>
                <a:cs typeface="+mn-cs"/>
              </a:rPr>
              <a:t>, and </a:t>
            </a:r>
            <a:r>
              <a:rPr lang="en-US" b="1" kern="1200" dirty="0" smtClean="0">
                <a:solidFill>
                  <a:schemeClr val="tx1"/>
                </a:solidFill>
                <a:effectLst/>
                <a:latin typeface="+mn-lt"/>
                <a:ea typeface="+mn-ea"/>
                <a:cs typeface="+mn-cs"/>
              </a:rPr>
              <a:t>portion sizes that do not match what is actually being served</a:t>
            </a:r>
            <a:r>
              <a:rPr lang="en-US" kern="1200" dirty="0" smtClean="0">
                <a:solidFill>
                  <a:schemeClr val="tx1"/>
                </a:solidFill>
                <a:effectLst/>
                <a:latin typeface="+mn-lt"/>
                <a:ea typeface="+mn-ea"/>
                <a:cs typeface="+mn-cs"/>
              </a:rPr>
              <a:t>. </a:t>
            </a:r>
          </a:p>
          <a:p>
            <a:pPr>
              <a:spcBef>
                <a:spcPts val="600"/>
              </a:spcBef>
            </a:pPr>
            <a:r>
              <a:rPr lang="en-US" b="1" kern="1200" dirty="0" smtClean="0">
                <a:solidFill>
                  <a:schemeClr val="tx1"/>
                </a:solidFill>
                <a:effectLst/>
                <a:latin typeface="+mn-lt"/>
                <a:ea typeface="+mn-ea"/>
                <a:cs typeface="+mn-cs"/>
              </a:rPr>
              <a:t>Weights vs. Volume</a:t>
            </a:r>
            <a:r>
              <a:rPr lang="en-US" kern="1200" dirty="0" smtClean="0">
                <a:solidFill>
                  <a:schemeClr val="tx1"/>
                </a:solidFill>
                <a:effectLst/>
                <a:latin typeface="+mn-lt"/>
                <a:ea typeface="+mn-ea"/>
                <a:cs typeface="+mn-cs"/>
              </a:rPr>
              <a:t>, which was discussed in detail on the previous slide.</a:t>
            </a:r>
          </a:p>
          <a:p>
            <a:pPr>
              <a:spcBef>
                <a:spcPts val="600"/>
              </a:spcBef>
            </a:pPr>
            <a:r>
              <a:rPr lang="en-US" b="1" kern="1200" dirty="0" smtClean="0">
                <a:solidFill>
                  <a:schemeClr val="tx1"/>
                </a:solidFill>
                <a:effectLst/>
                <a:latin typeface="+mn-lt"/>
                <a:ea typeface="+mn-ea"/>
                <a:cs typeface="+mn-cs"/>
              </a:rPr>
              <a:t>Condiments not listed</a:t>
            </a:r>
            <a:r>
              <a:rPr lang="en-US" kern="1200" dirty="0" smtClean="0">
                <a:solidFill>
                  <a:schemeClr val="tx1"/>
                </a:solidFill>
                <a:effectLst/>
                <a:latin typeface="+mn-lt"/>
                <a:ea typeface="+mn-ea"/>
                <a:cs typeface="+mn-cs"/>
              </a:rPr>
              <a:t>, these are part of the reimbursable meal and must be recorded.</a:t>
            </a:r>
          </a:p>
          <a:p>
            <a:pPr>
              <a:spcBef>
                <a:spcPts val="600"/>
              </a:spcBef>
            </a:pPr>
            <a:r>
              <a:rPr lang="en-US" b="1" kern="1200" dirty="0" smtClean="0">
                <a:solidFill>
                  <a:schemeClr val="tx1"/>
                </a:solidFill>
                <a:effectLst/>
                <a:latin typeface="+mn-lt"/>
                <a:ea typeface="+mn-ea"/>
                <a:cs typeface="+mn-cs"/>
              </a:rPr>
              <a:t>Daily Alternative items</a:t>
            </a:r>
            <a:r>
              <a:rPr lang="en-US" kern="1200" dirty="0" smtClean="0">
                <a:solidFill>
                  <a:schemeClr val="tx1"/>
                </a:solidFill>
                <a:effectLst/>
                <a:latin typeface="+mn-lt"/>
                <a:ea typeface="+mn-ea"/>
                <a:cs typeface="+mn-cs"/>
              </a:rPr>
              <a:t> such as peanut butter and jelly are often forgotten because they are served everyday, however everything that is served must be recorded, such as Peanut Butter and Jelly Sandwiches</a:t>
            </a:r>
          </a:p>
          <a:p>
            <a:pPr>
              <a:spcBef>
                <a:spcPts val="600"/>
              </a:spcBef>
            </a:pPr>
            <a:r>
              <a:rPr lang="en-US" kern="1200" dirty="0" smtClean="0">
                <a:solidFill>
                  <a:schemeClr val="tx1"/>
                </a:solidFill>
                <a:effectLst/>
                <a:latin typeface="+mn-lt"/>
                <a:ea typeface="+mn-ea"/>
                <a:cs typeface="+mn-cs"/>
              </a:rPr>
              <a:t>Also, be sure that your </a:t>
            </a:r>
            <a:r>
              <a:rPr lang="en-US" b="1" kern="1200" dirty="0" smtClean="0">
                <a:solidFill>
                  <a:schemeClr val="tx1"/>
                </a:solidFill>
                <a:effectLst/>
                <a:latin typeface="+mn-lt"/>
                <a:ea typeface="+mn-ea"/>
                <a:cs typeface="+mn-cs"/>
              </a:rPr>
              <a:t>production records are legible</a:t>
            </a:r>
            <a:r>
              <a:rPr lang="en-US" kern="1200" dirty="0" smtClean="0">
                <a:solidFill>
                  <a:schemeClr val="tx1"/>
                </a:solidFill>
                <a:effectLst/>
                <a:latin typeface="+mn-lt"/>
                <a:ea typeface="+mn-ea"/>
                <a:cs typeface="+mn-cs"/>
              </a:rPr>
              <a:t>, often we cannot read them and therefore cannot confirm that program requirements are being met.</a:t>
            </a:r>
          </a:p>
          <a:p>
            <a:pPr>
              <a:spcBef>
                <a:spcPts val="600"/>
              </a:spcBef>
            </a:pPr>
            <a:r>
              <a:rPr lang="en-US" kern="1200" dirty="0" smtClean="0">
                <a:solidFill>
                  <a:schemeClr val="tx1"/>
                </a:solidFill>
                <a:effectLst/>
                <a:latin typeface="+mn-lt"/>
                <a:ea typeface="+mn-ea"/>
                <a:cs typeface="+mn-cs"/>
              </a:rPr>
              <a:t>If </a:t>
            </a:r>
            <a:r>
              <a:rPr lang="en-US" b="1" kern="1200" dirty="0" smtClean="0">
                <a:solidFill>
                  <a:schemeClr val="tx1"/>
                </a:solidFill>
                <a:effectLst/>
                <a:latin typeface="+mn-lt"/>
                <a:ea typeface="+mn-ea"/>
                <a:cs typeface="+mn-cs"/>
              </a:rPr>
              <a:t>production records are missing</a:t>
            </a:r>
            <a:r>
              <a:rPr lang="en-US" b="0" kern="1200" baseline="0" dirty="0" smtClean="0">
                <a:solidFill>
                  <a:schemeClr val="tx1"/>
                </a:solidFill>
                <a:effectLst/>
                <a:latin typeface="+mn-lt"/>
                <a:ea typeface="+mn-ea"/>
                <a:cs typeface="+mn-cs"/>
              </a:rPr>
              <a:t> and there is not sufficient documentation to demonstrate if reimbursable meals are served on a daily basis, meals may be reclaimed or disallowed.</a:t>
            </a:r>
            <a:endParaRPr lang="en-US" sz="11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24</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419100"/>
            <a:ext cx="5330825" cy="3998913"/>
          </a:xfrm>
          <a:prstGeom prst="rect">
            <a:avLst/>
          </a:prstGeom>
        </p:spPr>
      </p:sp>
      <p:sp>
        <p:nvSpPr>
          <p:cNvPr id="3" name="Notes Placeholder 2"/>
          <p:cNvSpPr>
            <a:spLocks noGrp="1"/>
          </p:cNvSpPr>
          <p:nvPr>
            <p:ph type="body" idx="1"/>
          </p:nvPr>
        </p:nvSpPr>
        <p:spPr>
          <a:xfrm>
            <a:off x="701042" y="4953001"/>
            <a:ext cx="5530427" cy="3956050"/>
          </a:xfrm>
          <a:prstGeom prst="rect">
            <a:avLst/>
          </a:prstGeom>
        </p:spPr>
        <p:txBody>
          <a:bodyPr>
            <a:normAutofit/>
          </a:bodyPr>
          <a:lstStyle/>
          <a:p>
            <a:pPr lvl="0"/>
            <a:r>
              <a:rPr lang="en-US" sz="1400" dirty="0" smtClean="0"/>
              <a:t>All supporting documentation for your menu should be </a:t>
            </a:r>
            <a:r>
              <a:rPr lang="en-US" sz="1400" b="1" dirty="0" smtClean="0"/>
              <a:t>consistent and current</a:t>
            </a:r>
            <a:r>
              <a:rPr lang="en-US" sz="1400" dirty="0" smtClean="0"/>
              <a:t>. During Administrative</a:t>
            </a:r>
            <a:r>
              <a:rPr lang="en-US" sz="1400" baseline="0" dirty="0" smtClean="0"/>
              <a:t> Reviews, </a:t>
            </a:r>
            <a:r>
              <a:rPr lang="en-US" sz="1400" baseline="0" dirty="0" err="1" smtClean="0"/>
              <a:t>SED</a:t>
            </a:r>
            <a:r>
              <a:rPr lang="en-US" sz="1400" baseline="0" dirty="0" smtClean="0"/>
              <a:t> often finds discrepancies between nutrition information, standardized recipes, production records and the nutrient analysis. Please ensure that all of the menu planning and supporting documentation are kept current to reflect the same menu items and an accurate nutrient analysis.</a:t>
            </a:r>
            <a:endParaRPr lang="en-US" sz="14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25</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00050"/>
            <a:ext cx="5334000" cy="4000500"/>
          </a:xfrm>
          <a:prstGeom prst="rect">
            <a:avLst/>
          </a:prstGeom>
        </p:spPr>
      </p:sp>
      <p:sp>
        <p:nvSpPr>
          <p:cNvPr id="3" name="Notes Placeholder 2"/>
          <p:cNvSpPr>
            <a:spLocks noGrp="1"/>
          </p:cNvSpPr>
          <p:nvPr>
            <p:ph type="body" idx="1"/>
          </p:nvPr>
        </p:nvSpPr>
        <p:spPr>
          <a:xfrm>
            <a:off x="701040" y="4876802"/>
            <a:ext cx="5608320" cy="3722370"/>
          </a:xfrm>
          <a:prstGeom prst="rect">
            <a:avLst/>
          </a:prstGeom>
        </p:spPr>
        <p:txBody>
          <a:bodyPr/>
          <a:lstStyle/>
          <a:p>
            <a:r>
              <a:rPr lang="en-US" sz="1400" kern="1200" dirty="0" smtClean="0">
                <a:solidFill>
                  <a:schemeClr val="tx1"/>
                </a:solidFill>
                <a:effectLst/>
                <a:latin typeface="+mn-lt"/>
                <a:ea typeface="+mn-ea"/>
                <a:cs typeface="+mn-cs"/>
              </a:rPr>
              <a:t>Have production records in a location where staff can easily refer to and complete as necessary. They must also be available for </a:t>
            </a:r>
            <a:r>
              <a:rPr lang="en-US" sz="1400" kern="1200" dirty="0" err="1" smtClean="0">
                <a:solidFill>
                  <a:schemeClr val="tx1"/>
                </a:solidFill>
                <a:effectLst/>
                <a:latin typeface="+mn-lt"/>
                <a:ea typeface="+mn-ea"/>
                <a:cs typeface="+mn-cs"/>
              </a:rPr>
              <a:t>SED</a:t>
            </a:r>
            <a:r>
              <a:rPr lang="en-US" sz="1400" kern="1200" dirty="0" smtClean="0">
                <a:solidFill>
                  <a:schemeClr val="tx1"/>
                </a:solidFill>
                <a:effectLst/>
                <a:latin typeface="+mn-lt"/>
                <a:ea typeface="+mn-ea"/>
                <a:cs typeface="+mn-cs"/>
              </a:rPr>
              <a:t> to review during the </a:t>
            </a:r>
            <a:r>
              <a:rPr lang="en-US" sz="1400" kern="1200" dirty="0" err="1" smtClean="0">
                <a:solidFill>
                  <a:schemeClr val="tx1"/>
                </a:solidFill>
                <a:effectLst/>
                <a:latin typeface="+mn-lt"/>
                <a:ea typeface="+mn-ea"/>
                <a:cs typeface="+mn-cs"/>
              </a:rPr>
              <a:t>SFAs</a:t>
            </a:r>
            <a:r>
              <a:rPr lang="en-US" sz="1400" kern="1200" dirty="0" smtClean="0">
                <a:solidFill>
                  <a:schemeClr val="tx1"/>
                </a:solidFill>
                <a:effectLst/>
                <a:latin typeface="+mn-lt"/>
                <a:ea typeface="+mn-ea"/>
                <a:cs typeface="+mn-cs"/>
              </a:rPr>
              <a:t> Administrative Review. Production records must be kept on site and retrievable upon request for three years plus the current years.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26</a:t>
            </a:fld>
            <a:endParaRPr lang="en-US" sz="1200" dirty="0"/>
          </a:p>
        </p:txBody>
      </p:sp>
    </p:spTree>
    <p:extLst>
      <p:ext uri="{BB962C8B-B14F-4D97-AF65-F5344CB8AC3E}">
        <p14:creationId xmlns:p14="http://schemas.microsoft.com/office/powerpoint/2010/main" val="36116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533400"/>
            <a:ext cx="5178425" cy="3884613"/>
          </a:xfrm>
          <a:prstGeom prst="rect">
            <a:avLst/>
          </a:prstGeom>
        </p:spPr>
      </p:sp>
      <p:sp>
        <p:nvSpPr>
          <p:cNvPr id="3" name="Notes Placeholder 2"/>
          <p:cNvSpPr>
            <a:spLocks noGrp="1"/>
          </p:cNvSpPr>
          <p:nvPr>
            <p:ph type="body" idx="1"/>
          </p:nvPr>
        </p:nvSpPr>
        <p:spPr>
          <a:xfrm>
            <a:off x="701040" y="4800599"/>
            <a:ext cx="5608320" cy="3798571"/>
          </a:xfrm>
          <a:prstGeom prst="rect">
            <a:avLst/>
          </a:prstGeom>
        </p:spPr>
        <p:txBody>
          <a:bodyPr/>
          <a:lstStyle/>
          <a:p>
            <a:r>
              <a:rPr lang="en-US" sz="1600" dirty="0" smtClean="0"/>
              <a:t>Welcome to Smart Snacks portion of our Webinar today.</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27</a:t>
            </a:fld>
            <a:endParaRPr lang="en-US" sz="1200" dirty="0"/>
          </a:p>
        </p:txBody>
      </p:sp>
    </p:spTree>
    <p:extLst>
      <p:ext uri="{BB962C8B-B14F-4D97-AF65-F5344CB8AC3E}">
        <p14:creationId xmlns:p14="http://schemas.microsoft.com/office/powerpoint/2010/main" val="945383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42975" y="611188"/>
            <a:ext cx="5075238" cy="38068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701040" y="4800600"/>
            <a:ext cx="5608320" cy="4191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359">
              <a:spcBef>
                <a:spcPct val="0"/>
              </a:spcBef>
            </a:pPr>
            <a:r>
              <a:rPr lang="en-US" altLang="en-US" sz="1400" dirty="0">
                <a:cs typeface="Arial" charset="0"/>
              </a:rPr>
              <a:t>The Nutrition Standards for all foods sold in school interim final rule, also known as the “Smart Snacks” rule, is part of a package of policy improvements enacted by the Healthy, Hunger-Free Kids Act of 2010. Collectively, these policies will help combat child hunger and obesity while improving the health and nutrition of the nation’s children. The Smart Snacks rule will help schools create a healthy school environment for students outside of the federal meal programs.</a:t>
            </a:r>
          </a:p>
          <a:p>
            <a:pPr defTabSz="962359">
              <a:spcBef>
                <a:spcPct val="0"/>
              </a:spcBef>
            </a:pPr>
            <a:endParaRPr lang="en-US" altLang="en-US" sz="1400" dirty="0">
              <a:cs typeface="Arial" charset="0"/>
            </a:endParaRPr>
          </a:p>
          <a:p>
            <a:pPr defTabSz="962359">
              <a:spcBef>
                <a:spcPct val="0"/>
              </a:spcBef>
            </a:pPr>
            <a:r>
              <a:rPr lang="en-US" altLang="en-US" sz="1400" dirty="0">
                <a:cs typeface="Arial" charset="0"/>
              </a:rPr>
              <a:t>Previously, foods outside of the Federal Child Nutrition Programs (CNP) have commonly been referred to as “competitive foods”, as they compete with reimbursable meals. This rule is requiring that schools expand their impact of the school nutrition environment. Since a significant portion of the calories in children’s diets are consumed at school, offering nutritious foods throughout the school campus is critical to improve the diets and overall health of American children. The Smart Snacks rule also ensures that children from all income levels will develop the kind of healthful eating habits and lifestyles that will enable them to live healthier, more productive lives.  </a:t>
            </a:r>
          </a:p>
          <a:p>
            <a:pPr defTabSz="962359">
              <a:spcBef>
                <a:spcPct val="0"/>
              </a:spcBef>
            </a:pPr>
            <a:endParaRPr lang="en-US" altLang="en-US" sz="1100" dirty="0">
              <a:latin typeface="Calibri Light" pitchFamily="34" charset="0"/>
              <a:cs typeface="Arial"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28</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5988" y="533400"/>
            <a:ext cx="5178425" cy="38846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701040" y="4953000"/>
            <a:ext cx="5608320" cy="4267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300" dirty="0"/>
              <a:t>The Smart Snacks standards apply to foods that are sold outside of the school meal programs on the school campus during the school day.  This includes:</a:t>
            </a:r>
          </a:p>
          <a:p>
            <a:pPr eaLnBrk="1" hangingPunct="1">
              <a:spcBef>
                <a:spcPts val="600"/>
              </a:spcBef>
            </a:pPr>
            <a:r>
              <a:rPr lang="en-US" altLang="en-US" sz="1300" dirty="0"/>
              <a:t>a la carte in the </a:t>
            </a:r>
            <a:r>
              <a:rPr lang="en-US" altLang="en-US" sz="1300" dirty="0" smtClean="0"/>
              <a:t>cafeteria, school stores, snack </a:t>
            </a:r>
            <a:r>
              <a:rPr lang="en-US" altLang="en-US" sz="1300" dirty="0"/>
              <a:t>bars </a:t>
            </a:r>
            <a:r>
              <a:rPr lang="en-US" altLang="en-US" sz="1300" dirty="0" smtClean="0"/>
              <a:t>and, </a:t>
            </a:r>
            <a:r>
              <a:rPr lang="en-US" altLang="en-US" sz="1300" b="1" dirty="0" smtClean="0"/>
              <a:t>vending machines.</a:t>
            </a:r>
            <a:endParaRPr lang="en-US" altLang="en-US" sz="1300" b="1" dirty="0"/>
          </a:p>
          <a:p>
            <a:pPr eaLnBrk="1" hangingPunct="1">
              <a:spcBef>
                <a:spcPts val="600"/>
              </a:spcBef>
            </a:pPr>
            <a:r>
              <a:rPr lang="en-US" altLang="en-US" sz="1300" b="1" dirty="0"/>
              <a:t>Keep in mind that a School Food Authority or SFA is responsible for all food and beverage sold to students on the school campus, even if sales are not connected with the food service department. </a:t>
            </a:r>
          </a:p>
          <a:p>
            <a:pPr eaLnBrk="1" hangingPunct="1">
              <a:spcBef>
                <a:spcPts val="600"/>
              </a:spcBef>
            </a:pPr>
            <a:r>
              <a:rPr lang="en-US" altLang="en-US" sz="1300" dirty="0"/>
              <a:t>The school campus has been defined in the rule as any area over which the school has jurisdiction that students can access. This means that the rule does not apply to areas where students are not allowed, such as teachers’ lounges</a:t>
            </a:r>
            <a:r>
              <a:rPr lang="en-US" altLang="en-US" sz="1300" dirty="0" smtClean="0"/>
              <a:t>.</a:t>
            </a:r>
            <a:endParaRPr lang="en-US" altLang="en-US" sz="1300" dirty="0"/>
          </a:p>
          <a:p>
            <a:pPr eaLnBrk="1" hangingPunct="1">
              <a:spcBef>
                <a:spcPts val="600"/>
              </a:spcBef>
            </a:pPr>
            <a:r>
              <a:rPr lang="en-US" altLang="en-US" sz="1300" dirty="0"/>
              <a:t>The school day has been defined in the rule as from midnight through 30 minutes after the instructional day ends. This means that different schools will be able to begin selling foods that do not meet the standards at different times of the day, as it is up to your school to determine your instructional day</a:t>
            </a:r>
            <a:r>
              <a:rPr lang="en-US" altLang="en-US" sz="1300" dirty="0" smtClean="0"/>
              <a:t>.</a:t>
            </a:r>
            <a:endParaRPr lang="en-US" altLang="en-US" sz="1300" dirty="0">
              <a:cs typeface="Arial" charset="0"/>
            </a:endParaRPr>
          </a:p>
          <a:p>
            <a:pPr eaLnBrk="1" hangingPunct="1">
              <a:spcBef>
                <a:spcPts val="600"/>
              </a:spcBef>
            </a:pPr>
            <a:r>
              <a:rPr lang="en-US" altLang="en-US" sz="1300" dirty="0">
                <a:cs typeface="Arial" charset="0"/>
              </a:rPr>
              <a:t>It is also important to note that these standards do not apply to foods that are not available for sale. This includes birthday treats or lunches brought from home. As a reminder, it is important to ensure that all foods offered in your school are compliant with your local wellness policy. </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29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11163"/>
            <a:ext cx="5029200" cy="3771900"/>
          </a:xfrm>
          <a:prstGeom prst="rect">
            <a:avLst/>
          </a:prstGeom>
        </p:spPr>
      </p:sp>
      <p:sp>
        <p:nvSpPr>
          <p:cNvPr id="3" name="Notes Placeholder 2"/>
          <p:cNvSpPr>
            <a:spLocks noGrp="1"/>
          </p:cNvSpPr>
          <p:nvPr>
            <p:ph type="body" idx="1"/>
          </p:nvPr>
        </p:nvSpPr>
        <p:spPr>
          <a:xfrm>
            <a:off x="228601" y="4415790"/>
            <a:ext cx="6553200" cy="4880610"/>
          </a:xfrm>
          <a:prstGeom prst="rect">
            <a:avLst/>
          </a:prstGeom>
        </p:spPr>
        <p:txBody>
          <a:bodyPr>
            <a:normAutofit fontScale="85000" lnSpcReduction="20000"/>
          </a:bodyPr>
          <a:lstStyle/>
          <a:p>
            <a:r>
              <a:rPr lang="en-US" sz="1500" b="0" i="0" u="none" strike="noStrike" kern="1200" baseline="0" dirty="0" smtClean="0">
                <a:solidFill>
                  <a:schemeClr val="tx1"/>
                </a:solidFill>
                <a:latin typeface="+mn-lt"/>
              </a:rPr>
              <a:t>A standardized recipe as one that “has been tried, adapted, and retried several times for use by a given foodservice operation and has been found to produce the same good results and yield every time when the exact procedures are used with the same type of equipment and the same quantity and quality of ingredients”.</a:t>
            </a:r>
            <a:endParaRPr lang="en-US" sz="1500" b="0" dirty="0" smtClean="0">
              <a:latin typeface="+mn-lt"/>
            </a:endParaRPr>
          </a:p>
          <a:p>
            <a:pPr algn="l">
              <a:buNone/>
            </a:pPr>
            <a:endParaRPr lang="en-US" sz="1500" b="0" dirty="0" smtClean="0">
              <a:latin typeface="+mn-lt"/>
            </a:endParaRPr>
          </a:p>
          <a:p>
            <a:pPr algn="l">
              <a:buNone/>
            </a:pPr>
            <a:r>
              <a:rPr lang="en-US" sz="1500" b="0" dirty="0" err="1" smtClean="0">
                <a:latin typeface="+mn-lt"/>
              </a:rPr>
              <a:t>SFAs</a:t>
            </a:r>
            <a:r>
              <a:rPr lang="en-US" sz="1500" b="0" dirty="0" smtClean="0">
                <a:latin typeface="+mn-lt"/>
              </a:rPr>
              <a:t> are required to complete and maintain standardized recipes for all menu items containing more than one ingredient.</a:t>
            </a:r>
            <a:endParaRPr lang="en-US" sz="1500" b="0" baseline="0" dirty="0" smtClean="0">
              <a:latin typeface="+mn-lt"/>
            </a:endParaRPr>
          </a:p>
          <a:p>
            <a:pPr algn="l">
              <a:buNone/>
            </a:pPr>
            <a:endParaRPr lang="en-US" sz="1500" b="0" baseline="0" dirty="0" smtClean="0">
              <a:latin typeface="+mn-lt"/>
            </a:endParaRPr>
          </a:p>
          <a:p>
            <a:pPr algn="l">
              <a:buNone/>
            </a:pPr>
            <a:r>
              <a:rPr lang="en-US" sz="1500" b="0" dirty="0" smtClean="0">
                <a:latin typeface="+mn-lt"/>
              </a:rPr>
              <a:t>Each standardized recipe must be named and/or</a:t>
            </a:r>
            <a:r>
              <a:rPr lang="en-US" sz="1500" b="0" baseline="0" dirty="0" smtClean="0">
                <a:latin typeface="+mn-lt"/>
              </a:rPr>
              <a:t> numbered</a:t>
            </a:r>
            <a:r>
              <a:rPr lang="en-US" sz="1500" b="0" dirty="0" smtClean="0">
                <a:latin typeface="+mn-lt"/>
              </a:rPr>
              <a:t> and include the ingredients, weights and measures, servings, yield, and preparation instructions. </a:t>
            </a:r>
          </a:p>
          <a:p>
            <a:pPr algn="l">
              <a:buNone/>
            </a:pPr>
            <a:endParaRPr lang="en-US" sz="1500" b="0" dirty="0" smtClean="0">
              <a:latin typeface="+mn-lt"/>
            </a:endParaRPr>
          </a:p>
          <a:p>
            <a:pPr algn="l">
              <a:buNone/>
            </a:pPr>
            <a:r>
              <a:rPr lang="en-US" sz="1500" b="0" dirty="0" smtClean="0">
                <a:latin typeface="+mn-lt"/>
              </a:rPr>
              <a:t>Standardized recipes are a source</a:t>
            </a:r>
            <a:r>
              <a:rPr lang="en-US" sz="1500" b="0" baseline="0" dirty="0" smtClean="0">
                <a:latin typeface="+mn-lt"/>
              </a:rPr>
              <a:t> of documentation to show </a:t>
            </a:r>
            <a:r>
              <a:rPr lang="en-US" sz="1500" b="0" baseline="0" dirty="0" err="1" smtClean="0">
                <a:latin typeface="+mn-lt"/>
              </a:rPr>
              <a:t>SED</a:t>
            </a:r>
            <a:r>
              <a:rPr lang="en-US" sz="1500" b="0" baseline="0" dirty="0" smtClean="0">
                <a:latin typeface="+mn-lt"/>
              </a:rPr>
              <a:t> that meal pattern requirements are being met and how well schools are meeting the statutory nutrition standards. Schools using a Food-Based Menu Planning System provide a week of menus, recipes, and production records for nutrient analysis by the State Agency. A review cannot be completed if the recipes are missing information or provide inaccurate information on ingredients, yield, or serving size.</a:t>
            </a:r>
            <a:endParaRPr lang="en-US" sz="1500" b="0" dirty="0" smtClean="0">
              <a:latin typeface="+mn-lt"/>
            </a:endParaRPr>
          </a:p>
          <a:p>
            <a:pPr algn="l">
              <a:buNone/>
            </a:pPr>
            <a:endParaRPr lang="en-US" sz="1500" b="0" dirty="0" smtClean="0">
              <a:latin typeface="+mn-lt"/>
            </a:endParaRPr>
          </a:p>
          <a:p>
            <a:pPr algn="l">
              <a:buNone/>
            </a:pPr>
            <a:r>
              <a:rPr lang="en-US" sz="1500" b="0" dirty="0" smtClean="0">
                <a:latin typeface="+mn-lt"/>
              </a:rPr>
              <a:t>For consistent quality and quantity in menu items, the exact directions and procedures,</a:t>
            </a:r>
            <a:r>
              <a:rPr lang="en-US" sz="1500" b="0" baseline="0" dirty="0" smtClean="0">
                <a:latin typeface="+mn-lt"/>
              </a:rPr>
              <a:t> type of equipment, and quality of ingredients must be used. Staff must be trained on the importance of yielding a consistent product. </a:t>
            </a:r>
            <a:r>
              <a:rPr lang="en-US" sz="1500" b="0" dirty="0" smtClean="0">
                <a:latin typeface="+mn-lt"/>
              </a:rPr>
              <a:t>The</a:t>
            </a:r>
            <a:r>
              <a:rPr lang="en-US" sz="1500" b="0" baseline="0" dirty="0" smtClean="0">
                <a:latin typeface="+mn-lt"/>
              </a:rPr>
              <a:t> use of standardized recipes ensures that the menu items will be consistent in quality and quantity each time they are prepared and served. </a:t>
            </a:r>
          </a:p>
          <a:p>
            <a:pPr algn="l">
              <a:buNone/>
            </a:pPr>
            <a:endParaRPr lang="en-US" sz="1500" b="0" baseline="0" dirty="0" smtClean="0">
              <a:latin typeface="+mn-lt"/>
            </a:endParaRPr>
          </a:p>
          <a:p>
            <a:pPr algn="l">
              <a:buNone/>
            </a:pPr>
            <a:r>
              <a:rPr lang="en-US" sz="1500" b="0" baseline="0" dirty="0" smtClean="0">
                <a:latin typeface="+mn-lt"/>
              </a:rPr>
              <a:t>Standardized </a:t>
            </a:r>
            <a:r>
              <a:rPr lang="en-US" sz="1500" b="0" dirty="0" smtClean="0">
                <a:latin typeface="+mn-lt"/>
              </a:rPr>
              <a:t>recipes, </a:t>
            </a:r>
            <a:r>
              <a:rPr lang="en-US" sz="1500" b="0" u="sng" dirty="0" smtClean="0">
                <a:latin typeface="+mn-lt"/>
              </a:rPr>
              <a:t>if followed correctly</a:t>
            </a:r>
            <a:r>
              <a:rPr lang="en-US" sz="1500" b="0" dirty="0" smtClean="0">
                <a:latin typeface="+mn-lt"/>
              </a:rPr>
              <a:t>, will;</a:t>
            </a:r>
            <a:r>
              <a:rPr lang="en-US" sz="1500" b="0" baseline="0" dirty="0" smtClean="0">
                <a:latin typeface="+mn-lt"/>
              </a:rPr>
              <a:t> p</a:t>
            </a:r>
            <a:r>
              <a:rPr lang="en-US" sz="1500" b="0" dirty="0" smtClean="0">
                <a:latin typeface="+mn-lt"/>
              </a:rPr>
              <a:t>roduce the same quality and yield each time,</a:t>
            </a:r>
            <a:r>
              <a:rPr lang="en-US" sz="1500" b="0" baseline="0" dirty="0" smtClean="0">
                <a:latin typeface="+mn-lt"/>
              </a:rPr>
              <a:t> c</a:t>
            </a:r>
            <a:r>
              <a:rPr lang="en-US" sz="1500" b="0" dirty="0" smtClean="0">
                <a:latin typeface="+mn-lt"/>
              </a:rPr>
              <a:t>ontribute consistent meal pattern components each time, and contribute consistent calories and nutrients to the meal each time.</a:t>
            </a:r>
          </a:p>
          <a:p>
            <a:endParaRPr lang="en-US" sz="1500" b="0" dirty="0" smtClean="0">
              <a:latin typeface="+mn-lt"/>
            </a:endParaRPr>
          </a:p>
          <a:p>
            <a:r>
              <a:rPr lang="en-US" sz="1500" b="0" dirty="0" smtClean="0">
                <a:latin typeface="+mn-lt"/>
              </a:rPr>
              <a:t>Make sure your standardized recipes have been updated</a:t>
            </a:r>
            <a:r>
              <a:rPr lang="en-US" sz="1500" b="0" baseline="0" dirty="0" smtClean="0">
                <a:latin typeface="+mn-lt"/>
              </a:rPr>
              <a:t> to accurately reflect component contributions for the Food Based Menu Plan.</a:t>
            </a:r>
          </a:p>
          <a:p>
            <a:endParaRPr lang="en-US" sz="1200" b="0" baseline="0" dirty="0" smtClean="0">
              <a:latin typeface="+mn-lt"/>
            </a:endParaRPr>
          </a:p>
        </p:txBody>
      </p:sp>
      <p:sp>
        <p:nvSpPr>
          <p:cNvPr id="5" name="Slide Number Placeholder 3"/>
          <p:cNvSpPr txBox="1">
            <a:spLocks/>
          </p:cNvSpPr>
          <p:nvPr/>
        </p:nvSpPr>
        <p:spPr>
          <a:xfrm>
            <a:off x="6781801"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914400" y="457200"/>
            <a:ext cx="5164138" cy="38750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57200" y="4876799"/>
            <a:ext cx="6096000" cy="3722371"/>
          </a:xfrm>
          <a:prstGeom prst="rect">
            <a:avLst/>
          </a:prstGeom>
        </p:spPr>
        <p:txBody>
          <a:bodyPr/>
          <a:lstStyle/>
          <a:p>
            <a:pPr indent="-530250">
              <a:spcBef>
                <a:spcPts val="600"/>
              </a:spcBef>
              <a:defRPr/>
            </a:pPr>
            <a:r>
              <a:rPr lang="en-US" sz="1400" dirty="0">
                <a:cs typeface="Arial" pitchFamily="34" charset="0"/>
              </a:rPr>
              <a:t>We will start with the standards that are related to foods. The standards for food items are the same for all grade levels. Each allowable food must meet one of the general standards and all of the nutrient standards that have been outlined in the rule</a:t>
            </a:r>
            <a:r>
              <a:rPr lang="en-US" sz="1400" dirty="0" smtClean="0">
                <a:cs typeface="Arial" pitchFamily="34" charset="0"/>
              </a:rPr>
              <a:t>.</a:t>
            </a:r>
            <a:endParaRPr lang="en-US" sz="1400" dirty="0">
              <a:cs typeface="Arial" pitchFamily="34" charset="0"/>
            </a:endParaRPr>
          </a:p>
          <a:p>
            <a:pPr indent="-530250">
              <a:spcBef>
                <a:spcPts val="600"/>
              </a:spcBef>
              <a:defRPr/>
            </a:pPr>
            <a:r>
              <a:rPr lang="en-US" sz="1400" dirty="0">
                <a:cs typeface="Arial" pitchFamily="34" charset="0"/>
              </a:rPr>
              <a:t>Let’s go through each of the general standards. One of the following four criteria must be met</a:t>
            </a:r>
            <a:r>
              <a:rPr lang="en-US" sz="1400" dirty="0" smtClean="0">
                <a:cs typeface="Arial" pitchFamily="34" charset="0"/>
              </a:rPr>
              <a:t>:</a:t>
            </a:r>
            <a:endParaRPr lang="en-US" sz="1400" dirty="0">
              <a:cs typeface="Arial" pitchFamily="34" charset="0"/>
            </a:endParaRPr>
          </a:p>
          <a:p>
            <a:pPr lvl="1" indent="-182880">
              <a:spcBef>
                <a:spcPts val="600"/>
              </a:spcBef>
              <a:buFont typeface="+mj-lt"/>
              <a:buAutoNum type="arabicParenR"/>
              <a:defRPr/>
            </a:pPr>
            <a:r>
              <a:rPr lang="en-US" sz="1400" dirty="0">
                <a:cs typeface="Arial" pitchFamily="34" charset="0"/>
              </a:rPr>
              <a:t>It must be a whole grain-rich product; </a:t>
            </a:r>
            <a:r>
              <a:rPr lang="en-US" sz="1400" b="1" dirty="0">
                <a:cs typeface="Arial" pitchFamily="34" charset="0"/>
              </a:rPr>
              <a:t>OR</a:t>
            </a:r>
          </a:p>
          <a:p>
            <a:pPr lvl="1" indent="-182880">
              <a:spcBef>
                <a:spcPts val="600"/>
              </a:spcBef>
              <a:buFont typeface="+mj-lt"/>
              <a:buAutoNum type="arabicParenR"/>
              <a:defRPr/>
            </a:pPr>
            <a:r>
              <a:rPr lang="en-US" sz="1400" dirty="0">
                <a:cs typeface="Arial" pitchFamily="34" charset="0"/>
              </a:rPr>
              <a:t>Have a fruit, vegetable, dairy product, or protein food ( such as meat, beans, poultry, etc.) as the first ingredient; </a:t>
            </a:r>
            <a:r>
              <a:rPr lang="en-US" sz="1400" b="1" dirty="0">
                <a:cs typeface="Arial" pitchFamily="34" charset="0"/>
              </a:rPr>
              <a:t>OR</a:t>
            </a:r>
          </a:p>
          <a:p>
            <a:pPr lvl="1" indent="-182880">
              <a:spcBef>
                <a:spcPts val="600"/>
              </a:spcBef>
              <a:buFont typeface="+mj-lt"/>
              <a:buAutoNum type="arabicParenR"/>
              <a:defRPr/>
            </a:pPr>
            <a:r>
              <a:rPr lang="en-US" sz="1400" dirty="0">
                <a:cs typeface="Arial" pitchFamily="34" charset="0"/>
              </a:rPr>
              <a:t>Be a “combination food” with at least ¼ cup fruit and/or vegetable; </a:t>
            </a:r>
            <a:r>
              <a:rPr lang="en-US" sz="1400" b="1" dirty="0">
                <a:cs typeface="Arial" pitchFamily="34" charset="0"/>
              </a:rPr>
              <a:t>OR</a:t>
            </a:r>
          </a:p>
          <a:p>
            <a:pPr lvl="1" indent="-182880">
              <a:spcBef>
                <a:spcPts val="600"/>
              </a:spcBef>
              <a:buFont typeface="+mj-lt"/>
              <a:buAutoNum type="arabicParenR"/>
              <a:defRPr/>
            </a:pPr>
            <a:r>
              <a:rPr lang="en-US" sz="1400" dirty="0">
                <a:cs typeface="Arial" pitchFamily="34" charset="0"/>
              </a:rPr>
              <a:t>Must contain 10% of the Daily Value of calcium, potassium, vitamin D, or dietary fiber. This standard will only be allowable during the first two years of implementation through June 30, 2016.</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30</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15988" y="457200"/>
            <a:ext cx="5138737" cy="38560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701040" y="4876801"/>
            <a:ext cx="5608320" cy="3722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When evaluating a food item, you should first determine whether one of the general standards has been met. </a:t>
            </a:r>
          </a:p>
          <a:p>
            <a:pPr eaLnBrk="1" hangingPunct="1">
              <a:spcBef>
                <a:spcPct val="0"/>
              </a:spcBef>
            </a:pPr>
            <a:endParaRPr lang="en-US" altLang="en-US" sz="1400" dirty="0"/>
          </a:p>
          <a:p>
            <a:pPr eaLnBrk="1" hangingPunct="1">
              <a:spcBef>
                <a:spcPct val="0"/>
              </a:spcBef>
            </a:pPr>
            <a:r>
              <a:rPr lang="en-US" altLang="en-US" sz="1400" dirty="0"/>
              <a:t>If so, then move on to determine if it </a:t>
            </a:r>
            <a:r>
              <a:rPr lang="en-US" altLang="en-US" sz="1400" b="1" dirty="0"/>
              <a:t>also</a:t>
            </a:r>
            <a:r>
              <a:rPr lang="en-US" altLang="en-US" sz="1400" dirty="0"/>
              <a:t> meets all of the nutrient standards. </a:t>
            </a:r>
          </a:p>
          <a:p>
            <a:pPr eaLnBrk="1" hangingPunct="1">
              <a:spcBef>
                <a:spcPct val="0"/>
              </a:spcBef>
            </a:pPr>
            <a:endParaRPr lang="en-US" altLang="en-US" sz="1400" dirty="0"/>
          </a:p>
          <a:p>
            <a:pPr eaLnBrk="1" hangingPunct="1">
              <a:spcBef>
                <a:spcPct val="0"/>
              </a:spcBef>
            </a:pPr>
            <a:r>
              <a:rPr lang="en-US" altLang="en-US" sz="1400" dirty="0"/>
              <a:t>As a reminder, food must meet </a:t>
            </a:r>
            <a:r>
              <a:rPr lang="en-US" altLang="en-US" sz="1400" b="1" u="sng" dirty="0"/>
              <a:t>one of the</a:t>
            </a:r>
            <a:r>
              <a:rPr lang="en-US" altLang="en-US" sz="1400" b="1" dirty="0"/>
              <a:t> </a:t>
            </a:r>
            <a:r>
              <a:rPr lang="en-US" altLang="en-US" sz="1400" dirty="0"/>
              <a:t>general standards and </a:t>
            </a:r>
            <a:r>
              <a:rPr lang="en-US" altLang="en-US" sz="1400" b="1" u="sng" dirty="0"/>
              <a:t>ALL of the</a:t>
            </a:r>
            <a:r>
              <a:rPr lang="en-US" altLang="en-US" sz="1400" b="1" dirty="0"/>
              <a:t> </a:t>
            </a:r>
            <a:r>
              <a:rPr lang="en-US" altLang="en-US" sz="1400" dirty="0"/>
              <a:t>nutrient standards if it is sold to students on the school campus during the school day.</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31</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430213"/>
            <a:ext cx="5216525" cy="3913187"/>
          </a:xfrm>
          <a:prstGeom prst="rect">
            <a:avLst/>
          </a:prstGeom>
        </p:spPr>
      </p:sp>
      <p:sp>
        <p:nvSpPr>
          <p:cNvPr id="3" name="Notes Placeholder 2"/>
          <p:cNvSpPr>
            <a:spLocks noGrp="1"/>
          </p:cNvSpPr>
          <p:nvPr>
            <p:ph type="body" idx="1"/>
          </p:nvPr>
        </p:nvSpPr>
        <p:spPr>
          <a:xfrm>
            <a:off x="701040" y="4960619"/>
            <a:ext cx="5608320" cy="4183380"/>
          </a:xfrm>
          <a:prstGeom prst="rect">
            <a:avLst/>
          </a:prstGeom>
        </p:spPr>
        <p:txBody>
          <a:bodyPr/>
          <a:lstStyle/>
          <a:p>
            <a:pPr>
              <a:spcBef>
                <a:spcPts val="600"/>
              </a:spcBef>
              <a:buFont typeface="Arial" charset="0"/>
              <a:buNone/>
            </a:pPr>
            <a:r>
              <a:rPr lang="en-US" sz="1400" u="sng" dirty="0" smtClean="0"/>
              <a:t>Fruits that can be included as a SMART SNACK include:</a:t>
            </a:r>
            <a:endParaRPr lang="en-US" sz="1400" dirty="0" smtClean="0"/>
          </a:p>
          <a:p>
            <a:pPr marL="274320" lvl="1" indent="-274320">
              <a:spcBef>
                <a:spcPts val="600"/>
              </a:spcBef>
              <a:buFont typeface="Arial" charset="0"/>
              <a:buChar char="•"/>
            </a:pPr>
            <a:r>
              <a:rPr lang="en-US" sz="1400" dirty="0" smtClean="0"/>
              <a:t>Fresh, frozen and canned fruits with no added ingredients except water </a:t>
            </a:r>
          </a:p>
          <a:p>
            <a:pPr marL="274320" lvl="1" indent="-274320">
              <a:spcBef>
                <a:spcPts val="600"/>
              </a:spcBef>
              <a:buFont typeface="Arial" charset="0"/>
              <a:buChar char="•"/>
            </a:pPr>
            <a:r>
              <a:rPr lang="en-US" sz="1400" dirty="0" smtClean="0"/>
              <a:t>Fruits packed in 100% fruit juice or extra light, or light  syrup or</a:t>
            </a:r>
          </a:p>
          <a:p>
            <a:pPr marL="274320" lvl="1" indent="-274320" defTabSz="945937">
              <a:spcBef>
                <a:spcPts val="600"/>
              </a:spcBef>
              <a:buFont typeface="Arial" charset="0"/>
              <a:buChar char="•"/>
              <a:defRPr/>
            </a:pPr>
            <a:r>
              <a:rPr lang="en-US" sz="1400" dirty="0" smtClean="0"/>
              <a:t>Dried whole fruits, dried whole fruit pieces or dehydrated fruits with no added nutritive sweeteners would also be accepted as a smart snack. </a:t>
            </a:r>
          </a:p>
          <a:p>
            <a:pPr>
              <a:spcBef>
                <a:spcPts val="600"/>
              </a:spcBef>
            </a:pPr>
            <a:r>
              <a:rPr lang="en-US" sz="1400" u="sng" dirty="0" smtClean="0"/>
              <a:t>Vegetables that may be included are:</a:t>
            </a:r>
          </a:p>
          <a:p>
            <a:pPr marL="274320" lvl="1" indent="-274320" defTabSz="945937">
              <a:spcBef>
                <a:spcPts val="600"/>
              </a:spcBef>
              <a:buFont typeface="Arial" charset="0"/>
              <a:buChar char="•"/>
              <a:defRPr/>
            </a:pPr>
            <a:r>
              <a:rPr lang="en-US" sz="1400" dirty="0"/>
              <a:t>Fresh, frozen and canned vegetables with no added ingredients except water or</a:t>
            </a:r>
          </a:p>
          <a:p>
            <a:pPr marL="274320" lvl="1" indent="-274320" defTabSz="945937">
              <a:spcBef>
                <a:spcPts val="600"/>
              </a:spcBef>
              <a:buFont typeface="Arial" charset="0"/>
              <a:buChar char="•"/>
              <a:defRPr/>
            </a:pPr>
            <a:r>
              <a:rPr lang="en-US" sz="1400" dirty="0"/>
              <a:t>canned vegetables containing only a small amount of sugar for processing or</a:t>
            </a:r>
          </a:p>
          <a:p>
            <a:pPr marL="274320" lvl="1" indent="-274320" defTabSz="945937">
              <a:spcBef>
                <a:spcPts val="600"/>
              </a:spcBef>
              <a:buFont typeface="Arial" charset="0"/>
              <a:buChar char="•"/>
              <a:defRPr/>
            </a:pPr>
            <a:r>
              <a:rPr lang="en-US" sz="1400" dirty="0"/>
              <a:t>Dried whole vegetables, dried whole vegetable pieces; and dried dehydrated vegetables with no added nutritive sweeteners</a:t>
            </a:r>
            <a:r>
              <a:rPr lang="en-US" sz="1400" dirty="0" smtClean="0"/>
              <a:t>.</a:t>
            </a:r>
            <a:endParaRPr lang="en-US" sz="1400" u="sng" dirty="0" smtClean="0"/>
          </a:p>
          <a:p>
            <a:pPr defTabSz="945937">
              <a:spcBef>
                <a:spcPts val="600"/>
              </a:spcBef>
              <a:defRPr/>
            </a:pPr>
            <a:r>
              <a:rPr lang="en-US" sz="1400" i="1" u="none" dirty="0" smtClean="0"/>
              <a:t>Examples: Wasabi peas and kale chips.</a:t>
            </a:r>
          </a:p>
          <a:p>
            <a:endParaRPr lang="en-US"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32</a:t>
            </a:fld>
            <a:endParaRPr lang="en-US" sz="1200" dirty="0"/>
          </a:p>
        </p:txBody>
      </p:sp>
    </p:spTree>
    <p:extLst>
      <p:ext uri="{BB962C8B-B14F-4D97-AF65-F5344CB8AC3E}">
        <p14:creationId xmlns:p14="http://schemas.microsoft.com/office/powerpoint/2010/main" val="4084828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98513" y="381000"/>
            <a:ext cx="5373687" cy="40306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304800" y="4876801"/>
            <a:ext cx="6355644" cy="4267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300" dirty="0"/>
              <a:t>Distinct nutrient standards have been defined for both entrees and snacks or sides. </a:t>
            </a:r>
          </a:p>
          <a:p>
            <a:pPr eaLnBrk="1" hangingPunct="1">
              <a:spcBef>
                <a:spcPts val="600"/>
              </a:spcBef>
            </a:pPr>
            <a:r>
              <a:rPr lang="en-US" altLang="en-US" sz="1300" dirty="0"/>
              <a:t>To use the criteria that has been defined for entrees, a food item must fit into one of the following categories</a:t>
            </a:r>
            <a:r>
              <a:rPr lang="en-US" altLang="en-US" sz="1300" dirty="0" smtClean="0"/>
              <a:t>:</a:t>
            </a:r>
            <a:endParaRPr lang="en-US" altLang="en-US" sz="1300" dirty="0"/>
          </a:p>
          <a:p>
            <a:pPr marL="274320" indent="-274320" eaLnBrk="1" hangingPunct="1">
              <a:spcBef>
                <a:spcPts val="600"/>
              </a:spcBef>
              <a:buFontTx/>
              <a:buChar char="•"/>
            </a:pPr>
            <a:r>
              <a:rPr lang="en-US" altLang="en-US" sz="1300" dirty="0"/>
              <a:t>a combination food of meat/meat alternate and grain;</a:t>
            </a:r>
          </a:p>
          <a:p>
            <a:pPr marL="274320" indent="-274320" eaLnBrk="1" hangingPunct="1">
              <a:spcBef>
                <a:spcPts val="600"/>
              </a:spcBef>
              <a:buFontTx/>
              <a:buChar char="•"/>
            </a:pPr>
            <a:r>
              <a:rPr lang="en-US" altLang="en-US" sz="1300" dirty="0"/>
              <a:t>a combination food of meat/meat alternate and a vegetable or fruit; OR</a:t>
            </a:r>
          </a:p>
          <a:p>
            <a:pPr marL="274320" indent="-274320" eaLnBrk="1" hangingPunct="1">
              <a:spcBef>
                <a:spcPts val="600"/>
              </a:spcBef>
              <a:buFontTx/>
              <a:buChar char="•"/>
            </a:pPr>
            <a:r>
              <a:rPr lang="en-US" altLang="en-US" sz="1300" dirty="0"/>
              <a:t>a meat/meat alternate alone, with the exception of yogurt, low-fat or reduced fat cheese, nuts, seeds, nut/seed butters, and meat snacks. These items are traditionally thought of as snacks, so they should be compared to the snack guidelines</a:t>
            </a:r>
            <a:r>
              <a:rPr lang="en-US" altLang="en-US" sz="1300" dirty="0" smtClean="0"/>
              <a:t>.</a:t>
            </a:r>
            <a:endParaRPr lang="en-US" altLang="en-US" sz="1300" dirty="0"/>
          </a:p>
          <a:p>
            <a:pPr eaLnBrk="1" hangingPunct="1">
              <a:spcBef>
                <a:spcPts val="600"/>
              </a:spcBef>
            </a:pPr>
            <a:r>
              <a:rPr lang="en-US" altLang="en-US" sz="1300" dirty="0"/>
              <a:t>Since the rule was published, USDA released additional guidance related to grain-based breakfast items in the SP 35-2014 memo. Because of this, grain-only breakfast items can be classified as entrees if they are served as part of reimbursable meals as part of the School Breakfast Program. It will be up to the menu planner to determine which item offered with the daily reimbursable breakfasts will be classified as an entrée for the purpose of Smart Snacks. For example, a Bagel sold as an entrée at breakfast, may be sold as a snack at lunch, provided it meets the standards</a:t>
            </a:r>
            <a:r>
              <a:rPr lang="en-US" altLang="en-US" sz="1300" dirty="0" smtClean="0"/>
              <a:t>.</a:t>
            </a:r>
            <a:endParaRPr lang="en-US" altLang="en-US" sz="1300" dirty="0"/>
          </a:p>
          <a:p>
            <a:pPr eaLnBrk="1" hangingPunct="1">
              <a:spcBef>
                <a:spcPts val="600"/>
              </a:spcBef>
            </a:pPr>
            <a:r>
              <a:rPr lang="en-US" altLang="en-US" sz="1300" dirty="0"/>
              <a:t>A product may still be allowable under Smart Snacks if it does not meet the definition of an entrée. However, it will need to be evaluated using the criteria outlined as a snack or side instead, such as popcorn. </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33</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838200" y="381000"/>
            <a:ext cx="5283200" cy="3962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701040" y="4876799"/>
            <a:ext cx="5608320" cy="37223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It is important to know whether your item is an entrée or a side, because the nutrient standards vary slightly. </a:t>
            </a:r>
          </a:p>
          <a:p>
            <a:pPr eaLnBrk="1" hangingPunct="1">
              <a:spcBef>
                <a:spcPct val="0"/>
              </a:spcBef>
            </a:pPr>
            <a:r>
              <a:rPr lang="en-US" altLang="en-US" sz="1400" dirty="0"/>
              <a:t>Entrees must have no more than </a:t>
            </a:r>
            <a:r>
              <a:rPr lang="en-US" altLang="en-US" sz="1400" b="1" dirty="0"/>
              <a:t>350</a:t>
            </a:r>
            <a:r>
              <a:rPr lang="en-US" altLang="en-US" sz="1400" dirty="0"/>
              <a:t> calories, 35% of calories from fat, </a:t>
            </a:r>
            <a:r>
              <a:rPr lang="en-US" altLang="en-US" sz="1400" b="1" dirty="0" smtClean="0"/>
              <a:t>480</a:t>
            </a:r>
            <a:r>
              <a:rPr lang="en-US" altLang="en-US" sz="1400" dirty="0" smtClean="0"/>
              <a:t> </a:t>
            </a:r>
            <a:r>
              <a:rPr lang="en-US" altLang="en-US" sz="1400" dirty="0"/>
              <a:t>mg of sodium, 35% of its weight from total </a:t>
            </a:r>
            <a:r>
              <a:rPr lang="en-US" altLang="en-US" sz="1400" dirty="0" smtClean="0"/>
              <a:t>sugar, and </a:t>
            </a:r>
            <a:r>
              <a:rPr lang="en-US" altLang="en-US" sz="1400" dirty="0"/>
              <a:t>less than 10% of calories from saturated fat. </a:t>
            </a:r>
          </a:p>
          <a:p>
            <a:pPr eaLnBrk="1" hangingPunct="1">
              <a:spcBef>
                <a:spcPct val="0"/>
              </a:spcBef>
            </a:pPr>
            <a:endParaRPr lang="en-US" altLang="en-US" sz="1400" dirty="0"/>
          </a:p>
          <a:p>
            <a:pPr eaLnBrk="1" hangingPunct="1">
              <a:spcBef>
                <a:spcPct val="0"/>
              </a:spcBef>
            </a:pPr>
            <a:r>
              <a:rPr lang="en-US" altLang="en-US" sz="1400" dirty="0"/>
              <a:t>For snacks and sides, only two of these values are different. The item must have no more than </a:t>
            </a:r>
            <a:r>
              <a:rPr lang="en-US" altLang="en-US" sz="1400" b="1" dirty="0"/>
              <a:t>200</a:t>
            </a:r>
            <a:r>
              <a:rPr lang="en-US" altLang="en-US" sz="1400" dirty="0"/>
              <a:t> calories and no more than </a:t>
            </a:r>
            <a:r>
              <a:rPr lang="en-US" altLang="en-US" sz="1400" b="1" dirty="0"/>
              <a:t>230</a:t>
            </a:r>
            <a:r>
              <a:rPr lang="en-US" altLang="en-US" sz="1400" dirty="0"/>
              <a:t> mg of sodium.</a:t>
            </a:r>
          </a:p>
          <a:p>
            <a:pPr eaLnBrk="1" hangingPunct="1">
              <a:spcBef>
                <a:spcPct val="0"/>
              </a:spcBef>
            </a:pPr>
            <a:r>
              <a:rPr lang="en-US" altLang="en-US" sz="1400" dirty="0"/>
              <a:t/>
            </a:r>
            <a:br>
              <a:rPr lang="en-US" altLang="en-US" sz="1400" dirty="0"/>
            </a:br>
            <a:r>
              <a:rPr lang="en-US" altLang="en-US" sz="1400" dirty="0"/>
              <a:t>All of these values should be assessed per serving as the item is served. </a:t>
            </a:r>
            <a:r>
              <a:rPr lang="en-US" altLang="en-US" sz="1400" dirty="0" smtClean="0"/>
              <a:t> If </a:t>
            </a:r>
            <a:r>
              <a:rPr lang="en-US" altLang="en-US" sz="1400" dirty="0"/>
              <a:t>an item has </a:t>
            </a:r>
            <a:r>
              <a:rPr lang="en-US" altLang="en-US" sz="1400" b="1" dirty="0"/>
              <a:t>two</a:t>
            </a:r>
            <a:r>
              <a:rPr lang="en-US" altLang="en-US" sz="1400" dirty="0"/>
              <a:t> </a:t>
            </a:r>
            <a:r>
              <a:rPr lang="en-US" altLang="en-US" sz="1400" b="1" dirty="0"/>
              <a:t>servings per bag </a:t>
            </a:r>
            <a:r>
              <a:rPr lang="en-US" altLang="en-US" sz="1400" dirty="0"/>
              <a:t>according to the nutrition facts panel, but the bag is </a:t>
            </a:r>
            <a:r>
              <a:rPr lang="en-US" altLang="en-US" sz="1400" b="1" dirty="0"/>
              <a:t>sold as a whole</a:t>
            </a:r>
            <a:r>
              <a:rPr lang="en-US" altLang="en-US" sz="1400" dirty="0"/>
              <a:t>, the contents of the whole package, which would be </a:t>
            </a:r>
            <a:r>
              <a:rPr lang="en-US" altLang="en-US" sz="1400" b="1" dirty="0"/>
              <a:t>two servings combined must be within these values.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34</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763588" y="304800"/>
            <a:ext cx="5483225" cy="41132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701040" y="4953000"/>
            <a:ext cx="5608320" cy="364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The previously discussed nutrient standards apply to most foods but there are specific foods that have exemptions from some or all of the standards. </a:t>
            </a:r>
          </a:p>
          <a:p>
            <a:pPr eaLnBrk="1" hangingPunct="1">
              <a:spcBef>
                <a:spcPct val="0"/>
              </a:spcBef>
            </a:pPr>
            <a:r>
              <a:rPr lang="en-US" altLang="en-US" sz="1400" dirty="0"/>
              <a:t>These foods are usually healthier, “whole” foods that should be encouraged. Reduced-fat cheeses are an example of a protein- and calcium-rich food we would like to encourage students to eat but cheese is, by nature, higher in total fat and saturated fat. Because of the health implications, USDA has exempted certain cheeses from both the total and saturated fat standards. </a:t>
            </a:r>
          </a:p>
          <a:p>
            <a:pPr eaLnBrk="1" hangingPunct="1">
              <a:spcBef>
                <a:spcPct val="0"/>
              </a:spcBef>
            </a:pPr>
            <a:endParaRPr lang="en-US" altLang="en-US" sz="1400" dirty="0"/>
          </a:p>
          <a:p>
            <a:pPr eaLnBrk="1" hangingPunct="1">
              <a:spcBef>
                <a:spcPct val="0"/>
              </a:spcBef>
            </a:pPr>
            <a:r>
              <a:rPr lang="en-US" altLang="en-US" sz="1400" dirty="0"/>
              <a:t>One exemption that is especially noteworthy, is that entrees that are served as part of a reimbursable lunch or breakfast are exempt from all nutrient standards on the day of and day after meal service. </a:t>
            </a:r>
          </a:p>
          <a:p>
            <a:pPr eaLnBrk="1" hangingPunct="1">
              <a:lnSpc>
                <a:spcPct val="150000"/>
              </a:lnSpc>
              <a:spcBef>
                <a:spcPct val="0"/>
              </a:spcBef>
            </a:pPr>
            <a:endParaRPr lang="en-US" altLang="en-US" sz="1100" dirty="0">
              <a:latin typeface="Calibri Light" pitchFamily="34"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35</a:t>
            </a:fld>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838200" y="457200"/>
            <a:ext cx="5334000" cy="40005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228600" y="4724400"/>
            <a:ext cx="65532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359">
              <a:spcBef>
                <a:spcPts val="600"/>
              </a:spcBef>
            </a:pPr>
            <a:r>
              <a:rPr lang="en-US" altLang="en-US" sz="1300" dirty="0"/>
              <a:t>It is important to understand all of the exemptions outlined in the Smart Snacks rule. The Alliance for a Healthier Generation created a Smart Snacks product calculator, which we will show you on the next slide, to assist you in determining whether a product is compliant. The Alliance For a Healthier Generation is an organization dedicated to combating the growing rate of childhood obesity. In addition to this useful calculator, they have many other resources that can be used to better understand and implement the Smart Snacks Standards. Be sure to visit their website</a:t>
            </a:r>
            <a:r>
              <a:rPr lang="en-US" altLang="en-US" sz="1300" dirty="0" smtClean="0"/>
              <a:t>!</a:t>
            </a:r>
            <a:endParaRPr lang="en-US" altLang="en-US" sz="1300" dirty="0"/>
          </a:p>
          <a:p>
            <a:pPr defTabSz="962359">
              <a:spcBef>
                <a:spcPts val="600"/>
              </a:spcBef>
            </a:pPr>
            <a:r>
              <a:rPr lang="en-US" altLang="en-US" sz="1300" b="1" dirty="0"/>
              <a:t>USDA</a:t>
            </a:r>
            <a:r>
              <a:rPr lang="en-US" altLang="en-US" sz="1300" dirty="0"/>
              <a:t> both encourages the use of this calculator for analyzing products and printing assessments for recordkeeping. However, the product calculator may not accurately determine if one of the exemptions is valid. Therefore, you will need to analyze your product by hand if it is one of the exempt items on the previous slide. </a:t>
            </a:r>
            <a:r>
              <a:rPr lang="en-US" altLang="en-US" sz="1300" b="1" dirty="0"/>
              <a:t>  For example part skim mozzarella cheese would qualify if the total calories and sodium are within the standards, the total fat may be exceeded making the product exempt</a:t>
            </a:r>
            <a:r>
              <a:rPr lang="en-US" altLang="en-US" sz="1300" b="1" dirty="0" smtClean="0"/>
              <a:t>.</a:t>
            </a:r>
            <a:endParaRPr lang="en-US" altLang="en-US" sz="1300" dirty="0"/>
          </a:p>
          <a:p>
            <a:pPr defTabSz="962359">
              <a:spcBef>
                <a:spcPts val="600"/>
              </a:spcBef>
            </a:pPr>
            <a:r>
              <a:rPr lang="en-US" altLang="en-US" sz="1300" dirty="0"/>
              <a:t>Keep in mind that if any of the products have added sweeteners or fat, they </a:t>
            </a:r>
            <a:r>
              <a:rPr lang="en-US" altLang="en-US" sz="1300" b="1" dirty="0"/>
              <a:t>no longer qualify</a:t>
            </a:r>
            <a:r>
              <a:rPr lang="en-US" altLang="en-US" sz="1300" dirty="0"/>
              <a:t> for the exemption.</a:t>
            </a:r>
          </a:p>
          <a:p>
            <a:pPr defTabSz="962359">
              <a:spcBef>
                <a:spcPts val="600"/>
              </a:spcBef>
            </a:pPr>
            <a:r>
              <a:rPr lang="en-US" altLang="en-US" sz="1300" dirty="0"/>
              <a:t>However, if your item still does qualify for an exemption, you’ll want to be sure that the exemption is accurately reflected by the product calculator or analyze the standards by hand. </a:t>
            </a:r>
          </a:p>
          <a:p>
            <a:pPr defTabSz="962359">
              <a:spcBef>
                <a:spcPts val="600"/>
              </a:spcBef>
            </a:pPr>
            <a:r>
              <a:rPr lang="en-US" altLang="en-US" sz="1300" dirty="0"/>
              <a:t>For instance, the first ingredient in a peanut granola bar is a protein food (peanuts), but, it can not be selected as nuts or seeds in the calculator, as this means plain nuts and seeds without added sweeteners or fats.</a:t>
            </a:r>
          </a:p>
          <a:p>
            <a:pPr defTabSz="962359">
              <a:spcBef>
                <a:spcPct val="0"/>
              </a:spcBef>
            </a:pPr>
            <a:endParaRPr lang="en-US" altLang="en-US" sz="1100" dirty="0">
              <a:latin typeface="Calibri Light" pitchFamily="34"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36</a:t>
            </a:fld>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914400" y="4572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01040" y="4800599"/>
            <a:ext cx="5608320" cy="3798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cs typeface="Arial" charset="0"/>
              </a:rPr>
              <a:t>The screen you see displayed on the slide is the starting screen for the Alliance for a Healthier Generation’s product calculator. </a:t>
            </a:r>
          </a:p>
          <a:p>
            <a:pPr eaLnBrk="1" hangingPunct="1">
              <a:spcBef>
                <a:spcPct val="0"/>
              </a:spcBef>
            </a:pPr>
            <a:endParaRPr lang="en-US" altLang="en-US" sz="1400" dirty="0">
              <a:cs typeface="Arial" charset="0"/>
            </a:endParaRPr>
          </a:p>
          <a:p>
            <a:pPr eaLnBrk="1" hangingPunct="1">
              <a:spcBef>
                <a:spcPct val="0"/>
              </a:spcBef>
            </a:pPr>
            <a:r>
              <a:rPr lang="en-US" altLang="en-US" sz="1400" dirty="0">
                <a:cs typeface="Arial" charset="0"/>
              </a:rPr>
              <a:t>The first product we will look at is </a:t>
            </a:r>
            <a:r>
              <a:rPr lang="en-US" altLang="en-US" sz="1400" dirty="0" err="1">
                <a:cs typeface="Arial" charset="0"/>
              </a:rPr>
              <a:t>Smartfood</a:t>
            </a:r>
            <a:r>
              <a:rPr lang="en-US" altLang="en-US" sz="1400" dirty="0">
                <a:cs typeface="Arial" charset="0"/>
              </a:rPr>
              <a:t> Popcorn, so snack should be selected.</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37</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701040" y="4953002"/>
            <a:ext cx="5608320" cy="364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cs typeface="Arial" charset="0"/>
              </a:rPr>
              <a:t>The first ingredient in our product is popcorn and that is a whole grain.</a:t>
            </a:r>
          </a:p>
          <a:p>
            <a:pPr eaLnBrk="1" hangingPunct="1">
              <a:spcBef>
                <a:spcPct val="0"/>
              </a:spcBef>
            </a:pPr>
            <a:endParaRPr lang="en-US" altLang="en-US" sz="1400" dirty="0">
              <a:cs typeface="Arial" charset="0"/>
            </a:endParaRPr>
          </a:p>
          <a:p>
            <a:pPr eaLnBrk="1" hangingPunct="1">
              <a:spcBef>
                <a:spcPct val="0"/>
              </a:spcBef>
            </a:pPr>
            <a:r>
              <a:rPr lang="en-US" altLang="en-US" sz="1400" dirty="0">
                <a:cs typeface="Arial" charset="0"/>
              </a:rPr>
              <a:t>Remember, you must first determine if a product is </a:t>
            </a:r>
            <a:r>
              <a:rPr lang="en-US" altLang="en-US" sz="1400" b="1" dirty="0">
                <a:cs typeface="Arial" charset="0"/>
              </a:rPr>
              <a:t>whole grain rich </a:t>
            </a:r>
            <a:r>
              <a:rPr lang="en-US" altLang="en-US" sz="1400" dirty="0">
                <a:cs typeface="Arial" charset="0"/>
              </a:rPr>
              <a:t>before you begin using the calculator for grain products.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38</a:t>
            </a:fld>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465138"/>
            <a:ext cx="5170487" cy="3878262"/>
          </a:xfrm>
          <a:prstGeom prst="rect">
            <a:avLst/>
          </a:prstGeom>
        </p:spPr>
      </p:sp>
      <p:sp>
        <p:nvSpPr>
          <p:cNvPr id="3" name="Notes Placeholder 2"/>
          <p:cNvSpPr>
            <a:spLocks noGrp="1"/>
          </p:cNvSpPr>
          <p:nvPr>
            <p:ph type="body" idx="1"/>
          </p:nvPr>
        </p:nvSpPr>
        <p:spPr>
          <a:xfrm>
            <a:off x="701040" y="4876800"/>
            <a:ext cx="5608320" cy="3646172"/>
          </a:xfrm>
          <a:prstGeom prst="rect">
            <a:avLst/>
          </a:prstGeom>
        </p:spPr>
        <p:txBody>
          <a:bodyPr/>
          <a:lstStyle/>
          <a:p>
            <a:pPr eaLnBrk="1" hangingPunct="1">
              <a:spcBef>
                <a:spcPct val="0"/>
              </a:spcBef>
            </a:pPr>
            <a:r>
              <a:rPr lang="en-US" altLang="en-US" sz="1400" dirty="0">
                <a:cs typeface="Arial" charset="0"/>
              </a:rPr>
              <a:t>Next, we entered the nutrition information requested for the bag of popcorn, which is one serving. To determine compliance, nutrition information must consider one serving as packaged for sale. </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39</a:t>
            </a:fld>
            <a:endParaRPr lang="en-US" sz="1200" dirty="0"/>
          </a:p>
        </p:txBody>
      </p:sp>
    </p:spTree>
    <p:extLst>
      <p:ext uri="{BB962C8B-B14F-4D97-AF65-F5344CB8AC3E}">
        <p14:creationId xmlns:p14="http://schemas.microsoft.com/office/powerpoint/2010/main" val="213151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5001308" cy="3752822"/>
          </a:xfrm>
          <a:prstGeom prst="rect">
            <a:avLst/>
          </a:prstGeom>
        </p:spPr>
      </p:sp>
      <p:sp>
        <p:nvSpPr>
          <p:cNvPr id="3" name="Notes Placeholder 2"/>
          <p:cNvSpPr>
            <a:spLocks noGrp="1"/>
          </p:cNvSpPr>
          <p:nvPr>
            <p:ph type="body" idx="1"/>
          </p:nvPr>
        </p:nvSpPr>
        <p:spPr>
          <a:xfrm>
            <a:off x="152399" y="4343401"/>
            <a:ext cx="6743701" cy="4648199"/>
          </a:xfrm>
          <a:prstGeom prst="rect">
            <a:avLst/>
          </a:prstGeom>
        </p:spPr>
        <p:txBody>
          <a:bodyPr/>
          <a:lstStyle/>
          <a:p>
            <a:pPr defTabSz="928299">
              <a:spcBef>
                <a:spcPts val="600"/>
              </a:spcBef>
              <a:defRPr/>
            </a:pPr>
            <a:r>
              <a:rPr lang="en-US" sz="1300" dirty="0"/>
              <a:t>Using standardized recipes provides many benefits to foodservice operations. These benefits include</a:t>
            </a:r>
            <a:r>
              <a:rPr lang="en-US" sz="1300" dirty="0" smtClean="0"/>
              <a:t>;</a:t>
            </a:r>
            <a:endParaRPr lang="en-US" sz="1300" dirty="0"/>
          </a:p>
          <a:p>
            <a:pPr defTabSz="928299">
              <a:spcBef>
                <a:spcPts val="600"/>
              </a:spcBef>
              <a:defRPr/>
            </a:pPr>
            <a:r>
              <a:rPr lang="en-US" sz="1300" dirty="0"/>
              <a:t>Customer </a:t>
            </a:r>
            <a:r>
              <a:rPr lang="en-US" sz="1300" dirty="0" smtClean="0"/>
              <a:t>Satisfaction</a:t>
            </a:r>
            <a:endParaRPr lang="en-US" sz="1300" dirty="0"/>
          </a:p>
          <a:p>
            <a:pPr defTabSz="928299">
              <a:spcBef>
                <a:spcPts val="600"/>
              </a:spcBef>
              <a:defRPr/>
            </a:pPr>
            <a:r>
              <a:rPr lang="en-US" sz="1300" dirty="0"/>
              <a:t>Consistent nutrient </a:t>
            </a:r>
            <a:r>
              <a:rPr lang="en-US" sz="1300" dirty="0" smtClean="0"/>
              <a:t>content</a:t>
            </a:r>
            <a:endParaRPr lang="en-US" sz="1300" dirty="0"/>
          </a:p>
          <a:p>
            <a:pPr defTabSz="928299">
              <a:spcBef>
                <a:spcPts val="600"/>
              </a:spcBef>
              <a:defRPr/>
            </a:pPr>
            <a:r>
              <a:rPr lang="en-US" sz="1300" dirty="0"/>
              <a:t>Food &amp; Labor Cost </a:t>
            </a:r>
            <a:r>
              <a:rPr lang="en-US" sz="1300" dirty="0" smtClean="0"/>
              <a:t>Controls</a:t>
            </a:r>
            <a:endParaRPr lang="en-US" sz="1300" dirty="0"/>
          </a:p>
          <a:p>
            <a:pPr defTabSz="928299">
              <a:spcBef>
                <a:spcPts val="600"/>
              </a:spcBef>
              <a:defRPr/>
            </a:pPr>
            <a:r>
              <a:rPr lang="en-US" sz="1300" dirty="0"/>
              <a:t>Consistent food </a:t>
            </a:r>
            <a:r>
              <a:rPr lang="en-US" sz="1300" dirty="0" smtClean="0"/>
              <a:t>quality</a:t>
            </a:r>
            <a:endParaRPr lang="en-US" sz="1300" dirty="0"/>
          </a:p>
          <a:p>
            <a:pPr defTabSz="928299">
              <a:spcBef>
                <a:spcPts val="600"/>
              </a:spcBef>
              <a:defRPr/>
            </a:pPr>
            <a:r>
              <a:rPr lang="en-US" sz="1300" dirty="0"/>
              <a:t>Predictable </a:t>
            </a:r>
            <a:r>
              <a:rPr lang="en-US" sz="1300" dirty="0" smtClean="0"/>
              <a:t>yield: </a:t>
            </a:r>
            <a:r>
              <a:rPr lang="en-US" sz="1300" dirty="0"/>
              <a:t>Which can help to reduce the amount of leftover food if there has been overproduction, will prevent shortages of servings on the line, and is especially important when food is transported from a production kitchen to other serving </a:t>
            </a:r>
            <a:r>
              <a:rPr lang="en-US" sz="1300" dirty="0" smtClean="0"/>
              <a:t>sites</a:t>
            </a:r>
            <a:endParaRPr lang="en-US" sz="1300" dirty="0"/>
          </a:p>
          <a:p>
            <a:pPr defTabSz="928299">
              <a:spcBef>
                <a:spcPts val="600"/>
              </a:spcBef>
              <a:defRPr/>
            </a:pPr>
            <a:r>
              <a:rPr lang="en-US" sz="1300" dirty="0"/>
              <a:t>Inventory </a:t>
            </a:r>
            <a:r>
              <a:rPr lang="en-US" sz="1300" dirty="0" smtClean="0"/>
              <a:t>control</a:t>
            </a:r>
            <a:endParaRPr lang="en-US" sz="1300" dirty="0"/>
          </a:p>
          <a:p>
            <a:pPr>
              <a:spcBef>
                <a:spcPts val="600"/>
              </a:spcBef>
            </a:pPr>
            <a:r>
              <a:rPr lang="en-US" sz="1300" dirty="0"/>
              <a:t>Efficient purchasing </a:t>
            </a:r>
            <a:r>
              <a:rPr lang="en-US" sz="1300" dirty="0" smtClean="0"/>
              <a:t>procedures</a:t>
            </a:r>
            <a:endParaRPr lang="en-US" sz="1300" dirty="0"/>
          </a:p>
          <a:p>
            <a:pPr>
              <a:spcBef>
                <a:spcPts val="600"/>
              </a:spcBef>
            </a:pPr>
            <a:r>
              <a:rPr lang="en-US" sz="1300" dirty="0"/>
              <a:t>Increased employee confidence, employees feel more satisfied and confident in their jobs because standardized recipes eliminate guesswork, decrease the chances of producing poor food products, and prevent shortages of servings during meal service</a:t>
            </a:r>
            <a:r>
              <a:rPr lang="en-US" sz="1300" dirty="0" smtClean="0"/>
              <a:t>.</a:t>
            </a:r>
            <a:endParaRPr lang="en-US" sz="1300" dirty="0"/>
          </a:p>
          <a:p>
            <a:pPr>
              <a:spcBef>
                <a:spcPts val="600"/>
              </a:spcBef>
            </a:pPr>
            <a:r>
              <a:rPr lang="en-US" sz="1300" dirty="0"/>
              <a:t>Reduced record </a:t>
            </a:r>
            <a:r>
              <a:rPr lang="en-US" sz="1300" dirty="0" smtClean="0"/>
              <a:t>keeping: </a:t>
            </a:r>
            <a:r>
              <a:rPr lang="en-US" sz="1300" dirty="0"/>
              <a:t>A collection of standardized recipes for menu items will reduce the amount of information required on a daily food production record. Standardized recipes will include the ingredients and amounts of food used for a menu item. The food production record will only need to reference the recipe, number of planned servings, and leftover amounts</a:t>
            </a:r>
            <a:r>
              <a:rPr lang="en-US" sz="1300" dirty="0" smtClean="0"/>
              <a:t>.</a:t>
            </a:r>
            <a:endParaRPr lang="en-US" sz="1300" dirty="0"/>
          </a:p>
          <a:p>
            <a:pPr defTabSz="928299">
              <a:spcBef>
                <a:spcPts val="600"/>
              </a:spcBef>
              <a:defRPr/>
            </a:pPr>
            <a:r>
              <a:rPr lang="en-US" sz="1300" dirty="0"/>
              <a:t>Successful completion of SED Administrative </a:t>
            </a:r>
            <a:r>
              <a:rPr lang="en-US" sz="1300" dirty="0" smtClean="0"/>
              <a:t>Reviews</a:t>
            </a:r>
            <a:endParaRPr lang="en-US" sz="1300" dirty="0"/>
          </a:p>
        </p:txBody>
      </p:sp>
      <p:sp>
        <p:nvSpPr>
          <p:cNvPr id="5" name="Slide Number Placeholder 3"/>
          <p:cNvSpPr txBox="1">
            <a:spLocks/>
          </p:cNvSpPr>
          <p:nvPr/>
        </p:nvSpPr>
        <p:spPr>
          <a:xfrm>
            <a:off x="6781801"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a:t>
            </a:fld>
            <a:endParaRPr lang="en-US" sz="1200" dirty="0"/>
          </a:p>
        </p:txBody>
      </p:sp>
    </p:spTree>
    <p:extLst>
      <p:ext uri="{BB962C8B-B14F-4D97-AF65-F5344CB8AC3E}">
        <p14:creationId xmlns:p14="http://schemas.microsoft.com/office/powerpoint/2010/main" val="3812831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85800"/>
            <a:ext cx="4860925" cy="3646488"/>
          </a:xfrm>
          <a:prstGeom prst="rect">
            <a:avLst/>
          </a:prstGeom>
        </p:spPr>
      </p:sp>
      <p:sp>
        <p:nvSpPr>
          <p:cNvPr id="3" name="Notes Placeholder 2"/>
          <p:cNvSpPr>
            <a:spLocks noGrp="1"/>
          </p:cNvSpPr>
          <p:nvPr>
            <p:ph type="body" idx="1"/>
          </p:nvPr>
        </p:nvSpPr>
        <p:spPr>
          <a:xfrm>
            <a:off x="701040" y="4876799"/>
            <a:ext cx="5608320" cy="3722371"/>
          </a:xfrm>
          <a:prstGeom prst="rect">
            <a:avLst/>
          </a:prstGeom>
        </p:spPr>
        <p:txBody>
          <a:bodyPr/>
          <a:lstStyle/>
          <a:p>
            <a:pPr algn="ctr" eaLnBrk="1" hangingPunct="1">
              <a:spcBef>
                <a:spcPct val="0"/>
              </a:spcBef>
            </a:pPr>
            <a:r>
              <a:rPr lang="en-US" altLang="en-US" sz="1400" dirty="0">
                <a:cs typeface="Arial" charset="0"/>
              </a:rPr>
              <a:t>Your product is compliant!</a:t>
            </a:r>
          </a:p>
          <a:p>
            <a:pPr eaLnBrk="1" hangingPunct="1">
              <a:spcBef>
                <a:spcPct val="0"/>
              </a:spcBef>
            </a:pPr>
            <a:endParaRPr lang="en-US" altLang="en-US" dirty="0">
              <a:latin typeface="Calibri Light" pitchFamily="34" charset="0"/>
              <a:cs typeface="Arial"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40</a:t>
            </a:fld>
            <a:endParaRPr lang="en-US" sz="1200" dirty="0"/>
          </a:p>
        </p:txBody>
      </p:sp>
    </p:spTree>
    <p:extLst>
      <p:ext uri="{BB962C8B-B14F-4D97-AF65-F5344CB8AC3E}">
        <p14:creationId xmlns:p14="http://schemas.microsoft.com/office/powerpoint/2010/main" val="270845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5181600" cy="3886200"/>
          </a:xfrm>
          <a:prstGeom prst="rect">
            <a:avLst/>
          </a:prstGeom>
        </p:spPr>
      </p:sp>
      <p:sp>
        <p:nvSpPr>
          <p:cNvPr id="3" name="Notes Placeholder 2"/>
          <p:cNvSpPr>
            <a:spLocks noGrp="1"/>
          </p:cNvSpPr>
          <p:nvPr>
            <p:ph type="body" idx="1"/>
          </p:nvPr>
        </p:nvSpPr>
        <p:spPr>
          <a:xfrm>
            <a:off x="701040" y="4876801"/>
            <a:ext cx="5608320" cy="3722370"/>
          </a:xfrm>
          <a:prstGeom prst="rect">
            <a:avLst/>
          </a:prstGeom>
        </p:spPr>
        <p:txBody>
          <a:bodyPr/>
          <a:lstStyle/>
          <a:p>
            <a:r>
              <a:rPr lang="en-US" sz="1400" dirty="0" smtClean="0"/>
              <a:t>The next product we will look at is Sun Chips. The product is </a:t>
            </a:r>
            <a:r>
              <a:rPr lang="en-US" sz="1400" u="sng" dirty="0"/>
              <a:t>a</a:t>
            </a:r>
            <a:r>
              <a:rPr lang="en-US" sz="1400" u="sng" dirty="0" smtClean="0"/>
              <a:t> Snack, so snack should be selected</a:t>
            </a:r>
            <a:r>
              <a:rPr lang="en-US" sz="1400" dirty="0"/>
              <a:t>.</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41</a:t>
            </a:fld>
            <a:endParaRPr lang="en-US" sz="1200" dirty="0"/>
          </a:p>
        </p:txBody>
      </p:sp>
    </p:spTree>
    <p:extLst>
      <p:ext uri="{BB962C8B-B14F-4D97-AF65-F5344CB8AC3E}">
        <p14:creationId xmlns:p14="http://schemas.microsoft.com/office/powerpoint/2010/main" val="273881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457200"/>
            <a:ext cx="5164137" cy="3875088"/>
          </a:xfrm>
          <a:prstGeom prst="rect">
            <a:avLst/>
          </a:prstGeom>
        </p:spPr>
      </p:sp>
      <p:sp>
        <p:nvSpPr>
          <p:cNvPr id="3" name="Notes Placeholder 2"/>
          <p:cNvSpPr>
            <a:spLocks noGrp="1"/>
          </p:cNvSpPr>
          <p:nvPr>
            <p:ph type="body" idx="1"/>
          </p:nvPr>
        </p:nvSpPr>
        <p:spPr>
          <a:xfrm>
            <a:off x="701040" y="4953000"/>
            <a:ext cx="5608320" cy="3646172"/>
          </a:xfrm>
          <a:prstGeom prst="rect">
            <a:avLst/>
          </a:prstGeom>
        </p:spPr>
        <p:txBody>
          <a:bodyPr/>
          <a:lstStyle/>
          <a:p>
            <a:r>
              <a:rPr lang="en-US" sz="1400" dirty="0" smtClean="0"/>
              <a:t>The first ingredient is Whole Grain.</a:t>
            </a:r>
          </a:p>
          <a:p>
            <a:endParaRPr lang="en-US" sz="1400" dirty="0" smtClean="0"/>
          </a:p>
          <a:p>
            <a:r>
              <a:rPr lang="en-US" sz="1400" dirty="0" smtClean="0"/>
              <a:t>Enter the products nutrition information…</a:t>
            </a:r>
            <a:endParaRPr lang="en-US" sz="1400" dirty="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42</a:t>
            </a:fld>
            <a:endParaRPr lang="en-US" sz="1200" dirty="0"/>
          </a:p>
        </p:txBody>
      </p:sp>
    </p:spTree>
    <p:extLst>
      <p:ext uri="{BB962C8B-B14F-4D97-AF65-F5344CB8AC3E}">
        <p14:creationId xmlns:p14="http://schemas.microsoft.com/office/powerpoint/2010/main" val="4035447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5029200" cy="3771900"/>
          </a:xfrm>
          <a:prstGeom prst="rect">
            <a:avLst/>
          </a:prstGeom>
        </p:spPr>
      </p:sp>
      <p:sp>
        <p:nvSpPr>
          <p:cNvPr id="3" name="Notes Placeholder 2"/>
          <p:cNvSpPr>
            <a:spLocks noGrp="1"/>
          </p:cNvSpPr>
          <p:nvPr>
            <p:ph type="body" idx="1"/>
          </p:nvPr>
        </p:nvSpPr>
        <p:spPr>
          <a:xfrm>
            <a:off x="701040" y="4953000"/>
            <a:ext cx="5608320" cy="3646172"/>
          </a:xfrm>
          <a:prstGeom prst="rect">
            <a:avLst/>
          </a:prstGeom>
        </p:spPr>
        <p:txBody>
          <a:bodyPr/>
          <a:lstStyle/>
          <a:p>
            <a:r>
              <a:rPr lang="en-US" sz="1400" dirty="0" smtClean="0"/>
              <a:t>This product in NOT compliant.</a:t>
            </a:r>
          </a:p>
          <a:p>
            <a:endParaRPr lang="en-US" sz="1400" dirty="0" smtClean="0"/>
          </a:p>
          <a:p>
            <a:r>
              <a:rPr lang="en-US" sz="1400" dirty="0" smtClean="0"/>
              <a:t>Calories from total fat exceed the 35% limit.</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43</a:t>
            </a:fld>
            <a:endParaRPr lang="en-US" sz="1200" dirty="0"/>
          </a:p>
        </p:txBody>
      </p:sp>
    </p:spTree>
    <p:extLst>
      <p:ext uri="{BB962C8B-B14F-4D97-AF65-F5344CB8AC3E}">
        <p14:creationId xmlns:p14="http://schemas.microsoft.com/office/powerpoint/2010/main" val="1603143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14400" y="4572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701040" y="4800599"/>
            <a:ext cx="5608320" cy="3798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359">
              <a:spcBef>
                <a:spcPts val="600"/>
              </a:spcBef>
            </a:pPr>
            <a:r>
              <a:rPr lang="en-US" altLang="en-US" sz="1400" dirty="0"/>
              <a:t>Next we will be talking about the Smart Snack guidelines for beverages. </a:t>
            </a:r>
          </a:p>
          <a:p>
            <a:pPr defTabSz="962359">
              <a:spcBef>
                <a:spcPts val="600"/>
              </a:spcBef>
            </a:pPr>
            <a:r>
              <a:rPr lang="en-US" altLang="en-US" sz="1400" dirty="0"/>
              <a:t>The sale of these beverages is allowable to students in all grades if the serving size is appropriate. </a:t>
            </a:r>
          </a:p>
          <a:p>
            <a:pPr defTabSz="962359">
              <a:spcBef>
                <a:spcPts val="600"/>
              </a:spcBef>
            </a:pPr>
            <a:r>
              <a:rPr lang="en-US" altLang="en-US" sz="1400" dirty="0"/>
              <a:t>The allowable beverages include: </a:t>
            </a:r>
          </a:p>
          <a:p>
            <a:pPr marL="285750" lvl="1" indent="-285750" defTabSz="962359">
              <a:spcBef>
                <a:spcPts val="600"/>
              </a:spcBef>
              <a:buFont typeface="Arial" panose="020B0604020202020204" pitchFamily="34" charset="0"/>
              <a:buChar char="•"/>
            </a:pPr>
            <a:r>
              <a:rPr lang="en-US" altLang="en-US" sz="1400" dirty="0" smtClean="0"/>
              <a:t>Plain </a:t>
            </a:r>
            <a:r>
              <a:rPr lang="en-US" altLang="en-US" sz="1400" dirty="0"/>
              <a:t>water (with or without carbonation</a:t>
            </a:r>
            <a:r>
              <a:rPr lang="en-US" altLang="en-US" sz="1400" dirty="0" smtClean="0"/>
              <a:t>)</a:t>
            </a:r>
            <a:endParaRPr lang="en-US" altLang="en-US" sz="1400" dirty="0"/>
          </a:p>
          <a:p>
            <a:pPr marL="285750" lvl="1" indent="-285750" defTabSz="962359">
              <a:spcBef>
                <a:spcPts val="600"/>
              </a:spcBef>
              <a:buFont typeface="Arial" panose="020B0604020202020204" pitchFamily="34" charset="0"/>
              <a:buChar char="•"/>
            </a:pPr>
            <a:r>
              <a:rPr lang="en-US" altLang="en-US" sz="1400" dirty="0" smtClean="0"/>
              <a:t>Unflavored </a:t>
            </a:r>
            <a:r>
              <a:rPr lang="en-US" altLang="en-US" sz="1400" dirty="0"/>
              <a:t>low-fat </a:t>
            </a:r>
            <a:r>
              <a:rPr lang="en-US" altLang="en-US" sz="1400" dirty="0" smtClean="0"/>
              <a:t>milk</a:t>
            </a:r>
            <a:endParaRPr lang="en-US" altLang="en-US" sz="1400" dirty="0"/>
          </a:p>
          <a:p>
            <a:pPr marL="285750" lvl="1" indent="-285750" defTabSz="962359">
              <a:spcBef>
                <a:spcPts val="600"/>
              </a:spcBef>
              <a:buFont typeface="Arial" panose="020B0604020202020204" pitchFamily="34" charset="0"/>
              <a:buChar char="•"/>
            </a:pPr>
            <a:r>
              <a:rPr lang="en-US" altLang="en-US" sz="1400" dirty="0" smtClean="0"/>
              <a:t>Flavored </a:t>
            </a:r>
            <a:r>
              <a:rPr lang="en-US" altLang="en-US" sz="1400" dirty="0"/>
              <a:t>or unflavored non-fat milk, and </a:t>
            </a:r>
          </a:p>
          <a:p>
            <a:pPr marL="285750" lvl="1" indent="-285750" defTabSz="962359">
              <a:spcBef>
                <a:spcPts val="600"/>
              </a:spcBef>
              <a:buFont typeface="Arial" panose="020B0604020202020204" pitchFamily="34" charset="0"/>
              <a:buChar char="•"/>
            </a:pPr>
            <a:r>
              <a:rPr lang="en-US" altLang="en-US" sz="1400" dirty="0" smtClean="0"/>
              <a:t>100</a:t>
            </a:r>
            <a:r>
              <a:rPr lang="en-US" altLang="en-US" sz="1400" dirty="0"/>
              <a:t>% fruit/vegetable juice. </a:t>
            </a:r>
          </a:p>
          <a:p>
            <a:pPr defTabSz="962359">
              <a:spcBef>
                <a:spcPts val="600"/>
              </a:spcBef>
            </a:pPr>
            <a:r>
              <a:rPr lang="en-US" altLang="en-US" sz="1400" dirty="0" smtClean="0"/>
              <a:t>Fruit </a:t>
            </a:r>
            <a:r>
              <a:rPr lang="en-US" altLang="en-US" sz="1400" dirty="0"/>
              <a:t>juice may be diluted and may be sold with or without carbonation</a:t>
            </a:r>
            <a:r>
              <a:rPr lang="en-US" altLang="en-US" sz="1400" dirty="0" smtClean="0"/>
              <a:t>.</a:t>
            </a:r>
            <a:endParaRPr lang="en-US" altLang="en-US" sz="1400" dirty="0"/>
          </a:p>
          <a:p>
            <a:pPr defTabSz="962359">
              <a:spcBef>
                <a:spcPts val="600"/>
              </a:spcBef>
              <a:defRPr/>
            </a:pPr>
            <a:r>
              <a:rPr lang="en-US" altLang="en-US" sz="1400" dirty="0"/>
              <a:t>***Added sweeteners are allowed in juice labeled as 100% juice, just not in diluted juice.  See Q 6 on the Q &amp; A</a:t>
            </a:r>
          </a:p>
          <a:p>
            <a:pPr defTabSz="962359">
              <a:spcBef>
                <a:spcPct val="0"/>
              </a:spcBef>
            </a:pPr>
            <a:endParaRPr lang="en-US" altLang="en-US" sz="1100" dirty="0">
              <a:latin typeface="Calibri Light" pitchFamily="34"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44</a:t>
            </a:fld>
            <a:endParaRPr 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14400" y="3810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xfrm>
            <a:off x="381000" y="4800601"/>
            <a:ext cx="6279444" cy="4190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300" dirty="0">
                <a:cs typeface="Arial" charset="0"/>
              </a:rPr>
              <a:t>There are a few other allowable beverages that may be sold at the </a:t>
            </a:r>
            <a:r>
              <a:rPr lang="en-US" altLang="en-US" sz="1300" b="1" dirty="0">
                <a:cs typeface="Arial" charset="0"/>
              </a:rPr>
              <a:t>high school level only</a:t>
            </a:r>
            <a:r>
              <a:rPr lang="en-US" altLang="en-US" sz="1300" dirty="0">
                <a:cs typeface="Arial" charset="0"/>
              </a:rPr>
              <a:t>. </a:t>
            </a:r>
          </a:p>
          <a:p>
            <a:pPr eaLnBrk="1" hangingPunct="1">
              <a:spcBef>
                <a:spcPts val="600"/>
              </a:spcBef>
            </a:pPr>
            <a:r>
              <a:rPr lang="en-US" altLang="en-US" sz="1300" dirty="0">
                <a:cs typeface="Arial" charset="0"/>
              </a:rPr>
              <a:t>If middle and high school students are combined, the most strict guidelines must be followed. </a:t>
            </a:r>
          </a:p>
          <a:p>
            <a:pPr eaLnBrk="1" hangingPunct="1">
              <a:spcBef>
                <a:spcPts val="600"/>
              </a:spcBef>
            </a:pPr>
            <a:r>
              <a:rPr lang="en-US" altLang="en-US" sz="1300" dirty="0">
                <a:cs typeface="Arial" charset="0"/>
              </a:rPr>
              <a:t>It is not allowable to follow the high school guidelines in areas that middle school students will have access to these beverages</a:t>
            </a:r>
            <a:r>
              <a:rPr lang="en-US" altLang="en-US" sz="1300" dirty="0" smtClean="0">
                <a:cs typeface="Arial" charset="0"/>
              </a:rPr>
              <a:t>.</a:t>
            </a:r>
            <a:endParaRPr lang="en-US" altLang="en-US" sz="1300" b="1" dirty="0">
              <a:cs typeface="Arial" charset="0"/>
            </a:endParaRPr>
          </a:p>
          <a:p>
            <a:pPr eaLnBrk="1" hangingPunct="1">
              <a:spcBef>
                <a:spcPts val="600"/>
              </a:spcBef>
            </a:pPr>
            <a:r>
              <a:rPr lang="en-US" altLang="en-US" sz="1300" dirty="0">
                <a:cs typeface="Arial" charset="0"/>
              </a:rPr>
              <a:t>In addition to the water, milk, and juice that were discussed on the previous slide, high school students may also be offered calorie-free and low-calorie beverages. </a:t>
            </a:r>
          </a:p>
          <a:p>
            <a:pPr eaLnBrk="1" hangingPunct="1">
              <a:spcBef>
                <a:spcPts val="600"/>
              </a:spcBef>
            </a:pPr>
            <a:r>
              <a:rPr lang="en-US" altLang="en-US" sz="1300" dirty="0">
                <a:cs typeface="Arial" charset="0"/>
              </a:rPr>
              <a:t>Calorie-free beverages have been defined in accordance with the FDA definition, meaning that there will be &lt;5 calories per 8 fl. </a:t>
            </a:r>
            <a:r>
              <a:rPr lang="en-US" altLang="en-US" sz="1300" dirty="0" smtClean="0">
                <a:cs typeface="Arial" charset="0"/>
              </a:rPr>
              <a:t>oz</a:t>
            </a:r>
            <a:r>
              <a:rPr lang="en-US" altLang="en-US" sz="1300" dirty="0">
                <a:cs typeface="Arial" charset="0"/>
              </a:rPr>
              <a:t>. with no more than 10 calories in 20 fl. oz. </a:t>
            </a:r>
          </a:p>
          <a:p>
            <a:pPr eaLnBrk="1" hangingPunct="1">
              <a:spcBef>
                <a:spcPts val="600"/>
              </a:spcBef>
            </a:pPr>
            <a:r>
              <a:rPr lang="en-US" altLang="en-US" sz="1300" dirty="0">
                <a:cs typeface="Arial" charset="0"/>
              </a:rPr>
              <a:t>These beverages may be offered in serving sizes up to 20 fl. oz. and may have carbonation, if desired. Examples of allowable calorie-free beverages may include fruit flavored, enhanced, or vitamin waters with or without carbonation.  For Example: Switch brand carbonate 100 % fruit </a:t>
            </a:r>
            <a:r>
              <a:rPr lang="en-US" altLang="en-US" sz="1300" dirty="0" smtClean="0">
                <a:cs typeface="Arial" charset="0"/>
              </a:rPr>
              <a:t>juices</a:t>
            </a:r>
            <a:endParaRPr lang="en-US" altLang="en-US" sz="1300" dirty="0">
              <a:cs typeface="Arial" charset="0"/>
            </a:endParaRPr>
          </a:p>
          <a:p>
            <a:pPr eaLnBrk="1" hangingPunct="1">
              <a:spcBef>
                <a:spcPts val="600"/>
              </a:spcBef>
            </a:pPr>
            <a:r>
              <a:rPr lang="en-US" altLang="en-US" sz="1300" dirty="0">
                <a:cs typeface="Arial" charset="0"/>
              </a:rPr>
              <a:t>Remember NYS Law prohibits sale of diet soda until after the last lunch even though they may meet the Smart Snack requirements</a:t>
            </a:r>
            <a:r>
              <a:rPr lang="en-US" altLang="en-US" sz="1300" dirty="0" smtClean="0">
                <a:cs typeface="Arial" charset="0"/>
              </a:rPr>
              <a:t>.</a:t>
            </a:r>
            <a:endParaRPr lang="en-US" altLang="en-US" sz="1300" dirty="0">
              <a:cs typeface="Arial" charset="0"/>
            </a:endParaRPr>
          </a:p>
          <a:p>
            <a:pPr eaLnBrk="1" hangingPunct="1">
              <a:spcBef>
                <a:spcPts val="600"/>
              </a:spcBef>
            </a:pPr>
            <a:r>
              <a:rPr lang="en-US" altLang="en-US" sz="1300" dirty="0">
                <a:cs typeface="Arial" charset="0"/>
              </a:rPr>
              <a:t>Keep in mind, you’re able to control the sale of allowable products further through your local wellness policy. </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45</a:t>
            </a:fld>
            <a:endParaRPr 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31863" y="381000"/>
            <a:ext cx="5164137" cy="38750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xfrm>
            <a:off x="701040" y="4953001"/>
            <a:ext cx="5608320" cy="364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smtClean="0">
                <a:cs typeface="Arial" charset="0"/>
              </a:rPr>
              <a:t>Lower-calorie beverages are also allowable at the high school level only. </a:t>
            </a:r>
          </a:p>
          <a:p>
            <a:pPr eaLnBrk="1" hangingPunct="1">
              <a:spcBef>
                <a:spcPct val="0"/>
              </a:spcBef>
            </a:pPr>
            <a:endParaRPr lang="en-US" altLang="en-US" sz="1400" dirty="0">
              <a:cs typeface="Arial" charset="0"/>
            </a:endParaRPr>
          </a:p>
          <a:p>
            <a:pPr eaLnBrk="1" hangingPunct="1">
              <a:spcBef>
                <a:spcPct val="0"/>
              </a:spcBef>
            </a:pPr>
            <a:r>
              <a:rPr lang="en-US" altLang="en-US" sz="1400" dirty="0" smtClean="0">
                <a:cs typeface="Arial" charset="0"/>
              </a:rPr>
              <a:t>These beverages may have up to 5 calories per fl. Oz. and may be served in a maximum serving size of 12 fl. oz. </a:t>
            </a:r>
          </a:p>
          <a:p>
            <a:pPr eaLnBrk="1" hangingPunct="1">
              <a:spcBef>
                <a:spcPct val="0"/>
              </a:spcBef>
            </a:pPr>
            <a:endParaRPr lang="en-US" altLang="en-US" sz="1400" dirty="0">
              <a:cs typeface="Arial" charset="0"/>
            </a:endParaRPr>
          </a:p>
          <a:p>
            <a:pPr eaLnBrk="1" hangingPunct="1">
              <a:spcBef>
                <a:spcPct val="0"/>
              </a:spcBef>
            </a:pPr>
            <a:r>
              <a:rPr lang="en-US" altLang="en-US" sz="1400" dirty="0" smtClean="0">
                <a:cs typeface="Arial" charset="0"/>
              </a:rPr>
              <a:t>There are many options available in the current marketplace that meet these standards, such as lower-calorie sports drinks, lower-calorie tea and light lemonade products.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46</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914400" y="3810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701040" y="4953001"/>
            <a:ext cx="5608320" cy="364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smtClean="0">
                <a:cs typeface="Arial" charset="0"/>
              </a:rPr>
              <a:t>The Smart Snacks rule specifies that only caffeine-free foods and beverages be allowed for elementary and middle school students. However, the rule includes an exemption for foods and beverages that contain trace amounts of naturally-occurring caffeine substances, such as chocolate milk.  </a:t>
            </a:r>
          </a:p>
          <a:p>
            <a:pPr eaLnBrk="1" hangingPunct="1">
              <a:spcBef>
                <a:spcPct val="0"/>
              </a:spcBef>
            </a:pPr>
            <a:endParaRPr lang="en-US" altLang="en-US" sz="1400" dirty="0" smtClean="0">
              <a:solidFill>
                <a:srgbClr val="FF0000"/>
              </a:solidFill>
              <a:cs typeface="Arial" charset="0"/>
            </a:endParaRPr>
          </a:p>
          <a:p>
            <a:pPr eaLnBrk="1" hangingPunct="1">
              <a:spcBef>
                <a:spcPct val="0"/>
              </a:spcBef>
            </a:pPr>
            <a:r>
              <a:rPr lang="en-US" altLang="en-US" sz="1400" dirty="0" smtClean="0">
                <a:cs typeface="Arial" charset="0"/>
              </a:rPr>
              <a:t>The rule does not include any limitations on caffeine content of allowable foods at the high school level at this time. This is due to the fact that there is no formal standard for caffeine consumption currently. </a:t>
            </a:r>
          </a:p>
          <a:p>
            <a:pPr eaLnBrk="1" hangingPunct="1">
              <a:spcBef>
                <a:spcPct val="0"/>
              </a:spcBef>
            </a:pPr>
            <a:endParaRPr lang="en-US" altLang="en-US" sz="1400" dirty="0">
              <a:cs typeface="Arial" charset="0"/>
            </a:endParaRPr>
          </a:p>
          <a:p>
            <a:pPr eaLnBrk="1" hangingPunct="1">
              <a:spcBef>
                <a:spcPct val="0"/>
              </a:spcBef>
            </a:pPr>
            <a:r>
              <a:rPr lang="en-US" altLang="en-US" sz="1400" dirty="0" smtClean="0">
                <a:cs typeface="Arial" charset="0"/>
              </a:rPr>
              <a:t>However, USDA encourages schools to be mindful of the level of caffeine in food and beverages when selecting products that may be sold to students. USDA will continue to monitor research and recommendations on caffeine in school-aged children. </a:t>
            </a:r>
          </a:p>
          <a:p>
            <a:pPr eaLnBrk="1" hangingPunct="1">
              <a:spcBef>
                <a:spcPct val="0"/>
              </a:spcBef>
            </a:pPr>
            <a:endParaRPr lang="en-US" altLang="en-US" dirty="0" smtClean="0">
              <a:latin typeface="Arial" charset="0"/>
              <a:cs typeface="Arial"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47</a:t>
            </a:fld>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914400" y="3810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701040" y="5029200"/>
            <a:ext cx="5608320" cy="3569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5937">
              <a:spcBef>
                <a:spcPct val="0"/>
              </a:spcBef>
              <a:defRPr/>
            </a:pPr>
            <a:r>
              <a:rPr lang="en-US" altLang="en-US" sz="1400" dirty="0">
                <a:cs typeface="Arial" charset="0"/>
              </a:rPr>
              <a:t>Let’s go back to our calculator now and try to find an approved beverage.</a:t>
            </a:r>
          </a:p>
          <a:p>
            <a:pPr eaLnBrk="1" hangingPunct="1">
              <a:spcBef>
                <a:spcPct val="0"/>
              </a:spcBef>
            </a:pPr>
            <a:endParaRPr lang="en-US" altLang="en-US" sz="1400" dirty="0"/>
          </a:p>
          <a:p>
            <a:pPr eaLnBrk="1" hangingPunct="1">
              <a:spcBef>
                <a:spcPct val="0"/>
              </a:spcBef>
            </a:pPr>
            <a:r>
              <a:rPr lang="en-US" altLang="en-US" sz="1400" dirty="0"/>
              <a:t>We’re going to look at a carbonated, diluted juice product as an example. If we read the ingredients, we can see that this product is made from juice and sparkling water but does have some added natural flavors. </a:t>
            </a:r>
          </a:p>
          <a:p>
            <a:pPr eaLnBrk="1" hangingPunct="1">
              <a:spcBef>
                <a:spcPct val="0"/>
              </a:spcBef>
            </a:pPr>
            <a:endParaRPr lang="en-US" altLang="en-US" sz="1400" dirty="0"/>
          </a:p>
          <a:p>
            <a:pPr eaLnBrk="1" hangingPunct="1">
              <a:spcBef>
                <a:spcPct val="0"/>
              </a:spcBef>
            </a:pPr>
            <a:r>
              <a:rPr lang="en-US" altLang="en-US" sz="1400" dirty="0" smtClean="0"/>
              <a:t>The natural flavors in this product are fine, though it is important to keep in mind that allowable juice products cannot contain any nutritive or non-nutritive sweeteners.</a:t>
            </a:r>
          </a:p>
          <a:p>
            <a:pPr eaLnBrk="1" hangingPunct="1">
              <a:spcBef>
                <a:spcPct val="0"/>
              </a:spcBef>
            </a:pPr>
            <a:endParaRPr lang="en-US" altLang="en-US" sz="1400" dirty="0"/>
          </a:p>
          <a:p>
            <a:pPr eaLnBrk="1" hangingPunct="1">
              <a:spcBef>
                <a:spcPct val="0"/>
              </a:spcBef>
            </a:pPr>
            <a:r>
              <a:rPr lang="en-US" altLang="en-US" sz="1400" dirty="0"/>
              <a:t>To convert </a:t>
            </a:r>
            <a:r>
              <a:rPr lang="en-US" altLang="en-US" sz="1400" dirty="0" smtClean="0"/>
              <a:t>mL </a:t>
            </a:r>
            <a:r>
              <a:rPr lang="en-US" altLang="en-US" sz="1400" dirty="0"/>
              <a:t>to oz. for the calculator:</a:t>
            </a:r>
          </a:p>
          <a:p>
            <a:pPr eaLnBrk="1" hangingPunct="1">
              <a:spcBef>
                <a:spcPct val="0"/>
              </a:spcBef>
            </a:pPr>
            <a:endParaRPr lang="en-US" altLang="en-US" sz="1400" dirty="0" smtClean="0"/>
          </a:p>
          <a:p>
            <a:pPr eaLnBrk="1" hangingPunct="1">
              <a:spcBef>
                <a:spcPct val="0"/>
              </a:spcBef>
            </a:pPr>
            <a:r>
              <a:rPr lang="en-US" altLang="en-US" sz="1400" dirty="0" smtClean="0"/>
              <a:t>236.59 mL = 8 oz.</a:t>
            </a:r>
          </a:p>
          <a:p>
            <a:pPr eaLnBrk="1" hangingPunct="1">
              <a:spcBef>
                <a:spcPct val="0"/>
              </a:spcBef>
            </a:pPr>
            <a:r>
              <a:rPr lang="en-US" altLang="en-US" sz="1400" dirty="0" smtClean="0"/>
              <a:t>355mL = 12 oz.</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48</a:t>
            </a:fld>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914400" y="4572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701040" y="4953000"/>
            <a:ext cx="5608320" cy="364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Our product is a beverage. We will select “Beverage” before proceeding to the next step.</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49</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327025"/>
            <a:ext cx="5559425" cy="4170363"/>
          </a:xfrm>
          <a:prstGeom prst="rect">
            <a:avLst/>
          </a:prstGeom>
        </p:spPr>
      </p:sp>
      <p:sp>
        <p:nvSpPr>
          <p:cNvPr id="3" name="Notes Placeholder 2"/>
          <p:cNvSpPr>
            <a:spLocks noGrp="1"/>
          </p:cNvSpPr>
          <p:nvPr>
            <p:ph type="body" idx="1"/>
          </p:nvPr>
        </p:nvSpPr>
        <p:spPr>
          <a:xfrm>
            <a:off x="701040" y="4732021"/>
            <a:ext cx="5608320" cy="4183380"/>
          </a:xfrm>
          <a:prstGeom prst="rect">
            <a:avLst/>
          </a:prstGeom>
        </p:spPr>
        <p:txBody>
          <a:bodyPr/>
          <a:lstStyle/>
          <a:p>
            <a:r>
              <a:rPr lang="en-US" sz="1400" dirty="0"/>
              <a:t>Cost; including food and labor cost controls; nutrients per serving; and customer satisfaction are three main areas of school foodservice operation negatively impacted when standardized recipes are not used.</a:t>
            </a:r>
          </a:p>
          <a:p>
            <a:endParaRPr lang="en-US" sz="1400" dirty="0"/>
          </a:p>
          <a:p>
            <a:r>
              <a:rPr lang="en-US" sz="1400" dirty="0"/>
              <a:t>Standardized recipes provide consistent and accurate information for food cost control because the same ingredients and quantities of ingredients per serving are used each time the recipe is produced. </a:t>
            </a:r>
          </a:p>
          <a:p>
            <a:r>
              <a:rPr lang="en-US" sz="1400" dirty="0"/>
              <a:t>Standardized recipes will ensure that nutritional values per serving are valid and consistent.</a:t>
            </a:r>
          </a:p>
          <a:p>
            <a:endParaRPr lang="en-US" sz="1400" dirty="0"/>
          </a:p>
          <a:p>
            <a:r>
              <a:rPr lang="en-US" sz="1400" dirty="0"/>
              <a:t>Well-developed recipes that appeal to students are an important factor in maintaining and increasing student participation levels. Schools may take a lesson from national restaurant chains that have developed popular menu items consistent in every detail of ingredient, quantity, preparation, and presentation. Standardized recipes provide this consistency and can result in increased customer satisfaction.</a:t>
            </a:r>
          </a:p>
        </p:txBody>
      </p:sp>
      <p:sp>
        <p:nvSpPr>
          <p:cNvPr id="5" name="Slide Number Placeholder 3"/>
          <p:cNvSpPr txBox="1">
            <a:spLocks/>
          </p:cNvSpPr>
          <p:nvPr/>
        </p:nvSpPr>
        <p:spPr>
          <a:xfrm>
            <a:off x="6750757"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a:t>
            </a:fld>
            <a:endParaRPr lang="en-US" sz="1200" dirty="0"/>
          </a:p>
        </p:txBody>
      </p:sp>
    </p:spTree>
    <p:extLst>
      <p:ext uri="{BB962C8B-B14F-4D97-AF65-F5344CB8AC3E}">
        <p14:creationId xmlns:p14="http://schemas.microsoft.com/office/powerpoint/2010/main" val="66844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838200" y="342900"/>
            <a:ext cx="5334000" cy="40005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701040" y="4888229"/>
            <a:ext cx="5608320" cy="364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Next, we will select the appropriate age group. For the purpose of our example, we will consider middle school students.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50</a:t>
            </a:fld>
            <a:endParaRPr 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30275" y="392113"/>
            <a:ext cx="5164138" cy="38750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01040" y="4953000"/>
            <a:ext cx="5608320" cy="364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Based on our ingredient label, we know that our product would fall into the “100% fruit or vegetable juice diluted with water with no added sweeteners (with or without carbonation)” category. The product started as full-strength juice that was diluted with sparkling water.</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51</a:t>
            </a:fld>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14400" y="4572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701040" y="4876802"/>
            <a:ext cx="5608320" cy="3722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To complete the next screen, we will enter “12 fluid ounces” as the serving size and know that there’s only one serving per bottle.</a:t>
            </a:r>
          </a:p>
          <a:p>
            <a:pPr eaLnBrk="1" hangingPunct="1">
              <a:spcBef>
                <a:spcPct val="0"/>
              </a:spcBef>
            </a:pPr>
            <a:endParaRPr lang="en-US" altLang="en-US" sz="1400" dirty="0"/>
          </a:p>
          <a:p>
            <a:pPr eaLnBrk="1" hangingPunct="1">
              <a:spcBef>
                <a:spcPct val="0"/>
              </a:spcBef>
            </a:pPr>
            <a:r>
              <a:rPr lang="en-US" altLang="en-US" sz="1400" dirty="0"/>
              <a:t>(8 </a:t>
            </a:r>
            <a:r>
              <a:rPr lang="en-US" altLang="en-US" sz="1400" dirty="0" smtClean="0"/>
              <a:t>oz. </a:t>
            </a:r>
            <a:r>
              <a:rPr lang="en-US" altLang="en-US" sz="1400" dirty="0"/>
              <a:t>= 236.59 mL)</a:t>
            </a:r>
          </a:p>
          <a:p>
            <a:pPr eaLnBrk="1" hangingPunct="1">
              <a:spcBef>
                <a:spcPct val="0"/>
              </a:spcBef>
            </a:pPr>
            <a:endParaRPr lang="en-US" altLang="en-US" sz="1400" dirty="0"/>
          </a:p>
          <a:p>
            <a:pPr eaLnBrk="1" hangingPunct="1">
              <a:spcBef>
                <a:spcPct val="0"/>
              </a:spcBef>
            </a:pPr>
            <a:r>
              <a:rPr lang="en-US" altLang="en-US" sz="1400" dirty="0" smtClean="0"/>
              <a:t>(mL = 12 oz.)</a:t>
            </a:r>
            <a:endParaRPr lang="en-US" altLang="en-US" sz="1400" dirty="0"/>
          </a:p>
          <a:p>
            <a:pPr eaLnBrk="1" hangingPunct="1">
              <a:spcBef>
                <a:spcPct val="0"/>
              </a:spcBef>
            </a:pPr>
            <a:endParaRPr lang="en-US" altLang="en-US" sz="1100" dirty="0">
              <a:latin typeface="Calibri Light" pitchFamily="34"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52</a:t>
            </a:fld>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14400" y="457200"/>
            <a:ext cx="5181600" cy="3886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4800601"/>
            <a:ext cx="5608320" cy="3798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We can see that our product made from juice, sparkling water, and natural flavors has been approved for middle school students. It would also be an approved beverage at high schools. You could also note that the portion size would need to be decreased to 8 </a:t>
            </a:r>
            <a:r>
              <a:rPr lang="en-US" altLang="en-US" sz="1400" dirty="0" smtClean="0"/>
              <a:t>fl. </a:t>
            </a:r>
            <a:r>
              <a:rPr lang="en-US" altLang="en-US" sz="1400" dirty="0"/>
              <a:t>o</a:t>
            </a:r>
            <a:r>
              <a:rPr lang="en-US" altLang="en-US" sz="1400" dirty="0" smtClean="0"/>
              <a:t>z. </a:t>
            </a:r>
            <a:r>
              <a:rPr lang="en-US" altLang="en-US" sz="1400" dirty="0"/>
              <a:t>to sell this product in elementary schools.</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53</a:t>
            </a:fld>
            <a:endParaRPr 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839788" y="419100"/>
            <a:ext cx="5330825" cy="3998913"/>
          </a:xfrm>
          <a:prstGeom prst="rect">
            <a:avLst/>
          </a:prstGeom>
          <a:noFill/>
          <a:ln>
            <a:solidFill>
              <a:srgbClr val="000000"/>
            </a:solidFill>
            <a:miter lim="800000"/>
            <a:headEnd/>
            <a:tailEnd/>
          </a:ln>
        </p:spPr>
      </p:sp>
      <p:sp>
        <p:nvSpPr>
          <p:cNvPr id="112642" name="Notes Placeholder 2"/>
          <p:cNvSpPr>
            <a:spLocks noGrp="1"/>
          </p:cNvSpPr>
          <p:nvPr>
            <p:ph type="body" idx="1"/>
          </p:nvPr>
        </p:nvSpPr>
        <p:spPr bwMode="auto">
          <a:xfrm>
            <a:off x="304801" y="4724400"/>
            <a:ext cx="6400800" cy="4419600"/>
          </a:xfrm>
          <a:prstGeom prst="rect">
            <a:avLst/>
          </a:prstGeom>
          <a:noFill/>
        </p:spPr>
        <p:txBody>
          <a:bodyPr wrap="square" numCol="1" anchor="t" anchorCtr="0" compatLnSpc="1">
            <a:prstTxWarp prst="textNoShape">
              <a:avLst/>
            </a:prstTxWarp>
          </a:bodyPr>
          <a:lstStyle/>
          <a:p>
            <a:pPr eaLnBrk="1" hangingPunct="1">
              <a:spcBef>
                <a:spcPct val="0"/>
              </a:spcBef>
            </a:pPr>
            <a:r>
              <a:rPr lang="en-US" altLang="en-US" sz="1300" dirty="0" smtClean="0">
                <a:cs typeface="Arial" charset="0"/>
              </a:rPr>
              <a:t>One of the most common questions we have received about the Smart Snacks rule has been about fundraisers. USDA recognizes that school-sanctioned fundraisers are a method of financing many important activities for students. However, some fundraisers may be affected by the Smart Snacks final rule. Fundraisers that are held on the school campus during the school day must comply with the Smart Snacks standards. This may affect things like bake sales and candy bar sales.</a:t>
            </a:r>
          </a:p>
          <a:p>
            <a:pPr eaLnBrk="1" hangingPunct="1">
              <a:spcBef>
                <a:spcPct val="0"/>
              </a:spcBef>
            </a:pPr>
            <a:endParaRPr lang="en-US" altLang="en-US" sz="1300" dirty="0" smtClean="0">
              <a:cs typeface="Arial" charset="0"/>
            </a:endParaRPr>
          </a:p>
          <a:p>
            <a:pPr defTabSz="901497">
              <a:spcBef>
                <a:spcPct val="0"/>
              </a:spcBef>
            </a:pPr>
            <a:r>
              <a:rPr lang="en-US" sz="1300" dirty="0" smtClean="0"/>
              <a:t>The school day is defined as the period from the midnight before to 30 minutes after the end of the official school day. </a:t>
            </a:r>
          </a:p>
          <a:p>
            <a:pPr defTabSz="901497">
              <a:spcBef>
                <a:spcPct val="0"/>
              </a:spcBef>
            </a:pPr>
            <a:endParaRPr lang="en-US" sz="1300" dirty="0" smtClean="0"/>
          </a:p>
          <a:p>
            <a:pPr defTabSz="901497">
              <a:spcBef>
                <a:spcPct val="0"/>
              </a:spcBef>
            </a:pPr>
            <a:r>
              <a:rPr lang="en-US" sz="1300" dirty="0" smtClean="0"/>
              <a:t>NYSED is not allowing exemptions to the standards at this time. All fundraisers during the school day must meet the standards.  </a:t>
            </a:r>
          </a:p>
          <a:p>
            <a:pPr defTabSz="901497">
              <a:spcBef>
                <a:spcPct val="0"/>
              </a:spcBef>
            </a:pPr>
            <a:endParaRPr lang="en-US" sz="1300" dirty="0" smtClean="0"/>
          </a:p>
          <a:p>
            <a:pPr defTabSz="901497">
              <a:spcBef>
                <a:spcPct val="0"/>
              </a:spcBef>
            </a:pPr>
            <a:r>
              <a:rPr lang="en-US" sz="1300" dirty="0" smtClean="0"/>
              <a:t>The sale of food items that meet the nutrition requirements, as well as the sale of non-food items, at fundraisers would not be limited in any way. </a:t>
            </a:r>
          </a:p>
          <a:p>
            <a:pPr defTabSz="901497">
              <a:spcBef>
                <a:spcPct val="0"/>
              </a:spcBef>
            </a:pPr>
            <a:endParaRPr lang="en-US" sz="1300" dirty="0" smtClean="0"/>
          </a:p>
          <a:p>
            <a:pPr defTabSz="901497">
              <a:spcBef>
                <a:spcPct val="0"/>
              </a:spcBef>
            </a:pPr>
            <a:r>
              <a:rPr lang="en-US" sz="1300" dirty="0" smtClean="0"/>
              <a:t>These standards do not apply during non-school hours, weekends and off-campus fundraising events, such as concessions during sporting events and school plays. </a:t>
            </a:r>
          </a:p>
          <a:p>
            <a:pPr defTabSz="901497">
              <a:spcBef>
                <a:spcPct val="0"/>
              </a:spcBef>
            </a:pPr>
            <a:endParaRPr lang="en-US" sz="1300" dirty="0" smtClean="0"/>
          </a:p>
          <a:p>
            <a:pPr defTabSz="901497">
              <a:spcBef>
                <a:spcPct val="0"/>
              </a:spcBef>
            </a:pPr>
            <a:r>
              <a:rPr lang="en-US" sz="1300" dirty="0" smtClean="0"/>
              <a:t>Again,</a:t>
            </a:r>
            <a:r>
              <a:rPr lang="en-US" sz="1300" baseline="0" dirty="0" smtClean="0"/>
              <a:t> to remind you; </a:t>
            </a:r>
            <a:r>
              <a:rPr lang="en-US" sz="1300" dirty="0" smtClean="0"/>
              <a:t>It is also important to note that these standards do not apply to treats for birthdays or foods brought by the student from home, because they</a:t>
            </a:r>
            <a:r>
              <a:rPr lang="en-US" sz="1300" baseline="0" dirty="0" smtClean="0"/>
              <a:t> are not sold</a:t>
            </a:r>
            <a:r>
              <a:rPr lang="en-US" sz="1300" dirty="0" smtClean="0"/>
              <a:t>.</a:t>
            </a: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54</a:t>
            </a:fld>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838200" y="495300"/>
            <a:ext cx="5334000" cy="40020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533400" y="4800600"/>
            <a:ext cx="6019800" cy="4191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400" dirty="0" smtClean="0">
                <a:cs typeface="Arial" charset="0"/>
              </a:rPr>
              <a:t>Another important aspect of the Smart Snacks rule is recordkeeping and monitoring. (</a:t>
            </a:r>
            <a:r>
              <a:rPr lang="en-US" altLang="en-US" sz="1400" dirty="0">
                <a:cs typeface="Arial" charset="0"/>
              </a:rPr>
              <a:t>I.E. Non Program Food Price tool and labels/snack calculator print outs</a:t>
            </a:r>
            <a:r>
              <a:rPr lang="en-US" altLang="en-US" sz="1400" dirty="0" smtClean="0">
                <a:cs typeface="Arial" charset="0"/>
              </a:rPr>
              <a:t>.)</a:t>
            </a:r>
          </a:p>
          <a:p>
            <a:pPr eaLnBrk="1" hangingPunct="1">
              <a:spcBef>
                <a:spcPts val="600"/>
              </a:spcBef>
            </a:pPr>
            <a:r>
              <a:rPr lang="en-US" altLang="en-US" sz="1400" dirty="0" smtClean="0">
                <a:cs typeface="Arial" charset="0"/>
              </a:rPr>
              <a:t>USDA wants stakeholders to understand that these competitive food standards apply to all foods sold throughout the day at </a:t>
            </a:r>
            <a:r>
              <a:rPr lang="en-US" altLang="en-US" sz="1400" b="1" dirty="0" smtClean="0">
                <a:cs typeface="Arial" charset="0"/>
              </a:rPr>
              <a:t>ALL</a:t>
            </a:r>
            <a:r>
              <a:rPr lang="en-US" altLang="en-US" sz="1400" dirty="0" smtClean="0">
                <a:cs typeface="Arial" charset="0"/>
              </a:rPr>
              <a:t> of the venues available in a school. </a:t>
            </a:r>
          </a:p>
          <a:p>
            <a:pPr eaLnBrk="1" hangingPunct="1">
              <a:spcBef>
                <a:spcPts val="600"/>
              </a:spcBef>
            </a:pPr>
            <a:r>
              <a:rPr lang="en-US" altLang="en-US" sz="1400" dirty="0" smtClean="0">
                <a:cs typeface="Arial" charset="0"/>
              </a:rPr>
              <a:t>This means that all individuals who are responsible for the sale of food to students anywhere on the school campus during the school day, will have a role in meeting these requirements. In most districts, it will not be feasible for the food service staff to be responsible for monitoring the sale of foods outside of the cafeteria.</a:t>
            </a:r>
          </a:p>
          <a:p>
            <a:pPr eaLnBrk="1" hangingPunct="1">
              <a:spcBef>
                <a:spcPts val="600"/>
              </a:spcBef>
            </a:pPr>
            <a:r>
              <a:rPr lang="en-US" altLang="en-US" sz="1400" dirty="0" smtClean="0">
                <a:cs typeface="Arial" charset="0"/>
              </a:rPr>
              <a:t>How your district maintains the records to demonstrate compliance with Smart Snacks must be decided at a local level.</a:t>
            </a:r>
          </a:p>
          <a:p>
            <a:pPr eaLnBrk="1" hangingPunct="1">
              <a:spcBef>
                <a:spcPts val="600"/>
              </a:spcBef>
            </a:pPr>
            <a:r>
              <a:rPr lang="en-US" altLang="en-US" sz="1400" dirty="0" smtClean="0">
                <a:cs typeface="Arial" charset="0"/>
              </a:rPr>
              <a:t>NYSED reviewers will be including district-wide competitive food sales as part of the Administrative Reviews that are conducted every three years to ensure that Smart Snacks standards are being met.</a:t>
            </a:r>
          </a:p>
          <a:p>
            <a:pPr eaLnBrk="1" hangingPunct="1">
              <a:spcBef>
                <a:spcPct val="0"/>
              </a:spcBef>
            </a:pPr>
            <a:endParaRPr lang="en-US" altLang="en-US" dirty="0" smtClean="0">
              <a:latin typeface="Arial" charset="0"/>
              <a:cs typeface="Arial" charset="0"/>
            </a:endParaRPr>
          </a:p>
          <a:p>
            <a:pPr eaLnBrk="1" hangingPunct="1">
              <a:spcBef>
                <a:spcPct val="0"/>
              </a:spcBef>
            </a:pPr>
            <a:endParaRPr lang="en-US" altLang="en-US" dirty="0" smtClean="0">
              <a:latin typeface="Arial" charset="0"/>
              <a:cs typeface="Arial" charset="0"/>
            </a:endParaRPr>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55</a:t>
            </a:fld>
            <a:endParaRPr 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763588" y="382588"/>
            <a:ext cx="5483225" cy="41132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701040" y="4876799"/>
            <a:ext cx="5608320" cy="37223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smtClean="0"/>
              <a:t>The are are a variety of resources available to schools to assist in Smart Snacks implementation.</a:t>
            </a:r>
          </a:p>
          <a:p>
            <a:pPr eaLnBrk="1" hangingPunct="1">
              <a:spcBef>
                <a:spcPct val="0"/>
              </a:spcBef>
            </a:pPr>
            <a:endParaRPr lang="en-US" altLang="en-US" sz="1400" dirty="0" smtClean="0"/>
          </a:p>
          <a:p>
            <a:pPr marL="693684" lvl="1" indent="-236484">
              <a:spcBef>
                <a:spcPts val="600"/>
              </a:spcBef>
              <a:buFont typeface="+mj-lt"/>
              <a:buAutoNum type="arabicPeriod"/>
            </a:pPr>
            <a:r>
              <a:rPr lang="en-US" altLang="en-US" sz="1400" dirty="0" smtClean="0"/>
              <a:t>Link 1 is the Interim Final</a:t>
            </a:r>
            <a:r>
              <a:rPr lang="en-US" altLang="en-US" sz="1400" baseline="0" dirty="0" smtClean="0"/>
              <a:t> Rule located in</a:t>
            </a:r>
            <a:r>
              <a:rPr lang="en-US" altLang="en-US" sz="1400" dirty="0" smtClean="0"/>
              <a:t> Federal Register Vol. 78 #125,  Friday, June 28, 2013</a:t>
            </a:r>
          </a:p>
          <a:p>
            <a:pPr marL="693684" lvl="1" indent="-236484">
              <a:spcBef>
                <a:spcPts val="600"/>
              </a:spcBef>
              <a:buFont typeface="+mj-lt"/>
              <a:buAutoNum type="arabicPeriod"/>
            </a:pPr>
            <a:r>
              <a:rPr lang="en-US" altLang="en-US" sz="1400" dirty="0" smtClean="0"/>
              <a:t>Link 2 is the product calculator</a:t>
            </a:r>
          </a:p>
          <a:p>
            <a:pPr marL="693684" lvl="1" indent="-236484">
              <a:spcBef>
                <a:spcPts val="600"/>
              </a:spcBef>
              <a:buFont typeface="+mj-lt"/>
              <a:buAutoNum type="arabicPeriod"/>
            </a:pPr>
            <a:r>
              <a:rPr lang="en-US" altLang="en-US" sz="1400" dirty="0" smtClean="0"/>
              <a:t>Navigator that shows ingredient</a:t>
            </a:r>
            <a:r>
              <a:rPr lang="en-US" altLang="en-US" sz="1400" baseline="0" dirty="0" smtClean="0"/>
              <a:t> labels and pictures of many snack products from cokes to cookies.</a:t>
            </a:r>
          </a:p>
          <a:p>
            <a:pPr marL="693684" lvl="1" indent="-236484">
              <a:spcBef>
                <a:spcPts val="600"/>
              </a:spcBef>
              <a:buFont typeface="+mj-lt"/>
              <a:buAutoNum type="arabicPeriod"/>
            </a:pPr>
            <a:r>
              <a:rPr lang="en-US" altLang="en-US" sz="1400" baseline="0" dirty="0" smtClean="0"/>
              <a:t>The Success stories link includes a school in Brooklyn that developed a school garden and sells at the local farmers market. A very successful fund raiser.  </a:t>
            </a:r>
            <a:endParaRPr lang="en-US" altLang="en-US" sz="1400" dirty="0" smtClean="0"/>
          </a:p>
        </p:txBody>
      </p:sp>
      <p:sp>
        <p:nvSpPr>
          <p:cNvPr id="5"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56</a:t>
            </a:fld>
            <a:endParaRPr 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p:cNvSpPr>
          <p:nvPr>
            <p:ph type="sldImg"/>
          </p:nvPr>
        </p:nvSpPr>
        <p:spPr bwMode="auto">
          <a:xfrm>
            <a:off x="762000" y="304800"/>
            <a:ext cx="5486400" cy="4114800"/>
          </a:xfrm>
          <a:prstGeom prst="rect">
            <a:avLst/>
          </a:prstGeom>
          <a:noFill/>
          <a:ln>
            <a:solidFill>
              <a:srgbClr val="000000"/>
            </a:solidFill>
            <a:miter lim="800000"/>
            <a:headEnd/>
            <a:tailEnd/>
          </a:ln>
        </p:spPr>
      </p:sp>
      <p:sp>
        <p:nvSpPr>
          <p:cNvPr id="6" name="Slide Number Placeholder 3"/>
          <p:cNvSpPr txBox="1">
            <a:spLocks/>
          </p:cNvSpPr>
          <p:nvPr/>
        </p:nvSpPr>
        <p:spPr>
          <a:xfrm>
            <a:off x="6660444" y="8991601"/>
            <a:ext cx="349956"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57</a:t>
            </a:fld>
            <a:endParaRPr lang="en-US" sz="1200" dirty="0"/>
          </a:p>
        </p:txBody>
      </p:sp>
      <p:sp>
        <p:nvSpPr>
          <p:cNvPr id="7" name="TextBox 6"/>
          <p:cNvSpPr txBox="1"/>
          <p:nvPr/>
        </p:nvSpPr>
        <p:spPr>
          <a:xfrm>
            <a:off x="533400" y="4876800"/>
            <a:ext cx="5943600" cy="2154436"/>
          </a:xfrm>
          <a:prstGeom prst="rect">
            <a:avLst/>
          </a:prstGeom>
          <a:noFill/>
        </p:spPr>
        <p:txBody>
          <a:bodyPr wrap="square" rtlCol="0">
            <a:spAutoFit/>
          </a:bodyPr>
          <a:lstStyle/>
          <a:p>
            <a:r>
              <a:rPr lang="en-US" sz="1400" dirty="0" smtClean="0"/>
              <a:t>You have completed view the Standardized Recipe, Production Record and All Foods Sold in School webinar and may now close </a:t>
            </a:r>
            <a:r>
              <a:rPr lang="en-US" sz="1400" dirty="0"/>
              <a:t>out of your browser by selecting the “X” on the right side of the webinar window. </a:t>
            </a:r>
            <a:endParaRPr lang="en-US" sz="1400" dirty="0" smtClean="0"/>
          </a:p>
          <a:p>
            <a:endParaRPr lang="en-US" sz="1400" dirty="0"/>
          </a:p>
          <a:p>
            <a:r>
              <a:rPr lang="en-US" sz="1400" dirty="0" smtClean="0"/>
              <a:t>You </a:t>
            </a:r>
            <a:r>
              <a:rPr lang="en-US" sz="1400" dirty="0"/>
              <a:t>will then be directed to complete a brief five question assessment of the content covered in the webinar. </a:t>
            </a:r>
            <a:endParaRPr lang="en-US" sz="1400" dirty="0" smtClean="0"/>
          </a:p>
          <a:p>
            <a:endParaRPr lang="en-US" sz="1400" b="1" dirty="0">
              <a:solidFill>
                <a:srgbClr val="FF0000"/>
              </a:solidFill>
            </a:endParaRPr>
          </a:p>
          <a:p>
            <a:pPr algn="ctr"/>
            <a:r>
              <a:rPr lang="en-US" b="1" i="1" u="sng" dirty="0" smtClean="0">
                <a:solidFill>
                  <a:srgbClr val="FF0000"/>
                </a:solidFill>
              </a:rPr>
              <a:t>You </a:t>
            </a:r>
            <a:r>
              <a:rPr lang="en-US" b="1" i="1" u="sng" dirty="0">
                <a:solidFill>
                  <a:srgbClr val="FF0000"/>
                </a:solidFill>
              </a:rPr>
              <a:t>must complete the assessment to receive credit for viewing this webinar.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381000"/>
            <a:ext cx="5380038" cy="4037013"/>
          </a:xfrm>
          <a:prstGeom prst="rect">
            <a:avLst/>
          </a:prstGeom>
        </p:spPr>
      </p:sp>
      <p:sp>
        <p:nvSpPr>
          <p:cNvPr id="3" name="Notes Placeholder 2"/>
          <p:cNvSpPr>
            <a:spLocks noGrp="1"/>
          </p:cNvSpPr>
          <p:nvPr>
            <p:ph type="body" idx="1"/>
          </p:nvPr>
        </p:nvSpPr>
        <p:spPr>
          <a:xfrm>
            <a:off x="0" y="4648200"/>
            <a:ext cx="7010400" cy="4572000"/>
          </a:xfrm>
          <a:prstGeom prst="rect">
            <a:avLst/>
          </a:prstGeom>
        </p:spPr>
        <p:txBody>
          <a:bodyPr/>
          <a:lstStyle/>
          <a:p>
            <a:pPr>
              <a:spcBef>
                <a:spcPts val="600"/>
              </a:spcBef>
            </a:pPr>
            <a:r>
              <a:rPr lang="en-US" sz="1200" dirty="0"/>
              <a:t>Recipes are developed with specific ingredient amounts. When additional amounts of ingredients are added to a recipe or recipes they become portioned incorrectly, leading to a change in the cost to produce that recipe</a:t>
            </a:r>
            <a:r>
              <a:rPr lang="en-US" sz="1200" dirty="0" smtClean="0"/>
              <a:t>.</a:t>
            </a:r>
            <a:endParaRPr lang="en-US" sz="1200" dirty="0"/>
          </a:p>
          <a:p>
            <a:pPr>
              <a:spcBef>
                <a:spcPts val="600"/>
              </a:spcBef>
            </a:pPr>
            <a:r>
              <a:rPr lang="en-US" sz="1200" dirty="0"/>
              <a:t>For example, the school foodservice has a recipe for Fiesta Beef Casserole that calls for 35 </a:t>
            </a:r>
            <a:r>
              <a:rPr lang="en-US" sz="1200" dirty="0" err="1"/>
              <a:t>lb</a:t>
            </a:r>
            <a:r>
              <a:rPr lang="en-US" sz="1200" dirty="0"/>
              <a:t> of ground beef to make 200 servings. If a cook uses 40 </a:t>
            </a:r>
            <a:r>
              <a:rPr lang="en-US" sz="1200" dirty="0" err="1"/>
              <a:t>lb</a:t>
            </a:r>
            <a:r>
              <a:rPr lang="en-US" sz="1200" dirty="0"/>
              <a:t> of ground beef (packaged in four 10-lb packages), the cost per portion increases significantly because 5 additional pounds of meat were used</a:t>
            </a:r>
            <a:r>
              <a:rPr lang="en-US" sz="1200" dirty="0" smtClean="0"/>
              <a:t>.</a:t>
            </a:r>
            <a:endParaRPr lang="en-US" sz="1200" dirty="0"/>
          </a:p>
          <a:p>
            <a:pPr>
              <a:spcBef>
                <a:spcPts val="600"/>
              </a:spcBef>
            </a:pPr>
            <a:r>
              <a:rPr lang="en-US" sz="1200" dirty="0"/>
              <a:t>The cost of each serving of Fiesta Beef Casserole projected by the use of a standardized recipe is $ 0.46. The cost of each serving of the casserole when the standardized recipe was not followed is $ 0.51. This is $0.05 more than projected, because five additional pounds of meat were used. If similar changes were made each day during the school year by not following standardized recipes the $0.05 per serving multiplied by 200 servings over 160 school days would be an additional total cost of $1,600</a:t>
            </a:r>
            <a:r>
              <a:rPr lang="en-US" sz="1200" dirty="0" smtClean="0"/>
              <a:t>.</a:t>
            </a:r>
            <a:endParaRPr lang="en-US" sz="1200" dirty="0"/>
          </a:p>
          <a:p>
            <a:pPr>
              <a:spcBef>
                <a:spcPts val="600"/>
              </a:spcBef>
            </a:pPr>
            <a:r>
              <a:rPr lang="en-US" sz="1200" dirty="0"/>
              <a:t>Example B demonstrates how costs are based on the assumption that a recipe will yield a certain number of servings. The Fiesta Beef Casserole recipe is specified to yield 25 servings per pan by cutting a half steam table pan (12" x 10" x 21⁄2")  five by five ways. What if the pan was cut four by five ways and yielded 20 servings instead of 25 servings</a:t>
            </a:r>
            <a:r>
              <a:rPr lang="en-US" sz="1200" dirty="0" smtClean="0"/>
              <a:t>?</a:t>
            </a:r>
            <a:endParaRPr lang="en-US" sz="1200" dirty="0"/>
          </a:p>
          <a:p>
            <a:pPr>
              <a:spcBef>
                <a:spcPts val="600"/>
              </a:spcBef>
            </a:pPr>
            <a:r>
              <a:rPr lang="en-US" sz="1200" dirty="0"/>
              <a:t>The cost per serving for a pan that yields 20 servings is $ 0.58, and the cost per serving for a pan that yields 25 servings is $ 0.46 this is a difference of $ 0.12 per serving which if you’re serving 200 students for 160 days, an additional $3,840 over the course of the school year</a:t>
            </a:r>
            <a:r>
              <a:rPr lang="en-US" sz="1200" dirty="0" smtClean="0"/>
              <a:t>.</a:t>
            </a:r>
            <a:endParaRPr lang="en-US" sz="1200" dirty="0"/>
          </a:p>
          <a:p>
            <a:pPr>
              <a:spcBef>
                <a:spcPts val="600"/>
              </a:spcBef>
            </a:pPr>
            <a:r>
              <a:rPr lang="en-US" sz="1200" dirty="0"/>
              <a:t>If similar mistakes are made multiple times a day, the costs really add up! Plate waste also may increase when servings are too large; and because a larger portion was served to each student, the likelihood of running out of food increases greatly.</a:t>
            </a:r>
          </a:p>
        </p:txBody>
      </p:sp>
      <p:sp>
        <p:nvSpPr>
          <p:cNvPr id="5" name="Slide Number Placeholder 3"/>
          <p:cNvSpPr txBox="1">
            <a:spLocks/>
          </p:cNvSpPr>
          <p:nvPr/>
        </p:nvSpPr>
        <p:spPr>
          <a:xfrm>
            <a:off x="6750757"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6</a:t>
            </a:fld>
            <a:endParaRPr lang="en-US" sz="1200" dirty="0"/>
          </a:p>
        </p:txBody>
      </p:sp>
    </p:spTree>
    <p:extLst>
      <p:ext uri="{BB962C8B-B14F-4D97-AF65-F5344CB8AC3E}">
        <p14:creationId xmlns:p14="http://schemas.microsoft.com/office/powerpoint/2010/main" val="34247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457200"/>
            <a:ext cx="5064125" cy="3798888"/>
          </a:xfrm>
          <a:prstGeom prst="rect">
            <a:avLst/>
          </a:prstGeom>
        </p:spPr>
      </p:sp>
      <p:sp>
        <p:nvSpPr>
          <p:cNvPr id="3" name="Notes Placeholder 2"/>
          <p:cNvSpPr>
            <a:spLocks noGrp="1"/>
          </p:cNvSpPr>
          <p:nvPr>
            <p:ph type="body" idx="1"/>
          </p:nvPr>
        </p:nvSpPr>
        <p:spPr>
          <a:xfrm>
            <a:off x="685800" y="4808220"/>
            <a:ext cx="5608320" cy="4183380"/>
          </a:xfrm>
          <a:prstGeom prst="rect">
            <a:avLst/>
          </a:prstGeom>
        </p:spPr>
        <p:txBody>
          <a:bodyPr/>
          <a:lstStyle/>
          <a:p>
            <a:r>
              <a:rPr lang="en-US" sz="1400" dirty="0"/>
              <a:t>Besides increases in cost, the nutrients per serving for a recipe can be altered significantly when a recipe is not followed. Take a look at the comparison of nutrient content of a serving of the Fiesta Beef Casserole when cut into 20 versus 25 servings.</a:t>
            </a:r>
          </a:p>
          <a:p>
            <a:endParaRPr lang="en-US" sz="1400" dirty="0"/>
          </a:p>
          <a:p>
            <a:r>
              <a:rPr lang="en-US" sz="1400" dirty="0"/>
              <a:t>The serving size increases which in turn increases the calories, protein, total fat, saturated fat, and sodium</a:t>
            </a:r>
          </a:p>
        </p:txBody>
      </p:sp>
      <p:sp>
        <p:nvSpPr>
          <p:cNvPr id="5" name="Slide Number Placeholder 3"/>
          <p:cNvSpPr txBox="1">
            <a:spLocks/>
          </p:cNvSpPr>
          <p:nvPr/>
        </p:nvSpPr>
        <p:spPr>
          <a:xfrm>
            <a:off x="6781801"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7</a:t>
            </a:fld>
            <a:endParaRPr lang="en-US" sz="1200" dirty="0"/>
          </a:p>
        </p:txBody>
      </p:sp>
    </p:spTree>
    <p:extLst>
      <p:ext uri="{BB962C8B-B14F-4D97-AF65-F5344CB8AC3E}">
        <p14:creationId xmlns:p14="http://schemas.microsoft.com/office/powerpoint/2010/main" val="383180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696913"/>
            <a:ext cx="5029200" cy="3771900"/>
          </a:xfrm>
          <a:prstGeom prst="rect">
            <a:avLst/>
          </a:prstGeom>
        </p:spPr>
      </p:sp>
      <p:sp>
        <p:nvSpPr>
          <p:cNvPr id="3" name="Notes Placeholder 2"/>
          <p:cNvSpPr>
            <a:spLocks noGrp="1"/>
          </p:cNvSpPr>
          <p:nvPr>
            <p:ph type="body" idx="1"/>
          </p:nvPr>
        </p:nvSpPr>
        <p:spPr>
          <a:xfrm>
            <a:off x="701040" y="4808220"/>
            <a:ext cx="5608320" cy="4183380"/>
          </a:xfrm>
          <a:prstGeom prst="rect">
            <a:avLst/>
          </a:prstGeom>
        </p:spPr>
        <p:txBody>
          <a:bodyPr/>
          <a:lstStyle/>
          <a:p>
            <a:r>
              <a:rPr lang="en-US" sz="1400" dirty="0"/>
              <a:t>Another very important reason to use standardized recipes is keeping customers happy and satisfied.  Standardized recipes provide the same recipe outcome no matter who is preparing them. Production and other staff members can become familiar with the recipes quicker because recipes have the same format. Guesswork is eliminated because staff members have confidence that the recipe will turn out how it is intended. Customers will be more satisfied and participation may increase because customers know what to expect each time a product is served. Employees feel more satisfied and confident in their jobs because standardized </a:t>
            </a:r>
            <a:r>
              <a:rPr lang="en-US" sz="1400" dirty="0" smtClean="0"/>
              <a:t>recipes </a:t>
            </a:r>
            <a:r>
              <a:rPr lang="en-US" sz="1400" dirty="0"/>
              <a:t>decrease the chances of producing poor food products, and prevent shortages of servings during meal service.</a:t>
            </a:r>
          </a:p>
          <a:p>
            <a:endParaRPr lang="en-US" sz="1200" dirty="0"/>
          </a:p>
        </p:txBody>
      </p:sp>
      <p:sp>
        <p:nvSpPr>
          <p:cNvPr id="5" name="Slide Number Placeholder 3"/>
          <p:cNvSpPr txBox="1">
            <a:spLocks/>
          </p:cNvSpPr>
          <p:nvPr/>
        </p:nvSpPr>
        <p:spPr>
          <a:xfrm>
            <a:off x="6750757"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8</a:t>
            </a:fld>
            <a:endParaRPr lang="en-US" sz="1200" dirty="0"/>
          </a:p>
        </p:txBody>
      </p:sp>
    </p:spTree>
    <p:extLst>
      <p:ext uri="{BB962C8B-B14F-4D97-AF65-F5344CB8AC3E}">
        <p14:creationId xmlns:p14="http://schemas.microsoft.com/office/powerpoint/2010/main" val="198358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76200"/>
            <a:ext cx="4262437" cy="3197225"/>
          </a:xfrm>
          <a:prstGeom prst="rect">
            <a:avLst/>
          </a:prstGeom>
        </p:spPr>
      </p:sp>
      <p:sp>
        <p:nvSpPr>
          <p:cNvPr id="3" name="Notes Placeholder 2"/>
          <p:cNvSpPr>
            <a:spLocks noGrp="1"/>
          </p:cNvSpPr>
          <p:nvPr>
            <p:ph type="body" idx="1"/>
          </p:nvPr>
        </p:nvSpPr>
        <p:spPr>
          <a:xfrm>
            <a:off x="152400" y="3428999"/>
            <a:ext cx="6712656" cy="5748484"/>
          </a:xfrm>
          <a:prstGeom prst="rect">
            <a:avLst/>
          </a:prstGeom>
        </p:spPr>
        <p:txBody>
          <a:bodyPr>
            <a:noAutofit/>
          </a:bodyPr>
          <a:lstStyle/>
          <a:p>
            <a:pPr algn="l">
              <a:spcBef>
                <a:spcPts val="600"/>
              </a:spcBef>
              <a:buClr>
                <a:schemeClr val="tx2"/>
              </a:buClr>
            </a:pPr>
            <a:r>
              <a:rPr lang="en-US" sz="1100" dirty="0"/>
              <a:t>Standardized recipes for school foodservice operations should always have certain components</a:t>
            </a:r>
            <a:r>
              <a:rPr lang="en-US" sz="1100" dirty="0" smtClean="0"/>
              <a:t>.</a:t>
            </a:r>
            <a:endParaRPr lang="en-US" sz="1100" dirty="0"/>
          </a:p>
          <a:p>
            <a:pPr algn="l">
              <a:spcBef>
                <a:spcPts val="600"/>
              </a:spcBef>
              <a:buClr>
                <a:schemeClr val="tx2"/>
              </a:buClr>
            </a:pPr>
            <a:r>
              <a:rPr lang="en-US" sz="1100" b="1" dirty="0"/>
              <a:t>The Recipe </a:t>
            </a:r>
            <a:r>
              <a:rPr lang="en-US" sz="1100" b="1" dirty="0" smtClean="0"/>
              <a:t>Name</a:t>
            </a:r>
            <a:r>
              <a:rPr lang="en-US" sz="1100" b="1" baseline="0" dirty="0" smtClean="0"/>
              <a:t> and or </a:t>
            </a:r>
            <a:r>
              <a:rPr lang="en-US" sz="1100" b="1" dirty="0" smtClean="0"/>
              <a:t>Number</a:t>
            </a:r>
            <a:r>
              <a:rPr lang="en-US" sz="1100" b="1" dirty="0"/>
              <a:t>.  </a:t>
            </a:r>
            <a:r>
              <a:rPr lang="en-US" sz="1100" dirty="0"/>
              <a:t>Numbering your recipes is not required but may be helpful for organization and recording the standardized recipe on your production records. Each recipe should have a title. The title should be descriptive of the product and easily understood by everyone who is working in the operation and your customers. It should be appealing to your customers as well</a:t>
            </a:r>
            <a:r>
              <a:rPr lang="en-US" sz="1100" dirty="0" smtClean="0"/>
              <a:t>.</a:t>
            </a:r>
            <a:endParaRPr lang="en-US" sz="1100" b="1" dirty="0"/>
          </a:p>
          <a:p>
            <a:pPr algn="l">
              <a:spcBef>
                <a:spcPts val="600"/>
              </a:spcBef>
              <a:buClr>
                <a:schemeClr val="tx2"/>
              </a:buClr>
            </a:pPr>
            <a:r>
              <a:rPr lang="en-US" sz="1100" dirty="0"/>
              <a:t>The </a:t>
            </a:r>
            <a:r>
              <a:rPr lang="en-US" sz="1100" b="1" dirty="0"/>
              <a:t>ingredients</a:t>
            </a:r>
            <a:r>
              <a:rPr lang="en-US" sz="1100" dirty="0"/>
              <a:t> are listed in the first column, and should specify alternative ingredients when necessary. Alternative ingredients are sometimes given for use in place of a similar ingredient in the recipe; for example, dehydrated onions instead of fresh onions. </a:t>
            </a:r>
          </a:p>
          <a:p>
            <a:pPr algn="l">
              <a:spcBef>
                <a:spcPts val="600"/>
              </a:spcBef>
              <a:buClr>
                <a:schemeClr val="tx2"/>
              </a:buClr>
            </a:pPr>
            <a:r>
              <a:rPr lang="en-US" sz="1100" dirty="0"/>
              <a:t>When reviewing the </a:t>
            </a:r>
            <a:r>
              <a:rPr lang="en-US" sz="1100" b="1" dirty="0"/>
              <a:t>weights and measures </a:t>
            </a:r>
            <a:r>
              <a:rPr lang="en-US" sz="1100" dirty="0"/>
              <a:t>for each ingredient, a decision should be made whether weights, volumes, or both will be used to describe the amount of each ingredient needed for the recipe. When reviewing the recipe, if the ingredient quantity is not in the preferred weight or volume, conversions will need to be made before the recipe can be prepared. Avoid using packaging, for example; “1 package” to describe the amount of a product. Products can be packaged a number of ways and package size can vary depending on supplier. The amount of product in each package may vary depending on the product quality. Quantities should be listed in the easiest unit of measure (i.e., 1 </a:t>
            </a:r>
            <a:r>
              <a:rPr lang="en-US" sz="1100" dirty="0" err="1"/>
              <a:t>lb</a:t>
            </a:r>
            <a:r>
              <a:rPr lang="en-US" sz="1100" dirty="0"/>
              <a:t> 4 </a:t>
            </a:r>
            <a:r>
              <a:rPr lang="en-US" sz="1100" dirty="0" err="1"/>
              <a:t>oz</a:t>
            </a:r>
            <a:r>
              <a:rPr lang="en-US" sz="1100" dirty="0"/>
              <a:t> instead of 20 </a:t>
            </a:r>
            <a:r>
              <a:rPr lang="en-US" sz="1100" dirty="0" err="1"/>
              <a:t>oz</a:t>
            </a:r>
            <a:r>
              <a:rPr lang="en-US" sz="1100" dirty="0"/>
              <a:t>, 1⁄2 cup instead of 8 </a:t>
            </a:r>
            <a:r>
              <a:rPr lang="en-US" sz="1100" dirty="0" err="1"/>
              <a:t>Tbsp</a:t>
            </a:r>
            <a:r>
              <a:rPr lang="en-US" sz="1100" dirty="0"/>
              <a:t>). Standard abbreviations for units of measure should be used and in most cases, the quantity of each ingredient is given in both weight and volume measure for both number of servings 50 and 100 servings</a:t>
            </a:r>
            <a:r>
              <a:rPr lang="en-US" sz="1100" dirty="0" smtClean="0"/>
              <a:t>.</a:t>
            </a:r>
            <a:endParaRPr lang="en-US" sz="1100" dirty="0"/>
          </a:p>
          <a:p>
            <a:pPr algn="l">
              <a:spcBef>
                <a:spcPts val="600"/>
              </a:spcBef>
              <a:buClr>
                <a:schemeClr val="tx2"/>
              </a:buClr>
            </a:pPr>
            <a:r>
              <a:rPr lang="en-US" sz="1100" b="1" dirty="0" smtClean="0"/>
              <a:t>Serving</a:t>
            </a:r>
            <a:r>
              <a:rPr lang="en-US" sz="1100" dirty="0" smtClean="0"/>
              <a:t> </a:t>
            </a:r>
            <a:r>
              <a:rPr lang="en-US" sz="1100" dirty="0"/>
              <a:t>describes the amount or size of prepared food that makes one serving. Indicate the weight 2 oz, volume ¼ cup, or measure #16 scoop. Ideally, the weight of one serving will be identified in addition to a general description of serving size such as 1⁄2 cup or 1⁄8 pie</a:t>
            </a:r>
            <a:r>
              <a:rPr lang="en-US" sz="1100" dirty="0" smtClean="0"/>
              <a:t>.</a:t>
            </a:r>
            <a:endParaRPr lang="en-US" sz="1100" dirty="0"/>
          </a:p>
          <a:p>
            <a:pPr algn="l">
              <a:spcBef>
                <a:spcPts val="600"/>
              </a:spcBef>
              <a:buClr>
                <a:schemeClr val="tx2"/>
              </a:buClr>
            </a:pPr>
            <a:r>
              <a:rPr lang="en-US" sz="1100" b="1" dirty="0"/>
              <a:t>Yield</a:t>
            </a:r>
            <a:r>
              <a:rPr lang="en-US" sz="1100" dirty="0"/>
              <a:t> gives the approximate total yield (or total number of servings) of the recipe in gallons, loaves, or other appropriate units. The yield is often forgotten but very important for menu planning</a:t>
            </a:r>
            <a:r>
              <a:rPr lang="en-US" sz="1100" dirty="0" smtClean="0"/>
              <a:t>.</a:t>
            </a:r>
            <a:endParaRPr lang="en-US" sz="1100" dirty="0"/>
          </a:p>
          <a:p>
            <a:pPr>
              <a:spcBef>
                <a:spcPts val="600"/>
              </a:spcBef>
            </a:pPr>
            <a:r>
              <a:rPr lang="en-US" sz="1100" b="1" dirty="0"/>
              <a:t>Directions</a:t>
            </a:r>
            <a:r>
              <a:rPr lang="en-US" sz="1100" dirty="0"/>
              <a:t> tell how to prepare the recipe and should indicate how ingredients are to be combined. All preparation and cooking terms should be reviewed to make sure staff members understand exactly what each means. If the correct procedures are not used, the final product will not be correct. Where appropriate, times and temperatures are given for the type of food service equipment being used</a:t>
            </a:r>
            <a:r>
              <a:rPr lang="en-US" sz="1100" dirty="0" smtClean="0"/>
              <a:t>.</a:t>
            </a:r>
            <a:endParaRPr lang="en-US" sz="1100" dirty="0"/>
          </a:p>
          <a:p>
            <a:pPr defTabSz="928299">
              <a:spcBef>
                <a:spcPts val="600"/>
              </a:spcBef>
              <a:buClr>
                <a:schemeClr val="tx2"/>
              </a:buClr>
              <a:defRPr/>
            </a:pPr>
            <a:r>
              <a:rPr lang="en-US" sz="1100" dirty="0"/>
              <a:t>This standardized recipe form is available on the Child Nutrition Knowledge Center for you to use as a template.  You may use your own template but make sure all of the required elements are included.  SFAs must have food labels, product formulation statements, and CN labels that support the recipe ingredients.  Servings must be appropriate for the food item being served for example; spaghetti served in cups vs. fluid ounces</a:t>
            </a:r>
          </a:p>
        </p:txBody>
      </p:sp>
      <p:sp>
        <p:nvSpPr>
          <p:cNvPr id="6" name="Slide Number Placeholder 3"/>
          <p:cNvSpPr txBox="1">
            <a:spLocks/>
          </p:cNvSpPr>
          <p:nvPr/>
        </p:nvSpPr>
        <p:spPr>
          <a:xfrm>
            <a:off x="6750757" y="9058566"/>
            <a:ext cx="228600" cy="237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D8F05-8981-4362-984B-B8EA009B4BC1}" type="slidenum">
              <a:rPr lang="en-US" sz="1200" smtClean="0"/>
              <a:pP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3081D0-D1FB-4200-9AD0-A987C105B002}" type="datetimeFigureOut">
              <a:rPr lang="en-US" smtClean="0"/>
              <a:t>9/8/2015</a:t>
            </a:fld>
            <a:endParaRPr lang="en-US"/>
          </a:p>
        </p:txBody>
      </p:sp>
      <p:sp>
        <p:nvSpPr>
          <p:cNvPr id="8" name="Slide Number Placeholder 7"/>
          <p:cNvSpPr>
            <a:spLocks noGrp="1"/>
          </p:cNvSpPr>
          <p:nvPr>
            <p:ph type="sldNum" sz="quarter" idx="11"/>
          </p:nvPr>
        </p:nvSpPr>
        <p:spPr/>
        <p:txBody>
          <a:bodyPr/>
          <a:lstStyle/>
          <a:p>
            <a:fld id="{251D7F6C-52BC-4879-AF4B-83332D9F86F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081D0-D1FB-4200-9AD0-A987C105B00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081D0-D1FB-4200-9AD0-A987C105B00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60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6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31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31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31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43081D0-D1FB-4200-9AD0-A987C105B00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081D0-D1FB-4200-9AD0-A987C105B002}"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D7F6C-52BC-4879-AF4B-83332D9F86F6}" type="slidenum">
              <a:rPr lang="en-US" smtClean="0"/>
              <a:t>‹#›</a:t>
            </a:fld>
            <a:endParaRPr lang="en-US"/>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475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43081D0-D1FB-4200-9AD0-A987C105B00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D7F6C-52BC-4879-AF4B-83332D9F86F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23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0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43081D0-D1FB-4200-9AD0-A987C105B002}"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D7F6C-52BC-4879-AF4B-83332D9F86F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3081D0-D1FB-4200-9AD0-A987C105B002}"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81D0-D1FB-4200-9AD0-A987C105B002}"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081D0-D1FB-4200-9AD0-A987C105B00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081D0-D1FB-4200-9AD0-A987C105B002}"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D7F6C-52BC-4879-AF4B-83332D9F86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43081D0-D1FB-4200-9AD0-A987C105B002}" type="datetimeFigureOut">
              <a:rPr lang="en-US" smtClean="0"/>
              <a:t>9/8/2015</a:t>
            </a:fld>
            <a:endParaRPr lang="en-US"/>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51D7F6C-52BC-4879-AF4B-83332D9F86F6}" type="slidenum">
              <a:rPr lang="en-US" smtClean="0"/>
              <a:t>‹#›</a:t>
            </a:fld>
            <a:endParaRPr lang="en-US"/>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1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7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3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7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7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7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CCF6-7878-4EC0-B9A7-90D41E1DF9FE}" type="datetimeFigureOut">
              <a:rPr lang="en-US" smtClean="0">
                <a:solidFill>
                  <a:prstClr val="black">
                    <a:tint val="75000"/>
                  </a:prstClr>
                </a:solidFill>
              </a:rPr>
              <a:pPr/>
              <a:t>9/8/2015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51259-91F8-42B0-B0CF-E07BE4EF72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9924"/>
      </p:ext>
    </p:extLst>
  </p:cSld>
  <p:clrMap bg1="lt1" tx1="dk1" bg2="lt2" tx2="dk2" accent1="accent1" accent2="accent2" accent3="accent3" accent4="accent4" accent5="accent5" accent6="accent6" hlink="hlink" folHlink="folHlink"/>
  <p:sldLayoutIdLst>
    <p:sldLayoutId id="21474838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OUvdWY4MYCFYXYPgodMY8FPw&amp;url=http://thebeautybean.com/food-2/healthy-snacks-nuts-get-nut-ritious&amp;ei=H-ynVZOJDYWx-wGxnpb4Aw&amp;bvm=bv.97949915,d.cWw&amp;psig=AFQjCNGWInYe4adEF_fINcBZ35bwHBJubw&amp;ust=1437154705598455"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mVzbOc4MYCFYYdPgodxecGkA&amp;url=http://www.everydayhealth.com/columns/johannah-sakimura-nutrition-sleuth/whole-truth-whole-grain/&amp;ei=CfCnVZntN4a7-AHFz5uACQ&amp;bvm=bv.97949915,d.cWw&amp;psig=AFQjCNE3K9HIkv5Tr2xkHC2hAyJsPmPpxg&amp;ust=1437155590458290"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hyperlink" Target="http://www.google.com/url?sa=i&amp;rct=j&amp;q=&amp;esrc=s&amp;frm=1&amp;source=images&amp;cd=&amp;cad=rja&amp;uact=8&amp;ved=0CAcQjRxqFQoTCIeUkOae4MYCFYZUPgodzJIGuA&amp;url=http://roza2012.net.ua/category/yumor&amp;ei=jPKnVYeeLYap-QHMpZrACw&amp;psig=AFQjCNEwZtYb7vW-ymWe_CGKDMF5RTqVBg&amp;ust=1437156276866370" TargetMode="External"/><Relationship Id="rId5" Type="http://schemas.openxmlformats.org/officeDocument/2006/relationships/image" Target="../media/image24.jpeg"/><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31.tm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0.xml"/><Relationship Id="rId1" Type="http://schemas.openxmlformats.org/officeDocument/2006/relationships/slideLayout" Target="../slideLayouts/slideLayout25.xml"/><Relationship Id="rId4" Type="http://schemas.openxmlformats.org/officeDocument/2006/relationships/image" Target="../media/image33.tmp"/></Relationships>
</file>

<file path=ppt/slides/_rels/slide4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1.xml"/><Relationship Id="rId1" Type="http://schemas.openxmlformats.org/officeDocument/2006/relationships/slideLayout" Target="../slideLayouts/slideLayout26.xml"/><Relationship Id="rId5" Type="http://schemas.openxmlformats.org/officeDocument/2006/relationships/image" Target="../media/image36.tmp"/><Relationship Id="rId4" Type="http://schemas.openxmlformats.org/officeDocument/2006/relationships/image" Target="../media/image35.tmp"/></Relationships>
</file>

<file path=ppt/slides/_rels/slide4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38.tmp"/></Relationships>
</file>

<file path=ppt/slides/_rels/slide4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KSS6ump4MYCFUdWPgodKn4AUA&amp;url=http://www.annemariemiller.com/2009/09/14/my-toxic-bottle-of-water/&amp;ei=Hf6nVeSPEses-QGq_IGABQ&amp;bvm=bv.97949915,d.dmo&amp;psig=AFQjCNGy3pvywSogoYI6T7DLXqoIbq8c8Q&amp;ust=1437159324138720" TargetMode="External"/><Relationship Id="rId2" Type="http://schemas.openxmlformats.org/officeDocument/2006/relationships/notesSlide" Target="../notesSlides/notesSlide45.xml"/><Relationship Id="rId1" Type="http://schemas.openxmlformats.org/officeDocument/2006/relationships/slideLayout" Target="../slideLayouts/slideLayout30.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hyperlink" Target="http://thumbs.dreamstime.com/z/plastic-bottle-glass-orange-juice-white-36091598.jpg" TargetMode="External"/><Relationship Id="rId2" Type="http://schemas.openxmlformats.org/officeDocument/2006/relationships/notesSlide" Target="../notesSlides/notesSlide46.xml"/><Relationship Id="rId1" Type="http://schemas.openxmlformats.org/officeDocument/2006/relationships/slideLayout" Target="../slideLayouts/slideLayout31.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Dig-qr4MYCFURYPgodnowLrQ&amp;url=http://www.thedailymeal.com/best-tasting-and-healthiest-bottled-green-teas-slideshow&amp;ei=NgCoVcDvI8Sw-QGema7oCg&amp;psig=AFQjCNHGsxUq5lK56XCA2Vy4wQ83zdCSFQ&amp;ust=1437159821095621" TargetMode="External"/><Relationship Id="rId7"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32.xml"/><Relationship Id="rId6" Type="http://schemas.openxmlformats.org/officeDocument/2006/relationships/image" Target="../media/image44.jpeg"/><Relationship Id="rId5" Type="http://schemas.openxmlformats.org/officeDocument/2006/relationships/hyperlink" Target="http://www.google.com/url?sa=i&amp;rct=j&amp;q=&amp;esrc=s&amp;frm=1&amp;source=images&amp;cd=&amp;cad=rja&amp;uact=8&amp;ved=0CAcQjRxqFQoTCOWkr76s4MYCFUUXPgodhXIHhQ&amp;url=http://www.whatsinthisstuff.com/product/Ocean-Spray-70-Percent-Fruit-Juice-and-Sparkling-Water-Sparkling-Citrus-Tangerine&amp;ei=5wCoVaWVHMWu-AGF5Z2oCA&amp;psig=AFQjCNEqc0JZJRbqsP_cPKweLGEBwqOiSg&amp;ust=1437160001425335" TargetMode="Externa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33.xml"/><Relationship Id="rId4" Type="http://schemas.openxmlformats.org/officeDocument/2006/relationships/image" Target="../media/image47.wmf"/></Relationships>
</file>

<file path=ppt/slides/_rels/slide4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9.xml"/><Relationship Id="rId1" Type="http://schemas.openxmlformats.org/officeDocument/2006/relationships/slideLayout" Target="../slideLayouts/slideLayout34.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1.xml"/><Relationship Id="rId1" Type="http://schemas.openxmlformats.org/officeDocument/2006/relationships/slideLayout" Target="../slideLayouts/slideLayout36.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2.xml"/><Relationship Id="rId1" Type="http://schemas.openxmlformats.org/officeDocument/2006/relationships/slideLayout" Target="../slideLayouts/slideLayout37.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3.xml"/><Relationship Id="rId1" Type="http://schemas.openxmlformats.org/officeDocument/2006/relationships/slideLayout" Target="../slideLayouts/slideLayout38.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hyperlink" Target="http://www.gpo.gov/fdsys/pkg/FR-2013-06-28/pdf/2013-15249.pdf" TargetMode="External"/><Relationship Id="rId2" Type="http://schemas.openxmlformats.org/officeDocument/2006/relationships/notesSlide" Target="../notesSlides/notesSlide56.xml"/><Relationship Id="rId1" Type="http://schemas.openxmlformats.org/officeDocument/2006/relationships/slideLayout" Target="../slideLayouts/slideLayout41.xml"/><Relationship Id="rId6" Type="http://schemas.openxmlformats.org/officeDocument/2006/relationships/hyperlink" Target="https://www.healthiergeneration.org/news__events/2014/04/15/912/12/" TargetMode="External"/><Relationship Id="rId5" Type="http://schemas.openxmlformats.org/officeDocument/2006/relationships/hyperlink" Target="https://www.healthiergeneration.org/live_healthier/eat_healthier/alliance_product_navigator/" TargetMode="External"/><Relationship Id="rId4" Type="http://schemas.openxmlformats.org/officeDocument/2006/relationships/hyperlink" Target="http://tools.healthiergeneration.org/calc/calculator/"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42.xml"/><Relationship Id="rId6" Type="http://schemas.openxmlformats.org/officeDocument/2006/relationships/hyperlink" Target="http://portal.nysed.gov/portal/page/portal/CNKC" TargetMode="Externa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14400"/>
            <a:ext cx="7772400" cy="2838450"/>
          </a:xfrm>
        </p:spPr>
        <p:txBody>
          <a:bodyPr>
            <a:normAutofit fontScale="90000"/>
          </a:bodyPr>
          <a:lstStyle/>
          <a:p>
            <a:r>
              <a:rPr lang="en-US" sz="4900" dirty="0"/>
              <a:t>Standardized Recipes, Production Records and All Foods Sold in School</a:t>
            </a:r>
            <a:r>
              <a:rPr lang="en-US" sz="4400" dirty="0"/>
              <a:t/>
            </a:r>
            <a:br>
              <a:rPr lang="en-US" sz="4400" dirty="0"/>
            </a:br>
            <a:r>
              <a:rPr lang="en-US" sz="4400" dirty="0" err="1"/>
              <a:t>SY</a:t>
            </a:r>
            <a:r>
              <a:rPr lang="en-US" sz="4400" dirty="0"/>
              <a:t> 2015-2016</a:t>
            </a:r>
          </a:p>
        </p:txBody>
      </p:sp>
      <p:sp>
        <p:nvSpPr>
          <p:cNvPr id="5" name="Subtitle 4"/>
          <p:cNvSpPr>
            <a:spLocks noGrp="1"/>
          </p:cNvSpPr>
          <p:nvPr>
            <p:ph type="subTitle" idx="1"/>
          </p:nvPr>
        </p:nvSpPr>
        <p:spPr>
          <a:xfrm>
            <a:off x="1371600" y="5105400"/>
            <a:ext cx="6400800" cy="1219200"/>
          </a:xfrm>
        </p:spPr>
        <p:txBody>
          <a:bodyPr>
            <a:normAutofit/>
          </a:bodyPr>
          <a:lstStyle/>
          <a:p>
            <a:r>
              <a:rPr lang="en-US" dirty="0" smtClean="0"/>
              <a:t>New York State Department of Education</a:t>
            </a:r>
          </a:p>
          <a:p>
            <a:r>
              <a:rPr lang="en-US" dirty="0" smtClean="0"/>
              <a:t>Child Nutrition Program Administration</a:t>
            </a:r>
            <a:endParaRPr lang="en-US" dirty="0"/>
          </a:p>
        </p:txBody>
      </p:sp>
    </p:spTree>
    <p:extLst>
      <p:ext uri="{BB962C8B-B14F-4D97-AF65-F5344CB8AC3E}">
        <p14:creationId xmlns:p14="http://schemas.microsoft.com/office/powerpoint/2010/main" val="249502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pPr algn="ctr">
              <a:lnSpc>
                <a:spcPct val="100000"/>
              </a:lnSpc>
            </a:pPr>
            <a:r>
              <a:rPr lang="en-US" sz="4000" dirty="0" smtClean="0"/>
              <a:t>Production Records</a:t>
            </a:r>
            <a:endParaRPr lang="en-US" dirty="0"/>
          </a:p>
        </p:txBody>
      </p:sp>
      <p:sp>
        <p:nvSpPr>
          <p:cNvPr id="5" name="Content Placeholder 3"/>
          <p:cNvSpPr>
            <a:spLocks noGrp="1"/>
          </p:cNvSpPr>
          <p:nvPr>
            <p:ph sz="half" idx="2"/>
          </p:nvPr>
        </p:nvSpPr>
        <p:spPr>
          <a:xfrm>
            <a:off x="457200" y="1752600"/>
            <a:ext cx="8001000" cy="4343400"/>
          </a:xfrm>
        </p:spPr>
        <p:txBody>
          <a:bodyPr>
            <a:normAutofit/>
          </a:bodyPr>
          <a:lstStyle/>
          <a:p>
            <a:pPr marL="454025" indent="-454025"/>
            <a:r>
              <a:rPr lang="en-US" dirty="0" smtClean="0"/>
              <a:t>Mandatory</a:t>
            </a:r>
          </a:p>
          <a:p>
            <a:pPr marL="454025" indent="-454025"/>
            <a:r>
              <a:rPr lang="en-US" dirty="0" smtClean="0"/>
              <a:t>Daily documentation of what was planned and served at your foodservice operation</a:t>
            </a:r>
          </a:p>
          <a:p>
            <a:pPr marL="454025" indent="-454025"/>
            <a:r>
              <a:rPr lang="en-US" dirty="0" smtClean="0"/>
              <a:t>Necessary to support the claim for reimbursable meals</a:t>
            </a:r>
          </a:p>
          <a:p>
            <a:pPr marL="454025" indent="-454025"/>
            <a:r>
              <a:rPr lang="en-US" dirty="0" smtClean="0"/>
              <a:t>Identifies information needed for the nutrient analysis</a:t>
            </a:r>
          </a:p>
          <a:p>
            <a:pPr marL="454025" indent="-454025"/>
            <a:r>
              <a:rPr lang="en-US" dirty="0" smtClean="0"/>
              <a:t>Required for Breakfast</a:t>
            </a:r>
            <a:r>
              <a:rPr lang="en-US" dirty="0"/>
              <a:t>, Lunch and Snack </a:t>
            </a:r>
            <a:r>
              <a:rPr lang="en-US" dirty="0" smtClean="0"/>
              <a:t>programs</a:t>
            </a:r>
            <a:endParaRPr lang="en-US" dirty="0"/>
          </a:p>
          <a:p>
            <a:endParaRPr lang="en-US" dirty="0"/>
          </a:p>
        </p:txBody>
      </p:sp>
    </p:spTree>
    <p:extLst>
      <p:ext uri="{BB962C8B-B14F-4D97-AF65-F5344CB8AC3E}">
        <p14:creationId xmlns:p14="http://schemas.microsoft.com/office/powerpoint/2010/main" val="3100058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sz="4000" dirty="0" smtClean="0"/>
              <a:t>Advantages of Production Records</a:t>
            </a:r>
            <a:endParaRPr lang="en-US" sz="4000" dirty="0"/>
          </a:p>
        </p:txBody>
      </p:sp>
      <p:sp>
        <p:nvSpPr>
          <p:cNvPr id="3" name="Content Placeholder 2"/>
          <p:cNvSpPr>
            <a:spLocks noGrp="1"/>
          </p:cNvSpPr>
          <p:nvPr>
            <p:ph idx="1"/>
          </p:nvPr>
        </p:nvSpPr>
        <p:spPr/>
        <p:txBody>
          <a:bodyPr>
            <a:normAutofit/>
          </a:bodyPr>
          <a:lstStyle/>
          <a:p>
            <a:r>
              <a:rPr lang="en-US" sz="2600" dirty="0"/>
              <a:t>A</a:t>
            </a:r>
            <a:r>
              <a:rPr lang="en-US" sz="2600" dirty="0" smtClean="0"/>
              <a:t>n </a:t>
            </a:r>
            <a:r>
              <a:rPr lang="en-US" sz="2600" dirty="0"/>
              <a:t>excellent planning &amp; forecasting tool that will help the food service manager to have a successful food service </a:t>
            </a:r>
            <a:r>
              <a:rPr lang="en-US" sz="2600" dirty="0" smtClean="0"/>
              <a:t>operation</a:t>
            </a:r>
            <a:endParaRPr lang="en-US" sz="2600" dirty="0"/>
          </a:p>
          <a:p>
            <a:endParaRPr lang="en-US" sz="2600" dirty="0"/>
          </a:p>
          <a:p>
            <a:r>
              <a:rPr lang="en-US" sz="2600" dirty="0" smtClean="0"/>
              <a:t>Valuable written history for future planning and help you to:</a:t>
            </a:r>
          </a:p>
          <a:p>
            <a:pPr lvl="1"/>
            <a:r>
              <a:rPr lang="en-US" dirty="0" smtClean="0">
                <a:solidFill>
                  <a:schemeClr val="tx1"/>
                </a:solidFill>
              </a:rPr>
              <a:t>Minimizes overproduction and </a:t>
            </a:r>
            <a:r>
              <a:rPr lang="en-US" dirty="0">
                <a:solidFill>
                  <a:schemeClr val="tx1"/>
                </a:solidFill>
              </a:rPr>
              <a:t>food waste </a:t>
            </a:r>
            <a:endParaRPr lang="en-US" dirty="0" smtClean="0">
              <a:solidFill>
                <a:schemeClr val="tx1"/>
              </a:solidFill>
            </a:endParaRPr>
          </a:p>
          <a:p>
            <a:pPr lvl="1"/>
            <a:r>
              <a:rPr lang="en-US" dirty="0" smtClean="0">
                <a:solidFill>
                  <a:schemeClr val="tx1"/>
                </a:solidFill>
              </a:rPr>
              <a:t>See trends</a:t>
            </a:r>
          </a:p>
          <a:p>
            <a:pPr lvl="1"/>
            <a:r>
              <a:rPr lang="en-US" dirty="0" smtClean="0">
                <a:solidFill>
                  <a:schemeClr val="tx1"/>
                </a:solidFill>
              </a:rPr>
              <a:t>Evaluate what works best with the students</a:t>
            </a:r>
          </a:p>
          <a:p>
            <a:pPr lvl="1"/>
            <a:r>
              <a:rPr lang="en-US" dirty="0" smtClean="0">
                <a:solidFill>
                  <a:schemeClr val="tx1"/>
                </a:solidFill>
              </a:rPr>
              <a:t>Decide what changes need to be made</a:t>
            </a:r>
            <a:endParaRPr lang="en-US" dirty="0">
              <a:solidFill>
                <a:schemeClr val="tx1"/>
              </a:solidFill>
            </a:endParaRPr>
          </a:p>
          <a:p>
            <a:pPr lvl="1"/>
            <a:r>
              <a:rPr lang="en-US" dirty="0">
                <a:solidFill>
                  <a:schemeClr val="tx1"/>
                </a:solidFill>
              </a:rPr>
              <a:t>Improves participation</a:t>
            </a:r>
            <a:r>
              <a:rPr lang="en-US" dirty="0" smtClean="0">
                <a:solidFill>
                  <a:schemeClr val="tx1"/>
                </a:solidFill>
              </a:rPr>
              <a:t>! </a:t>
            </a:r>
            <a:endParaRPr lang="en-US" dirty="0">
              <a:solidFill>
                <a:schemeClr val="tx1"/>
              </a:solidFill>
            </a:endParaRPr>
          </a:p>
          <a:p>
            <a:endParaRPr lang="en-US" dirty="0"/>
          </a:p>
        </p:txBody>
      </p:sp>
    </p:spTree>
    <p:extLst>
      <p:ext uri="{BB962C8B-B14F-4D97-AF65-F5344CB8AC3E}">
        <p14:creationId xmlns:p14="http://schemas.microsoft.com/office/powerpoint/2010/main" val="212787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4000" dirty="0" smtClean="0"/>
              <a:t>Production Record Word Template</a:t>
            </a:r>
            <a:endParaRPr lang="en-US" sz="4000" dirty="0"/>
          </a:p>
        </p:txBody>
      </p:sp>
      <p:pic>
        <p:nvPicPr>
          <p:cNvPr id="4" name="Content Placeholder 3" descr="simple  production record_2.docx [Read-Only] - Microsoft Wo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314" t="13780" r="23222" b="17409"/>
          <a:stretch/>
        </p:blipFill>
        <p:spPr>
          <a:xfrm>
            <a:off x="510972" y="1295400"/>
            <a:ext cx="8122056" cy="5181600"/>
          </a:xfrm>
        </p:spPr>
      </p:pic>
    </p:spTree>
    <p:extLst>
      <p:ext uri="{BB962C8B-B14F-4D97-AF65-F5344CB8AC3E}">
        <p14:creationId xmlns:p14="http://schemas.microsoft.com/office/powerpoint/2010/main" val="2302801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rosoft Excel - Lunch Production Records 2012-13.xls  [Read-Only]  [Compatibility Mode]"/>
          <p:cNvPicPr>
            <a:picLocks noGrp="1" noChangeAspect="1"/>
          </p:cNvPicPr>
          <p:nvPr>
            <p:ph idx="1"/>
          </p:nvPr>
        </p:nvPicPr>
        <p:blipFill rotWithShape="1">
          <a:blip r:embed="rId3">
            <a:extLst>
              <a:ext uri="{28A0092B-C50C-407E-A947-70E740481C1C}">
                <a14:useLocalDpi xmlns:a14="http://schemas.microsoft.com/office/drawing/2010/main" val="0"/>
              </a:ext>
            </a:extLst>
          </a:blip>
          <a:srcRect l="1061" t="14508" r="48938" b="22918"/>
          <a:stretch/>
        </p:blipFill>
        <p:spPr>
          <a:xfrm>
            <a:off x="636248" y="1371600"/>
            <a:ext cx="7821952" cy="5105400"/>
          </a:xfrm>
          <a:prstGeom prst="rect">
            <a:avLst/>
          </a:prstGeom>
        </p:spPr>
      </p:pic>
      <p:sp>
        <p:nvSpPr>
          <p:cNvPr id="5" name="Title 1"/>
          <p:cNvSpPr>
            <a:spLocks noGrp="1"/>
          </p:cNvSpPr>
          <p:nvPr>
            <p:ph type="title"/>
          </p:nvPr>
        </p:nvSpPr>
        <p:spPr>
          <a:xfrm>
            <a:off x="533400" y="457200"/>
            <a:ext cx="8229600" cy="838200"/>
          </a:xfrm>
        </p:spPr>
        <p:txBody>
          <a:bodyPr/>
          <a:lstStyle/>
          <a:p>
            <a:r>
              <a:rPr lang="en-US" sz="4000" dirty="0" smtClean="0"/>
              <a:t>Production Record Excel Template</a:t>
            </a:r>
            <a:endParaRPr lang="en-US" sz="4000" dirty="0"/>
          </a:p>
        </p:txBody>
      </p:sp>
    </p:spTree>
    <p:extLst>
      <p:ext uri="{BB962C8B-B14F-4D97-AF65-F5344CB8AC3E}">
        <p14:creationId xmlns:p14="http://schemas.microsoft.com/office/powerpoint/2010/main" val="417156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0" y="3655630"/>
            <a:ext cx="4267200" cy="2745171"/>
          </a:xfrm>
        </p:spPr>
        <p:txBody>
          <a:bodyPr/>
          <a:lstStyle/>
          <a:p>
            <a:pPr marL="0" indent="0">
              <a:buNone/>
            </a:pPr>
            <a:r>
              <a:rPr lang="en-US" dirty="0" smtClean="0"/>
              <a:t>After Meal Service:</a:t>
            </a:r>
          </a:p>
          <a:p>
            <a:r>
              <a:rPr lang="en-US" sz="2000" dirty="0" smtClean="0">
                <a:solidFill>
                  <a:schemeClr val="tx1"/>
                </a:solidFill>
              </a:rPr>
              <a:t>Reimbursable Portions</a:t>
            </a:r>
          </a:p>
          <a:p>
            <a:r>
              <a:rPr lang="en-US" sz="2000" dirty="0">
                <a:solidFill>
                  <a:schemeClr val="tx1"/>
                </a:solidFill>
              </a:rPr>
              <a:t>Non-Reimbursable </a:t>
            </a:r>
            <a:r>
              <a:rPr lang="en-US" sz="2000" dirty="0" smtClean="0">
                <a:solidFill>
                  <a:schemeClr val="tx1"/>
                </a:solidFill>
              </a:rPr>
              <a:t>Portions</a:t>
            </a:r>
          </a:p>
          <a:p>
            <a:r>
              <a:rPr lang="en-US" sz="2000" dirty="0" smtClean="0">
                <a:solidFill>
                  <a:schemeClr val="tx1"/>
                </a:solidFill>
              </a:rPr>
              <a:t>Leftovers</a:t>
            </a:r>
          </a:p>
          <a:p>
            <a:r>
              <a:rPr lang="en-US" sz="2000" dirty="0" smtClean="0">
                <a:solidFill>
                  <a:schemeClr val="tx1"/>
                </a:solidFill>
              </a:rPr>
              <a:t>Time / Temperature (Optional)</a:t>
            </a:r>
            <a:endParaRPr lang="en-US" sz="2000" dirty="0">
              <a:solidFill>
                <a:schemeClr val="tx1"/>
              </a:solidFill>
            </a:endParaRPr>
          </a:p>
          <a:p>
            <a:r>
              <a:rPr lang="en-US" sz="2000" dirty="0" smtClean="0">
                <a:solidFill>
                  <a:schemeClr val="tx1"/>
                </a:solidFill>
              </a:rPr>
              <a:t>Substitutions</a:t>
            </a:r>
          </a:p>
          <a:p>
            <a:r>
              <a:rPr lang="en-US" sz="2000" dirty="0" smtClean="0">
                <a:solidFill>
                  <a:schemeClr val="tx1"/>
                </a:solidFill>
              </a:rPr>
              <a:t>Comments / Notes</a:t>
            </a:r>
          </a:p>
        </p:txBody>
      </p:sp>
      <p:sp>
        <p:nvSpPr>
          <p:cNvPr id="2" name="Title 1"/>
          <p:cNvSpPr>
            <a:spLocks noGrp="1"/>
          </p:cNvSpPr>
          <p:nvPr>
            <p:ph type="title"/>
          </p:nvPr>
        </p:nvSpPr>
        <p:spPr>
          <a:xfrm>
            <a:off x="228600" y="228600"/>
            <a:ext cx="8534400" cy="1066800"/>
          </a:xfrm>
        </p:spPr>
        <p:txBody>
          <a:bodyPr>
            <a:noAutofit/>
          </a:bodyPr>
          <a:lstStyle/>
          <a:p>
            <a:pPr algn="ctr" fontAlgn="auto">
              <a:spcAft>
                <a:spcPts val="0"/>
              </a:spcAft>
              <a:defRPr/>
            </a:pPr>
            <a:r>
              <a:rPr lang="en-US" sz="3200" dirty="0" smtClean="0"/>
              <a:t>Elements of a Production Record</a:t>
            </a:r>
            <a:endParaRPr lang="en-US" sz="3200" dirty="0"/>
          </a:p>
        </p:txBody>
      </p:sp>
      <p:pic>
        <p:nvPicPr>
          <p:cNvPr id="5122" name="Picture 2" descr="C:\Users\kjunco\AppData\Local\Microsoft\Windows\Temporary Internet Files\Content.IE5\QLZOC4KP\MM9002347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63385" y="1676400"/>
            <a:ext cx="1924051" cy="1776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353403"/>
            <a:ext cx="5181600" cy="3902607"/>
          </a:xfrm>
          <a:prstGeom prst="rect">
            <a:avLst/>
          </a:prstGeom>
          <a:noFill/>
        </p:spPr>
        <p:txBody>
          <a:bodyPr wrap="square" rtlCol="0">
            <a:spAutoFit/>
          </a:bodyPr>
          <a:lstStyle/>
          <a:p>
            <a:pPr>
              <a:spcBef>
                <a:spcPct val="20000"/>
              </a:spcBef>
            </a:pPr>
            <a:r>
              <a:rPr lang="en-US" sz="2400" dirty="0">
                <a:solidFill>
                  <a:schemeClr val="tx1">
                    <a:lumMod val="50000"/>
                    <a:lumOff val="50000"/>
                  </a:schemeClr>
                </a:solidFill>
                <a:latin typeface="+mj-lt"/>
              </a:rPr>
              <a:t>Complete before meal service:</a:t>
            </a:r>
          </a:p>
          <a:p>
            <a:pPr marL="342900" indent="-342900">
              <a:buFont typeface="Arial" panose="020B0604020202020204" pitchFamily="34" charset="0"/>
              <a:buChar char="•"/>
            </a:pPr>
            <a:r>
              <a:rPr lang="en-US" sz="2000" dirty="0" smtClean="0">
                <a:latin typeface="+mj-lt"/>
              </a:rPr>
              <a:t>School / Service Location</a:t>
            </a:r>
          </a:p>
          <a:p>
            <a:pPr marL="342900" indent="-342900">
              <a:buFont typeface="Arial" panose="020B0604020202020204" pitchFamily="34" charset="0"/>
              <a:buChar char="•"/>
            </a:pPr>
            <a:r>
              <a:rPr lang="en-US" sz="2000" dirty="0" smtClean="0">
                <a:latin typeface="+mj-lt"/>
              </a:rPr>
              <a:t>Date</a:t>
            </a:r>
          </a:p>
          <a:p>
            <a:pPr marL="342900" indent="-342900">
              <a:buFont typeface="Arial" panose="020B0604020202020204" pitchFamily="34" charset="0"/>
              <a:buChar char="•"/>
            </a:pPr>
            <a:r>
              <a:rPr lang="en-US" sz="2000" dirty="0" smtClean="0">
                <a:latin typeface="+mj-lt"/>
              </a:rPr>
              <a:t>Menu Type (</a:t>
            </a:r>
            <a:r>
              <a:rPr lang="en-US" sz="2000" dirty="0" err="1" smtClean="0">
                <a:latin typeface="+mj-lt"/>
              </a:rPr>
              <a:t>B’fast</a:t>
            </a:r>
            <a:r>
              <a:rPr lang="en-US" sz="2000" dirty="0" smtClean="0">
                <a:latin typeface="+mj-lt"/>
              </a:rPr>
              <a:t> / Lunch / Snack)</a:t>
            </a:r>
          </a:p>
          <a:p>
            <a:pPr marL="342900" indent="-342900">
              <a:buFont typeface="Arial" panose="020B0604020202020204" pitchFamily="34" charset="0"/>
              <a:buChar char="•"/>
            </a:pPr>
            <a:r>
              <a:rPr lang="en-US" sz="2000" dirty="0" smtClean="0">
                <a:latin typeface="+mj-lt"/>
              </a:rPr>
              <a:t>Age / Grade Grou</a:t>
            </a:r>
            <a:r>
              <a:rPr lang="en-US" sz="2000" dirty="0">
                <a:latin typeface="+mj-lt"/>
              </a:rPr>
              <a:t>p</a:t>
            </a:r>
            <a:endParaRPr lang="en-US" sz="2000" dirty="0" smtClean="0">
              <a:latin typeface="+mj-lt"/>
            </a:endParaRPr>
          </a:p>
          <a:p>
            <a:pPr marL="342900" indent="-342900">
              <a:buFont typeface="Arial" panose="020B0604020202020204" pitchFamily="34" charset="0"/>
              <a:buChar char="•"/>
            </a:pPr>
            <a:r>
              <a:rPr lang="en-US" sz="2000" dirty="0" smtClean="0">
                <a:latin typeface="+mj-lt"/>
              </a:rPr>
              <a:t>Menu (Food) Item</a:t>
            </a:r>
          </a:p>
          <a:p>
            <a:pPr marL="342900" indent="-342900">
              <a:buFont typeface="Arial" panose="020B0604020202020204" pitchFamily="34" charset="0"/>
              <a:buChar char="•"/>
            </a:pPr>
            <a:r>
              <a:rPr lang="en-US" sz="2000" dirty="0" smtClean="0">
                <a:latin typeface="+mj-lt"/>
              </a:rPr>
              <a:t>Recipe Name / Product Number</a:t>
            </a:r>
          </a:p>
          <a:p>
            <a:pPr marL="342900" indent="-342900">
              <a:buFont typeface="Arial" panose="020B0604020202020204" pitchFamily="34" charset="0"/>
              <a:buChar char="•"/>
            </a:pPr>
            <a:r>
              <a:rPr lang="en-US" sz="2000" dirty="0" smtClean="0">
                <a:latin typeface="+mj-lt"/>
              </a:rPr>
              <a:t>Portion Size</a:t>
            </a:r>
          </a:p>
          <a:p>
            <a:pPr marL="342900" indent="-342900">
              <a:buFont typeface="Arial" panose="020B0604020202020204" pitchFamily="34" charset="0"/>
              <a:buChar char="•"/>
            </a:pPr>
            <a:r>
              <a:rPr lang="en-US" sz="2000" dirty="0" smtClean="0">
                <a:latin typeface="+mj-lt"/>
              </a:rPr>
              <a:t>Total Portions Offered (#)</a:t>
            </a:r>
          </a:p>
          <a:p>
            <a:pPr marL="342900" indent="-342900">
              <a:buFont typeface="Arial" panose="020B0604020202020204" pitchFamily="34" charset="0"/>
              <a:buChar char="•"/>
            </a:pPr>
            <a:endParaRPr lang="en-US" dirty="0" smtClean="0">
              <a:latin typeface="+mj-lt"/>
            </a:endParaRPr>
          </a:p>
          <a:p>
            <a:pPr marL="342900" indent="-342900">
              <a:buFont typeface="Arial" panose="020B0604020202020204" pitchFamily="34" charset="0"/>
              <a:buChar char="•"/>
            </a:pPr>
            <a:endParaRPr lang="en-US" sz="2400" dirty="0" smtClean="0">
              <a:latin typeface="+mj-lt"/>
            </a:endParaRPr>
          </a:p>
          <a:p>
            <a:pPr marL="342900" indent="-342900">
              <a:spcBef>
                <a:spcPct val="20000"/>
              </a:spcBef>
              <a:buFont typeface="Arial" pitchFamily="34" charset="0"/>
              <a:buChar char="•"/>
            </a:pPr>
            <a:endParaRPr lang="en-US" dirty="0">
              <a:latin typeface="+mj-lt"/>
            </a:endParaRPr>
          </a:p>
        </p:txBody>
      </p:sp>
      <p:pic>
        <p:nvPicPr>
          <p:cNvPr id="1027" name="Picture 3" descr="C:\Users\kricciar\AppData\Local\Microsoft\Windows\Temporary Internet Files\Content.IE5\IOR972CZ\pencil-icon-51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2" y="4591313"/>
            <a:ext cx="1883391" cy="188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991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4000" dirty="0" smtClean="0"/>
              <a:t>Menu Item</a:t>
            </a:r>
            <a:endParaRPr lang="en-US" sz="4000" dirty="0"/>
          </a:p>
        </p:txBody>
      </p:sp>
      <p:sp>
        <p:nvSpPr>
          <p:cNvPr id="3" name="Content Placeholder 2"/>
          <p:cNvSpPr>
            <a:spLocks noGrp="1"/>
          </p:cNvSpPr>
          <p:nvPr>
            <p:ph idx="1"/>
          </p:nvPr>
        </p:nvSpPr>
        <p:spPr/>
        <p:txBody>
          <a:bodyPr>
            <a:normAutofit/>
          </a:bodyPr>
          <a:lstStyle/>
          <a:p>
            <a:r>
              <a:rPr lang="en-US" sz="2200" dirty="0"/>
              <a:t>Enter all meal choices for the </a:t>
            </a:r>
            <a:r>
              <a:rPr lang="en-US" sz="2200" dirty="0" smtClean="0"/>
              <a:t>day</a:t>
            </a:r>
          </a:p>
          <a:p>
            <a:pPr lvl="1"/>
            <a:r>
              <a:rPr lang="en-US" sz="2000" dirty="0" smtClean="0">
                <a:solidFill>
                  <a:schemeClr val="tx1"/>
                </a:solidFill>
              </a:rPr>
              <a:t>Including alternates </a:t>
            </a:r>
            <a:endParaRPr lang="en-US" sz="2000" dirty="0">
              <a:solidFill>
                <a:schemeClr val="tx1"/>
              </a:solidFill>
            </a:endParaRPr>
          </a:p>
          <a:p>
            <a:pPr lvl="1"/>
            <a:r>
              <a:rPr lang="en-US" sz="2000" dirty="0">
                <a:solidFill>
                  <a:schemeClr val="tx1"/>
                </a:solidFill>
              </a:rPr>
              <a:t>Example: Students can </a:t>
            </a:r>
            <a:r>
              <a:rPr lang="en-US" sz="2000" dirty="0" smtClean="0">
                <a:solidFill>
                  <a:schemeClr val="tx1"/>
                </a:solidFill>
              </a:rPr>
              <a:t>choose </a:t>
            </a:r>
            <a:r>
              <a:rPr lang="en-US" sz="2000" dirty="0">
                <a:solidFill>
                  <a:schemeClr val="tx1"/>
                </a:solidFill>
              </a:rPr>
              <a:t>Shepards pie or PB + J</a:t>
            </a:r>
          </a:p>
          <a:p>
            <a:pPr marL="0" indent="0">
              <a:buNone/>
            </a:pPr>
            <a:endParaRPr lang="en-US" sz="2200" dirty="0"/>
          </a:p>
          <a:p>
            <a:r>
              <a:rPr lang="en-US" sz="2200" dirty="0" smtClean="0"/>
              <a:t>Foods with more than one component </a:t>
            </a:r>
            <a:endParaRPr lang="en-US" sz="2200" dirty="0"/>
          </a:p>
          <a:p>
            <a:pPr lvl="1"/>
            <a:r>
              <a:rPr lang="en-US" sz="2000" dirty="0">
                <a:solidFill>
                  <a:schemeClr val="tx1"/>
                </a:solidFill>
              </a:rPr>
              <a:t>Enter in only </a:t>
            </a:r>
            <a:r>
              <a:rPr lang="en-US" sz="2000" u="sng" dirty="0">
                <a:solidFill>
                  <a:schemeClr val="tx1"/>
                </a:solidFill>
              </a:rPr>
              <a:t>one</a:t>
            </a:r>
            <a:r>
              <a:rPr lang="en-US" sz="2000" dirty="0">
                <a:solidFill>
                  <a:schemeClr val="tx1"/>
                </a:solidFill>
              </a:rPr>
              <a:t> column </a:t>
            </a:r>
            <a:endParaRPr lang="en-US" sz="2000" dirty="0" smtClean="0">
              <a:solidFill>
                <a:schemeClr val="tx1"/>
              </a:solidFill>
            </a:endParaRPr>
          </a:p>
          <a:p>
            <a:pPr lvl="1"/>
            <a:r>
              <a:rPr lang="en-US" sz="2000" dirty="0" smtClean="0">
                <a:solidFill>
                  <a:schemeClr val="tx1"/>
                </a:solidFill>
              </a:rPr>
              <a:t>PB + J (grain and meat alternate)</a:t>
            </a:r>
          </a:p>
          <a:p>
            <a:pPr lvl="1"/>
            <a:r>
              <a:rPr lang="en-US" sz="2000" dirty="0">
                <a:solidFill>
                  <a:schemeClr val="tx1"/>
                </a:solidFill>
              </a:rPr>
              <a:t>S</a:t>
            </a:r>
            <a:r>
              <a:rPr lang="en-US" sz="2000" dirty="0" smtClean="0">
                <a:solidFill>
                  <a:schemeClr val="tx1"/>
                </a:solidFill>
              </a:rPr>
              <a:t>hepards </a:t>
            </a:r>
            <a:r>
              <a:rPr lang="en-US" sz="2000" dirty="0">
                <a:solidFill>
                  <a:schemeClr val="tx1"/>
                </a:solidFill>
              </a:rPr>
              <a:t>pie </a:t>
            </a:r>
            <a:r>
              <a:rPr lang="en-US" sz="2000" dirty="0" smtClean="0">
                <a:solidFill>
                  <a:schemeClr val="tx1"/>
                </a:solidFill>
              </a:rPr>
              <a:t>(starchy veg, meat) </a:t>
            </a:r>
            <a:endParaRPr lang="en-US" sz="2000" dirty="0">
              <a:solidFill>
                <a:schemeClr val="tx1"/>
              </a:solidFill>
            </a:endParaRPr>
          </a:p>
          <a:p>
            <a:pPr lvl="2"/>
            <a:r>
              <a:rPr lang="en-US" sz="2000" dirty="0" smtClean="0">
                <a:solidFill>
                  <a:schemeClr val="tx1"/>
                </a:solidFill>
              </a:rPr>
              <a:t>During reviews we will ask for the recipe </a:t>
            </a:r>
          </a:p>
          <a:p>
            <a:pPr lvl="1"/>
            <a:endParaRPr lang="en-US" sz="2200" dirty="0"/>
          </a:p>
          <a:p>
            <a:pPr marL="274320" lvl="1" indent="0">
              <a:buNone/>
            </a:pPr>
            <a:endParaRPr lang="en-US" dirty="0"/>
          </a:p>
          <a:p>
            <a:endParaRPr lang="en-US" dirty="0"/>
          </a:p>
        </p:txBody>
      </p:sp>
    </p:spTree>
    <p:extLst>
      <p:ext uri="{BB962C8B-B14F-4D97-AF65-F5344CB8AC3E}">
        <p14:creationId xmlns:p14="http://schemas.microsoft.com/office/powerpoint/2010/main" val="3029831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4000" dirty="0" smtClean="0"/>
              <a:t>Recipe or Product (Name or #)</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Be as specific as possible </a:t>
            </a:r>
          </a:p>
          <a:p>
            <a:pPr marL="0" indent="0">
              <a:buNone/>
            </a:pPr>
            <a:endParaRPr lang="en-US" dirty="0" smtClean="0"/>
          </a:p>
          <a:p>
            <a:r>
              <a:rPr lang="en-US" dirty="0" smtClean="0"/>
              <a:t>Examples: </a:t>
            </a:r>
          </a:p>
          <a:p>
            <a:pPr lvl="1"/>
            <a:r>
              <a:rPr lang="en-US" dirty="0" smtClean="0">
                <a:solidFill>
                  <a:schemeClr val="tx1"/>
                </a:solidFill>
              </a:rPr>
              <a:t>Chicken breast (Tyson, Goldkist, etc.)</a:t>
            </a:r>
          </a:p>
          <a:p>
            <a:pPr lvl="1"/>
            <a:r>
              <a:rPr lang="en-US" dirty="0" smtClean="0">
                <a:solidFill>
                  <a:schemeClr val="tx1"/>
                </a:solidFill>
              </a:rPr>
              <a:t>Milk (Oakhurst, Garelick)</a:t>
            </a:r>
          </a:p>
          <a:p>
            <a:pPr lvl="1"/>
            <a:r>
              <a:rPr lang="en-US" dirty="0" smtClean="0">
                <a:solidFill>
                  <a:schemeClr val="tx1"/>
                </a:solidFill>
              </a:rPr>
              <a:t>USDA foods</a:t>
            </a:r>
          </a:p>
          <a:p>
            <a:pPr lvl="1"/>
            <a:r>
              <a:rPr lang="en-US" dirty="0" smtClean="0">
                <a:solidFill>
                  <a:schemeClr val="tx1"/>
                </a:solidFill>
              </a:rPr>
              <a:t>Recipe # </a:t>
            </a:r>
          </a:p>
          <a:p>
            <a:pPr marL="274320" lvl="1" indent="0">
              <a:buNone/>
            </a:pPr>
            <a:endParaRPr lang="en-US" dirty="0" smtClean="0"/>
          </a:p>
          <a:p>
            <a:r>
              <a:rPr lang="en-US" dirty="0" smtClean="0"/>
              <a:t>Update recipes when products change</a:t>
            </a:r>
          </a:p>
          <a:p>
            <a:pPr marL="0" indent="0">
              <a:buNone/>
            </a:pPr>
            <a:r>
              <a:rPr lang="en-US" dirty="0" smtClean="0"/>
              <a:t> </a:t>
            </a:r>
          </a:p>
          <a:p>
            <a:r>
              <a:rPr lang="en-US" dirty="0" smtClean="0"/>
              <a:t>Keep your labels! </a:t>
            </a:r>
          </a:p>
          <a:p>
            <a:pPr lvl="1"/>
            <a:r>
              <a:rPr lang="en-US" dirty="0" smtClean="0">
                <a:solidFill>
                  <a:schemeClr val="tx1"/>
                </a:solidFill>
              </a:rPr>
              <a:t>Nutrition facts labels </a:t>
            </a:r>
          </a:p>
          <a:p>
            <a:pPr lvl="1"/>
            <a:r>
              <a:rPr lang="en-US" dirty="0" smtClean="0">
                <a:solidFill>
                  <a:schemeClr val="tx1"/>
                </a:solidFill>
              </a:rPr>
              <a:t>Child Nutrition labels </a:t>
            </a:r>
          </a:p>
          <a:p>
            <a:pPr lvl="1"/>
            <a:r>
              <a:rPr lang="en-US" dirty="0" smtClean="0">
                <a:solidFill>
                  <a:schemeClr val="tx1"/>
                </a:solidFill>
              </a:rPr>
              <a:t>Product Formulation Statements</a:t>
            </a:r>
          </a:p>
        </p:txBody>
      </p:sp>
    </p:spTree>
    <p:extLst>
      <p:ext uri="{BB962C8B-B14F-4D97-AF65-F5344CB8AC3E}">
        <p14:creationId xmlns:p14="http://schemas.microsoft.com/office/powerpoint/2010/main" val="3377517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Portion Size </a:t>
            </a:r>
            <a:endParaRPr lang="en-US" sz="4000" dirty="0"/>
          </a:p>
        </p:txBody>
      </p:sp>
      <p:sp>
        <p:nvSpPr>
          <p:cNvPr id="3" name="Content Placeholder 2"/>
          <p:cNvSpPr>
            <a:spLocks noGrp="1"/>
          </p:cNvSpPr>
          <p:nvPr>
            <p:ph idx="1"/>
          </p:nvPr>
        </p:nvSpPr>
        <p:spPr>
          <a:xfrm>
            <a:off x="381000" y="1600201"/>
            <a:ext cx="8229600" cy="4525963"/>
          </a:xfrm>
        </p:spPr>
        <p:txBody>
          <a:bodyPr>
            <a:normAutofit/>
          </a:bodyPr>
          <a:lstStyle/>
          <a:p>
            <a:pPr>
              <a:lnSpc>
                <a:spcPct val="150000"/>
              </a:lnSpc>
            </a:pPr>
            <a:r>
              <a:rPr lang="en-US" dirty="0" smtClean="0"/>
              <a:t>Number, weight, or measure</a:t>
            </a:r>
          </a:p>
          <a:p>
            <a:pPr>
              <a:lnSpc>
                <a:spcPct val="150000"/>
              </a:lnSpc>
            </a:pPr>
            <a:r>
              <a:rPr lang="en-US" dirty="0" smtClean="0"/>
              <a:t>Avoid “serving” </a:t>
            </a:r>
          </a:p>
          <a:p>
            <a:pPr lvl="1"/>
            <a:r>
              <a:rPr lang="en-US" dirty="0" smtClean="0">
                <a:solidFill>
                  <a:schemeClr val="tx1"/>
                </a:solidFill>
              </a:rPr>
              <a:t>Fruits and vegetables: cup, 1 each (whole fruit)</a:t>
            </a:r>
          </a:p>
          <a:p>
            <a:pPr lvl="1"/>
            <a:r>
              <a:rPr lang="en-US" dirty="0" smtClean="0">
                <a:solidFill>
                  <a:schemeClr val="tx1"/>
                </a:solidFill>
              </a:rPr>
              <a:t>Meat/meat alternate: ounces, cup (beans- if crediting toward MA)</a:t>
            </a:r>
          </a:p>
          <a:p>
            <a:pPr lvl="1"/>
            <a:r>
              <a:rPr lang="en-US" dirty="0" smtClean="0">
                <a:solidFill>
                  <a:schemeClr val="tx1"/>
                </a:solidFill>
              </a:rPr>
              <a:t>Grains/Whole Grains: ounces, cups (rice/pasta)</a:t>
            </a:r>
          </a:p>
          <a:p>
            <a:pPr marL="274320" lvl="1" indent="0">
              <a:buNone/>
            </a:pPr>
            <a:endParaRPr lang="en-US" dirty="0" smtClean="0"/>
          </a:p>
          <a:p>
            <a:r>
              <a:rPr lang="en-US" dirty="0" smtClean="0"/>
              <a:t>Enter in CREDITABLE amount </a:t>
            </a:r>
          </a:p>
          <a:p>
            <a:pPr lvl="1"/>
            <a:r>
              <a:rPr lang="en-US" dirty="0" smtClean="0">
                <a:solidFill>
                  <a:schemeClr val="tx1"/>
                </a:solidFill>
              </a:rPr>
              <a:t>Example: Fish burger- 3 oz credits as 1.5 oz M/MA (CN label) </a:t>
            </a:r>
          </a:p>
          <a:p>
            <a:pPr lvl="2"/>
            <a:r>
              <a:rPr lang="en-US" dirty="0" smtClean="0">
                <a:solidFill>
                  <a:schemeClr val="tx1"/>
                </a:solidFill>
              </a:rPr>
              <a:t>Enter 3 oz (1.5 oz M/MA) </a:t>
            </a:r>
          </a:p>
          <a:p>
            <a:pPr marL="594360" lvl="2" indent="0">
              <a:buNone/>
            </a:pPr>
            <a:endParaRPr lang="en-US" dirty="0"/>
          </a:p>
          <a:p>
            <a:endParaRPr lang="en-US" dirty="0" smtClean="0"/>
          </a:p>
        </p:txBody>
      </p:sp>
    </p:spTree>
    <p:extLst>
      <p:ext uri="{BB962C8B-B14F-4D97-AF65-F5344CB8AC3E}">
        <p14:creationId xmlns:p14="http://schemas.microsoft.com/office/powerpoint/2010/main" val="167818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7" y="304800"/>
            <a:ext cx="8229600" cy="1143000"/>
          </a:xfrm>
        </p:spPr>
        <p:txBody>
          <a:bodyPr/>
          <a:lstStyle/>
          <a:p>
            <a:pPr algn="ctr"/>
            <a:r>
              <a:rPr lang="en-US" sz="4000" dirty="0" smtClean="0"/>
              <a:t>Weight vs. Volume</a:t>
            </a:r>
            <a:endParaRPr lang="en-US" sz="4000" dirty="0"/>
          </a:p>
        </p:txBody>
      </p:sp>
      <p:sp>
        <p:nvSpPr>
          <p:cNvPr id="495619" name="Rectangle 3"/>
          <p:cNvSpPr>
            <a:spLocks noChangeArrowheads="1"/>
          </p:cNvSpPr>
          <p:nvPr/>
        </p:nvSpPr>
        <p:spPr bwMode="auto">
          <a:xfrm>
            <a:off x="3054753" y="4495800"/>
            <a:ext cx="5378028" cy="1524000"/>
          </a:xfrm>
          <a:prstGeom prst="rect">
            <a:avLst/>
          </a:prstGeom>
          <a:noFill/>
          <a:ln w="9525">
            <a:noFill/>
            <a:miter lim="800000"/>
            <a:headEnd/>
            <a:tailEnd/>
          </a:ln>
          <a:effectLst/>
        </p:spPr>
        <p:txBody>
          <a:bodyPr/>
          <a:lstStyle/>
          <a:p>
            <a:pPr marL="342900" indent="-342900" algn="l">
              <a:spcBef>
                <a:spcPct val="20000"/>
              </a:spcBef>
              <a:buClr>
                <a:schemeClr val="tx1"/>
              </a:buClr>
            </a:pPr>
            <a:r>
              <a:rPr lang="en-US" sz="2000" b="1" dirty="0">
                <a:solidFill>
                  <a:schemeClr val="tx1">
                    <a:lumMod val="50000"/>
                    <a:lumOff val="50000"/>
                  </a:schemeClr>
                </a:solidFill>
                <a:latin typeface="+mj-lt"/>
              </a:rPr>
              <a:t>French Fries, potato puffs</a:t>
            </a:r>
          </a:p>
          <a:p>
            <a:pPr marL="342900" indent="-342900" algn="l">
              <a:spcBef>
                <a:spcPct val="20000"/>
              </a:spcBef>
              <a:buClr>
                <a:schemeClr val="tx1"/>
              </a:buClr>
            </a:pPr>
            <a:r>
              <a:rPr lang="en-US" sz="2000" dirty="0">
                <a:solidFill>
                  <a:schemeClr val="tx1">
                    <a:lumMod val="50000"/>
                    <a:lumOff val="50000"/>
                  </a:schemeClr>
                </a:solidFill>
                <a:latin typeface="+mj-lt"/>
              </a:rPr>
              <a:t>	</a:t>
            </a:r>
            <a:r>
              <a:rPr lang="en-US" sz="2000" dirty="0">
                <a:latin typeface="+mj-lt"/>
              </a:rPr>
              <a:t>Weight: 4 </a:t>
            </a:r>
            <a:r>
              <a:rPr lang="en-US" sz="2000" dirty="0" smtClean="0">
                <a:latin typeface="+mj-lt"/>
              </a:rPr>
              <a:t>oz. </a:t>
            </a:r>
            <a:r>
              <a:rPr lang="en-US" sz="2000" dirty="0">
                <a:latin typeface="+mj-lt"/>
              </a:rPr>
              <a:t>= 252 calories</a:t>
            </a:r>
          </a:p>
          <a:p>
            <a:pPr marL="342900" indent="-342900" algn="l">
              <a:spcBef>
                <a:spcPct val="20000"/>
              </a:spcBef>
              <a:buClr>
                <a:schemeClr val="tx1"/>
              </a:buClr>
            </a:pPr>
            <a:r>
              <a:rPr lang="en-US" sz="2000" dirty="0">
                <a:latin typeface="+mj-lt"/>
              </a:rPr>
              <a:t>	Volume: ½ cup = 142 calories</a:t>
            </a:r>
          </a:p>
          <a:p>
            <a:pPr marL="1143000" lvl="2" indent="-228600" algn="l">
              <a:spcBef>
                <a:spcPct val="20000"/>
              </a:spcBef>
              <a:buClr>
                <a:schemeClr val="tx1"/>
              </a:buClr>
            </a:pPr>
            <a:r>
              <a:rPr lang="en-US" sz="2800" dirty="0"/>
              <a:t>	</a:t>
            </a:r>
          </a:p>
        </p:txBody>
      </p:sp>
      <p:sp>
        <p:nvSpPr>
          <p:cNvPr id="495621" name="Rectangle 5"/>
          <p:cNvSpPr>
            <a:spLocks noChangeArrowheads="1"/>
          </p:cNvSpPr>
          <p:nvPr/>
        </p:nvSpPr>
        <p:spPr bwMode="auto">
          <a:xfrm>
            <a:off x="5562600" y="1600200"/>
            <a:ext cx="3581400" cy="1905000"/>
          </a:xfrm>
          <a:prstGeom prst="rect">
            <a:avLst/>
          </a:prstGeom>
          <a:noFill/>
          <a:ln w="9525">
            <a:noFill/>
            <a:miter lim="800000"/>
            <a:headEnd/>
            <a:tailEnd/>
          </a:ln>
          <a:effectLst/>
        </p:spPr>
        <p:txBody>
          <a:bodyPr/>
          <a:lstStyle/>
          <a:p>
            <a:pPr marL="342900" indent="-342900" algn="l">
              <a:lnSpc>
                <a:spcPct val="90000"/>
              </a:lnSpc>
              <a:spcBef>
                <a:spcPct val="20000"/>
              </a:spcBef>
            </a:pPr>
            <a:endParaRPr lang="en-US" sz="2800" dirty="0"/>
          </a:p>
        </p:txBody>
      </p:sp>
      <p:sp>
        <p:nvSpPr>
          <p:cNvPr id="495622" name="Rectangle 6"/>
          <p:cNvSpPr>
            <a:spLocks noChangeArrowheads="1"/>
          </p:cNvSpPr>
          <p:nvPr/>
        </p:nvSpPr>
        <p:spPr bwMode="auto">
          <a:xfrm>
            <a:off x="540152" y="1905000"/>
            <a:ext cx="5029200" cy="1524000"/>
          </a:xfrm>
          <a:prstGeom prst="rect">
            <a:avLst/>
          </a:prstGeom>
          <a:noFill/>
          <a:ln w="9525">
            <a:noFill/>
            <a:miter lim="800000"/>
            <a:headEnd/>
            <a:tailEnd/>
          </a:ln>
          <a:effectLst/>
        </p:spPr>
        <p:txBody>
          <a:bodyPr/>
          <a:lstStyle/>
          <a:p>
            <a:pPr marL="342900" indent="-342900" algn="l">
              <a:lnSpc>
                <a:spcPct val="90000"/>
              </a:lnSpc>
              <a:spcBef>
                <a:spcPct val="20000"/>
              </a:spcBef>
            </a:pPr>
            <a:r>
              <a:rPr lang="en-US" sz="2400" b="1" dirty="0">
                <a:solidFill>
                  <a:schemeClr val="tx1">
                    <a:lumMod val="50000"/>
                    <a:lumOff val="50000"/>
                  </a:schemeClr>
                </a:solidFill>
                <a:latin typeface="+mj-lt"/>
              </a:rPr>
              <a:t>Cheese, grated</a:t>
            </a:r>
          </a:p>
          <a:p>
            <a:pPr marL="342900" indent="-342900" algn="l">
              <a:lnSpc>
                <a:spcPct val="90000"/>
              </a:lnSpc>
              <a:spcBef>
                <a:spcPct val="20000"/>
              </a:spcBef>
            </a:pPr>
            <a:r>
              <a:rPr lang="en-US" sz="2400" dirty="0">
                <a:solidFill>
                  <a:schemeClr val="tx1">
                    <a:lumMod val="50000"/>
                    <a:lumOff val="50000"/>
                  </a:schemeClr>
                </a:solidFill>
                <a:latin typeface="+mj-lt"/>
              </a:rPr>
              <a:t>   </a:t>
            </a:r>
            <a:r>
              <a:rPr lang="en-US" sz="2400" dirty="0">
                <a:latin typeface="+mj-lt"/>
              </a:rPr>
              <a:t>Weight: 2 </a:t>
            </a:r>
            <a:r>
              <a:rPr lang="en-US" sz="2400" dirty="0" smtClean="0">
                <a:latin typeface="+mj-lt"/>
              </a:rPr>
              <a:t>oz. </a:t>
            </a:r>
            <a:r>
              <a:rPr lang="en-US" sz="2400" dirty="0">
                <a:latin typeface="+mj-lt"/>
              </a:rPr>
              <a:t>= 212 calories</a:t>
            </a:r>
          </a:p>
          <a:p>
            <a:pPr marL="342900" indent="-342900" algn="l">
              <a:lnSpc>
                <a:spcPct val="90000"/>
              </a:lnSpc>
              <a:spcBef>
                <a:spcPct val="20000"/>
              </a:spcBef>
            </a:pPr>
            <a:r>
              <a:rPr lang="en-US" sz="2400" dirty="0">
                <a:latin typeface="+mj-lt"/>
              </a:rPr>
              <a:t>   Volume: ¼  cup = 84 calories</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68" b="96899" l="8065" r="91129"/>
                    </a14:imgEffect>
                  </a14:imgLayer>
                </a14:imgProps>
              </a:ext>
              <a:ext uri="{28A0092B-C50C-407E-A947-70E740481C1C}">
                <a14:useLocalDpi xmlns:a14="http://schemas.microsoft.com/office/drawing/2010/main" val="0"/>
              </a:ext>
            </a:extLst>
          </a:blip>
          <a:srcRect/>
          <a:stretch>
            <a:fillRect/>
          </a:stretch>
        </p:blipFill>
        <p:spPr bwMode="auto">
          <a:xfrm>
            <a:off x="6172201" y="1752601"/>
            <a:ext cx="2025228" cy="210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664" r="98673">
                        <a14:foregroundMark x1="49336" y1="15429" x2="89602" y2="20571"/>
                        <a14:foregroundMark x1="91593" y1="25143" x2="90487" y2="19429"/>
                        <a14:foregroundMark x1="8186" y1="20000" x2="7743" y2="14286"/>
                      </a14:backgroundRemoval>
                    </a14:imgEffect>
                  </a14:imgLayer>
                </a14:imgProps>
              </a:ext>
              <a:ext uri="{28A0092B-C50C-407E-A947-70E740481C1C}">
                <a14:useLocalDpi xmlns:a14="http://schemas.microsoft.com/office/drawing/2010/main" val="0"/>
              </a:ext>
            </a:extLst>
          </a:blip>
          <a:srcRect/>
          <a:stretch>
            <a:fillRect/>
          </a:stretch>
        </p:blipFill>
        <p:spPr bwMode="auto">
          <a:xfrm>
            <a:off x="473927" y="4451196"/>
            <a:ext cx="2265827"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9492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sz="4000" dirty="0" smtClean="0"/>
              <a:t>Total Portions Offered</a:t>
            </a:r>
            <a:endParaRPr lang="en-US" sz="4000" dirty="0"/>
          </a:p>
        </p:txBody>
      </p:sp>
      <p:sp>
        <p:nvSpPr>
          <p:cNvPr id="3" name="Content Placeholder 2"/>
          <p:cNvSpPr>
            <a:spLocks noGrp="1"/>
          </p:cNvSpPr>
          <p:nvPr>
            <p:ph idx="1"/>
          </p:nvPr>
        </p:nvSpPr>
        <p:spPr>
          <a:xfrm>
            <a:off x="457200" y="1676401"/>
            <a:ext cx="8229600" cy="4525963"/>
          </a:xfrm>
        </p:spPr>
        <p:txBody>
          <a:bodyPr>
            <a:noAutofit/>
          </a:bodyPr>
          <a:lstStyle/>
          <a:p>
            <a:r>
              <a:rPr lang="en-US" dirty="0" smtClean="0"/>
              <a:t>Total Projected Servings</a:t>
            </a:r>
          </a:p>
          <a:p>
            <a:pPr lvl="1">
              <a:spcBef>
                <a:spcPts val="1200"/>
              </a:spcBef>
            </a:pPr>
            <a:r>
              <a:rPr lang="en-US" sz="1800" dirty="0" smtClean="0">
                <a:solidFill>
                  <a:schemeClr val="tx1"/>
                </a:solidFill>
              </a:rPr>
              <a:t>Forecast, or predict the approximate number of servings needed of each menu item.</a:t>
            </a:r>
          </a:p>
          <a:p>
            <a:pPr lvl="1">
              <a:spcBef>
                <a:spcPts val="600"/>
              </a:spcBef>
            </a:pPr>
            <a:r>
              <a:rPr lang="en-US" sz="1800" dirty="0" smtClean="0">
                <a:solidFill>
                  <a:schemeClr val="tx1"/>
                </a:solidFill>
              </a:rPr>
              <a:t>Helps to determine how much food to prepare, how much time to allot for preparation and which equipment to use.</a:t>
            </a:r>
            <a:endParaRPr lang="en-US" dirty="0">
              <a:solidFill>
                <a:schemeClr val="tx1"/>
              </a:solidFill>
            </a:endParaRPr>
          </a:p>
          <a:p>
            <a:pPr>
              <a:spcBef>
                <a:spcPts val="1200"/>
              </a:spcBef>
            </a:pPr>
            <a:r>
              <a:rPr lang="en-US" dirty="0"/>
              <a:t>Complete before the meal is served</a:t>
            </a:r>
          </a:p>
          <a:p>
            <a:endParaRPr lang="en-US" sz="1800" dirty="0"/>
          </a:p>
        </p:txBody>
      </p:sp>
    </p:spTree>
    <p:extLst>
      <p:ext uri="{BB962C8B-B14F-4D97-AF65-F5344CB8AC3E}">
        <p14:creationId xmlns:p14="http://schemas.microsoft.com/office/powerpoint/2010/main" val="95911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lstStyle/>
          <a:p>
            <a:pPr>
              <a:lnSpc>
                <a:spcPct val="100000"/>
              </a:lnSpc>
              <a:tabLst>
                <a:tab pos="2689225" algn="l"/>
              </a:tabLst>
            </a:pPr>
            <a:r>
              <a:rPr lang="en-US" sz="3200" dirty="0"/>
              <a:t>Professional Standards for State and Local Nutrition Program Personnel Final Rule </a:t>
            </a:r>
          </a:p>
        </p:txBody>
      </p:sp>
      <p:sp>
        <p:nvSpPr>
          <p:cNvPr id="3" name="Content Placeholder 2"/>
          <p:cNvSpPr>
            <a:spLocks noGrp="1"/>
          </p:cNvSpPr>
          <p:nvPr>
            <p:ph idx="1"/>
          </p:nvPr>
        </p:nvSpPr>
        <p:spPr>
          <a:xfrm>
            <a:off x="457200" y="1524000"/>
            <a:ext cx="8229600" cy="5029200"/>
          </a:xfrm>
        </p:spPr>
        <p:txBody>
          <a:bodyPr>
            <a:noAutofit/>
          </a:bodyPr>
          <a:lstStyle/>
          <a:p>
            <a:pPr>
              <a:spcBef>
                <a:spcPts val="600"/>
              </a:spcBef>
            </a:pPr>
            <a:r>
              <a:rPr lang="en-US" sz="2000" dirty="0"/>
              <a:t>Effective July 1, </a:t>
            </a:r>
            <a:r>
              <a:rPr lang="en-US" sz="2000" dirty="0" smtClean="0"/>
              <a:t>2015</a:t>
            </a:r>
            <a:endParaRPr lang="en-US" sz="2000" dirty="0"/>
          </a:p>
          <a:p>
            <a:pPr>
              <a:spcBef>
                <a:spcPts val="1200"/>
              </a:spcBef>
            </a:pPr>
            <a:r>
              <a:rPr lang="en-US" sz="2000" dirty="0"/>
              <a:t>This webinar will contribute </a:t>
            </a:r>
            <a:r>
              <a:rPr lang="en-US" sz="2000" dirty="0" smtClean="0">
                <a:solidFill>
                  <a:schemeClr val="tx2"/>
                </a:solidFill>
              </a:rPr>
              <a:t>1 </a:t>
            </a:r>
            <a:r>
              <a:rPr lang="en-US" sz="2000" dirty="0">
                <a:solidFill>
                  <a:schemeClr val="tx2"/>
                </a:solidFill>
              </a:rPr>
              <a:t>t</a:t>
            </a:r>
            <a:r>
              <a:rPr lang="en-US" sz="2000" dirty="0" smtClean="0">
                <a:solidFill>
                  <a:schemeClr val="tx2"/>
                </a:solidFill>
              </a:rPr>
              <a:t>raining </a:t>
            </a:r>
            <a:r>
              <a:rPr lang="en-US" sz="2000" dirty="0">
                <a:solidFill>
                  <a:schemeClr val="tx2"/>
                </a:solidFill>
              </a:rPr>
              <a:t>h</a:t>
            </a:r>
            <a:r>
              <a:rPr lang="en-US" sz="2000" dirty="0" smtClean="0">
                <a:solidFill>
                  <a:schemeClr val="tx2"/>
                </a:solidFill>
              </a:rPr>
              <a:t>our </a:t>
            </a:r>
            <a:r>
              <a:rPr lang="en-US" sz="2000" dirty="0" smtClean="0"/>
              <a:t>towards </a:t>
            </a:r>
            <a:r>
              <a:rPr lang="en-US" sz="2000" dirty="0"/>
              <a:t>the training </a:t>
            </a:r>
            <a:r>
              <a:rPr lang="en-US" sz="2000" dirty="0" smtClean="0"/>
              <a:t>requirements </a:t>
            </a:r>
            <a:r>
              <a:rPr lang="en-US" sz="2000" dirty="0"/>
              <a:t>under the Professional Standard Requirements </a:t>
            </a:r>
          </a:p>
          <a:p>
            <a:pPr>
              <a:spcBef>
                <a:spcPts val="1200"/>
              </a:spcBef>
            </a:pPr>
            <a:r>
              <a:rPr lang="en-US" sz="2000" dirty="0" smtClean="0"/>
              <a:t>USDA Learning Topic Codes:</a:t>
            </a:r>
          </a:p>
          <a:p>
            <a:pPr lvl="1">
              <a:spcBef>
                <a:spcPts val="600"/>
              </a:spcBef>
            </a:pPr>
            <a:r>
              <a:rPr lang="en-US" dirty="0" smtClean="0">
                <a:solidFill>
                  <a:schemeClr val="tx1"/>
                </a:solidFill>
              </a:rPr>
              <a:t>Standardized Recipes: 1140 &amp; 2110</a:t>
            </a:r>
          </a:p>
          <a:p>
            <a:pPr lvl="1">
              <a:spcBef>
                <a:spcPts val="600"/>
              </a:spcBef>
            </a:pPr>
            <a:r>
              <a:rPr lang="en-US" dirty="0" smtClean="0">
                <a:solidFill>
                  <a:schemeClr val="tx1"/>
                </a:solidFill>
              </a:rPr>
              <a:t>Food Production Records: 2120</a:t>
            </a:r>
          </a:p>
          <a:p>
            <a:pPr lvl="1">
              <a:spcBef>
                <a:spcPts val="600"/>
              </a:spcBef>
            </a:pPr>
            <a:r>
              <a:rPr lang="en-US" dirty="0" smtClean="0">
                <a:solidFill>
                  <a:schemeClr val="tx1"/>
                </a:solidFill>
              </a:rPr>
              <a:t>Smart Snacks: 1110</a:t>
            </a:r>
            <a:endParaRPr lang="en-US" sz="2000" dirty="0">
              <a:solidFill>
                <a:schemeClr val="tx1"/>
              </a:solidFill>
            </a:endParaRPr>
          </a:p>
          <a:p>
            <a:pPr>
              <a:spcBef>
                <a:spcPts val="1200"/>
              </a:spcBef>
            </a:pPr>
            <a:r>
              <a:rPr lang="en-US" sz="2000" dirty="0"/>
              <a:t>Required to track the number of </a:t>
            </a:r>
            <a:r>
              <a:rPr lang="en-US" sz="2000" dirty="0" smtClean="0"/>
              <a:t>training hours </a:t>
            </a:r>
            <a:r>
              <a:rPr lang="en-US" sz="2000" dirty="0"/>
              <a:t>earned each year and maintain documentation of the trainings </a:t>
            </a:r>
            <a:r>
              <a:rPr lang="en-US" sz="2000" dirty="0" smtClean="0"/>
              <a:t>attended</a:t>
            </a:r>
            <a:endParaRPr lang="en-US" sz="2000" dirty="0"/>
          </a:p>
          <a:p>
            <a:pPr>
              <a:spcBef>
                <a:spcPts val="1200"/>
              </a:spcBef>
            </a:pPr>
            <a:r>
              <a:rPr lang="en-US" sz="2000" dirty="0"/>
              <a:t>SED prototype tracking excel document for School Nutrition </a:t>
            </a:r>
            <a:r>
              <a:rPr lang="en-US" sz="2000" dirty="0" smtClean="0"/>
              <a:t>Directors</a:t>
            </a:r>
            <a:endParaRPr lang="en-US" sz="2000" dirty="0"/>
          </a:p>
          <a:p>
            <a:pPr>
              <a:spcBef>
                <a:spcPts val="1200"/>
              </a:spcBef>
            </a:pPr>
            <a:r>
              <a:rPr lang="en-US" sz="2000" dirty="0"/>
              <a:t>Upcoming SED webinar for more </a:t>
            </a:r>
            <a:r>
              <a:rPr lang="en-US" sz="2000" dirty="0" smtClean="0"/>
              <a:t>information</a:t>
            </a:r>
            <a:endParaRPr lang="en-US" sz="2000" dirty="0"/>
          </a:p>
        </p:txBody>
      </p:sp>
    </p:spTree>
    <p:extLst>
      <p:ext uri="{BB962C8B-B14F-4D97-AF65-F5344CB8AC3E}">
        <p14:creationId xmlns:p14="http://schemas.microsoft.com/office/powerpoint/2010/main" val="325799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800" dirty="0" smtClean="0"/>
              <a:t>Actual Number of Meals Served</a:t>
            </a:r>
            <a:endParaRPr lang="en-US" sz="4800" dirty="0"/>
          </a:p>
        </p:txBody>
      </p:sp>
      <p:sp>
        <p:nvSpPr>
          <p:cNvPr id="3" name="Content Placeholder 2"/>
          <p:cNvSpPr>
            <a:spLocks noGrp="1"/>
          </p:cNvSpPr>
          <p:nvPr>
            <p:ph idx="1"/>
          </p:nvPr>
        </p:nvSpPr>
        <p:spPr>
          <a:xfrm>
            <a:off x="609600" y="2057400"/>
            <a:ext cx="7848600" cy="4495800"/>
          </a:xfrm>
        </p:spPr>
        <p:txBody>
          <a:bodyPr/>
          <a:lstStyle/>
          <a:p>
            <a:pPr>
              <a:spcBef>
                <a:spcPts val="1200"/>
              </a:spcBef>
            </a:pPr>
            <a:r>
              <a:rPr lang="en-US" dirty="0" smtClean="0"/>
              <a:t>Reimbursable Portions</a:t>
            </a:r>
          </a:p>
          <a:p>
            <a:pPr>
              <a:spcBef>
                <a:spcPts val="1200"/>
              </a:spcBef>
            </a:pPr>
            <a:r>
              <a:rPr lang="en-US" dirty="0" smtClean="0"/>
              <a:t>Non-Reimbursable Portions</a:t>
            </a:r>
          </a:p>
          <a:p>
            <a:pPr lvl="1">
              <a:spcBef>
                <a:spcPts val="1200"/>
              </a:spcBef>
            </a:pPr>
            <a:r>
              <a:rPr lang="en-US" sz="1800" dirty="0" smtClean="0">
                <a:solidFill>
                  <a:schemeClr val="tx1"/>
                </a:solidFill>
              </a:rPr>
              <a:t>A la Carte Items</a:t>
            </a:r>
          </a:p>
          <a:p>
            <a:pPr lvl="1">
              <a:spcBef>
                <a:spcPts val="1200"/>
              </a:spcBef>
            </a:pPr>
            <a:r>
              <a:rPr lang="en-US" sz="1800" dirty="0" smtClean="0">
                <a:solidFill>
                  <a:schemeClr val="tx1"/>
                </a:solidFill>
              </a:rPr>
              <a:t>Second Meals</a:t>
            </a:r>
          </a:p>
          <a:p>
            <a:pPr lvl="1">
              <a:spcBef>
                <a:spcPts val="1200"/>
              </a:spcBef>
            </a:pPr>
            <a:r>
              <a:rPr lang="en-US" sz="1800" dirty="0" smtClean="0">
                <a:solidFill>
                  <a:schemeClr val="tx1"/>
                </a:solidFill>
              </a:rPr>
              <a:t>Adult Meals</a:t>
            </a:r>
            <a:endParaRPr lang="en-US" sz="18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533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4000" dirty="0" smtClean="0"/>
              <a:t>Leftovers </a:t>
            </a:r>
            <a:endParaRPr lang="en-US" sz="4000" dirty="0"/>
          </a:p>
        </p:txBody>
      </p:sp>
      <p:sp>
        <p:nvSpPr>
          <p:cNvPr id="3" name="Content Placeholder 2"/>
          <p:cNvSpPr>
            <a:spLocks noGrp="1"/>
          </p:cNvSpPr>
          <p:nvPr>
            <p:ph idx="1"/>
          </p:nvPr>
        </p:nvSpPr>
        <p:spPr>
          <a:xfrm>
            <a:off x="304800" y="1600201"/>
            <a:ext cx="8229600" cy="4525963"/>
          </a:xfrm>
        </p:spPr>
        <p:txBody>
          <a:bodyPr/>
          <a:lstStyle/>
          <a:p>
            <a:pPr>
              <a:lnSpc>
                <a:spcPct val="150000"/>
              </a:lnSpc>
            </a:pPr>
            <a:r>
              <a:rPr lang="en-US" dirty="0" smtClean="0"/>
              <a:t>Record the portion of leftovers for all menu items</a:t>
            </a:r>
          </a:p>
          <a:p>
            <a:pPr>
              <a:lnSpc>
                <a:spcPct val="150000"/>
              </a:lnSpc>
            </a:pPr>
            <a:r>
              <a:rPr lang="en-US" dirty="0"/>
              <a:t>Helps prevent overproduction in future meals </a:t>
            </a:r>
            <a:endParaRPr lang="en-US" dirty="0" smtClean="0"/>
          </a:p>
          <a:p>
            <a:pPr>
              <a:lnSpc>
                <a:spcPct val="150000"/>
              </a:lnSpc>
            </a:pPr>
            <a:r>
              <a:rPr lang="en-US" dirty="0" smtClean="0"/>
              <a:t>Salad bar leftovers – estimate </a:t>
            </a:r>
          </a:p>
          <a:p>
            <a:pPr>
              <a:lnSpc>
                <a:spcPct val="150000"/>
              </a:lnSpc>
            </a:pPr>
            <a:r>
              <a:rPr lang="en-US" dirty="0" smtClean="0"/>
              <a:t>Examples:</a:t>
            </a:r>
          </a:p>
          <a:p>
            <a:pPr lvl="1"/>
            <a:r>
              <a:rPr lang="en-US" sz="1800" dirty="0" smtClean="0">
                <a:solidFill>
                  <a:schemeClr val="tx1"/>
                </a:solidFill>
              </a:rPr>
              <a:t>Record cups(casserole, soups)</a:t>
            </a:r>
          </a:p>
          <a:p>
            <a:pPr lvl="1"/>
            <a:r>
              <a:rPr lang="en-US" sz="1800" dirty="0" smtClean="0">
                <a:solidFill>
                  <a:schemeClr val="tx1"/>
                </a:solidFill>
              </a:rPr>
              <a:t>Record actual number (sandwiches, pizza)</a:t>
            </a:r>
          </a:p>
        </p:txBody>
      </p:sp>
    </p:spTree>
    <p:extLst>
      <p:ext uri="{BB962C8B-B14F-4D97-AF65-F5344CB8AC3E}">
        <p14:creationId xmlns:p14="http://schemas.microsoft.com/office/powerpoint/2010/main" val="204019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38200"/>
          </a:xfrm>
        </p:spPr>
        <p:txBody>
          <a:bodyPr/>
          <a:lstStyle/>
          <a:p>
            <a:r>
              <a:rPr lang="en-US" sz="4000" dirty="0" smtClean="0"/>
              <a:t>Substitutions </a:t>
            </a:r>
            <a:endParaRPr lang="en-US" sz="4000" dirty="0"/>
          </a:p>
        </p:txBody>
      </p:sp>
      <p:sp>
        <p:nvSpPr>
          <p:cNvPr id="3" name="Content Placeholder 2"/>
          <p:cNvSpPr>
            <a:spLocks noGrp="1"/>
          </p:cNvSpPr>
          <p:nvPr>
            <p:ph idx="1"/>
          </p:nvPr>
        </p:nvSpPr>
        <p:spPr>
          <a:xfrm>
            <a:off x="457200" y="1066801"/>
            <a:ext cx="8229600" cy="4449763"/>
          </a:xfrm>
        </p:spPr>
        <p:txBody>
          <a:bodyPr/>
          <a:lstStyle/>
          <a:p>
            <a:r>
              <a:rPr lang="en-US" dirty="0" smtClean="0"/>
              <a:t>Know your vegetable sub-groups</a:t>
            </a:r>
          </a:p>
          <a:p>
            <a:pPr lvl="1">
              <a:spcBef>
                <a:spcPts val="1200"/>
              </a:spcBef>
            </a:pPr>
            <a:r>
              <a:rPr lang="en-US" sz="1800" dirty="0" smtClean="0">
                <a:solidFill>
                  <a:schemeClr val="tx1"/>
                </a:solidFill>
              </a:rPr>
              <a:t>Ensures appropriate substitutions were made</a:t>
            </a:r>
          </a:p>
          <a:p>
            <a:pPr lvl="1"/>
            <a:r>
              <a:rPr lang="en-US" sz="1800" dirty="0" smtClean="0">
                <a:solidFill>
                  <a:schemeClr val="tx1"/>
                </a:solidFill>
              </a:rPr>
              <a:t>Example: Leafy Green </a:t>
            </a:r>
            <a:r>
              <a:rPr lang="en-US" sz="1800" dirty="0">
                <a:solidFill>
                  <a:schemeClr val="tx1"/>
                </a:solidFill>
              </a:rPr>
              <a:t>S</a:t>
            </a:r>
            <a:r>
              <a:rPr lang="en-US" sz="1800" dirty="0" smtClean="0">
                <a:solidFill>
                  <a:schemeClr val="tx1"/>
                </a:solidFill>
              </a:rPr>
              <a:t>alad </a:t>
            </a:r>
            <a:r>
              <a:rPr lang="en-US" sz="1800" dirty="0" err="1" smtClean="0">
                <a:solidFill>
                  <a:schemeClr val="tx1"/>
                </a:solidFill>
              </a:rPr>
              <a:t>menued</a:t>
            </a:r>
            <a:r>
              <a:rPr lang="en-US" sz="1800" dirty="0" smtClean="0">
                <a:solidFill>
                  <a:schemeClr val="tx1"/>
                </a:solidFill>
              </a:rPr>
              <a:t>, but romaine lettuce was out of inventory, served broccoli instead</a:t>
            </a:r>
          </a:p>
          <a:p>
            <a:pPr lvl="2"/>
            <a:r>
              <a:rPr lang="en-US" sz="1800" dirty="0" smtClean="0">
                <a:solidFill>
                  <a:schemeClr val="tx1"/>
                </a:solidFill>
              </a:rPr>
              <a:t>Must substitute with another food item from the same vegetable subgroup (dark green)</a:t>
            </a:r>
            <a:endParaRPr lang="en-US" dirty="0" smtClean="0">
              <a:solidFill>
                <a:schemeClr val="tx1"/>
              </a:solidFill>
            </a:endParaRPr>
          </a:p>
          <a:p>
            <a:pPr>
              <a:spcBef>
                <a:spcPts val="1200"/>
              </a:spcBef>
            </a:pPr>
            <a:r>
              <a:rPr lang="en-US" dirty="0" smtClean="0"/>
              <a:t>Always have a backup! </a:t>
            </a:r>
            <a:endParaRPr lang="en-US"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12" y="3843339"/>
            <a:ext cx="8077200" cy="2252662"/>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0327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000" dirty="0" smtClean="0"/>
              <a:t>Comments and Notes</a:t>
            </a:r>
            <a:endParaRPr lang="en-US" sz="4000" dirty="0"/>
          </a:p>
        </p:txBody>
      </p:sp>
      <p:sp>
        <p:nvSpPr>
          <p:cNvPr id="3" name="Content Placeholder 2"/>
          <p:cNvSpPr>
            <a:spLocks noGrp="1"/>
          </p:cNvSpPr>
          <p:nvPr>
            <p:ph idx="1"/>
          </p:nvPr>
        </p:nvSpPr>
        <p:spPr/>
        <p:txBody>
          <a:bodyPr>
            <a:normAutofit/>
          </a:bodyPr>
          <a:lstStyle/>
          <a:p>
            <a:pPr>
              <a:spcBef>
                <a:spcPts val="1200"/>
              </a:spcBef>
            </a:pPr>
            <a:r>
              <a:rPr lang="en-US" dirty="0" smtClean="0"/>
              <a:t>Way to communicate any changes in meal counts</a:t>
            </a:r>
          </a:p>
          <a:p>
            <a:pPr lvl="1">
              <a:spcBef>
                <a:spcPts val="1200"/>
              </a:spcBef>
            </a:pPr>
            <a:r>
              <a:rPr lang="en-US" sz="1800" dirty="0" smtClean="0">
                <a:solidFill>
                  <a:schemeClr val="tx1"/>
                </a:solidFill>
              </a:rPr>
              <a:t>Higher or lower than normal</a:t>
            </a:r>
          </a:p>
          <a:p>
            <a:pPr>
              <a:spcBef>
                <a:spcPts val="1200"/>
              </a:spcBef>
            </a:pPr>
            <a:r>
              <a:rPr lang="en-US" dirty="0" smtClean="0"/>
              <a:t>Factors </a:t>
            </a:r>
            <a:r>
              <a:rPr lang="en-US" dirty="0"/>
              <a:t>affecting meal counts such as class trips, weather, </a:t>
            </a:r>
            <a:r>
              <a:rPr lang="en-US" dirty="0" smtClean="0"/>
              <a:t>illness, etc. </a:t>
            </a:r>
          </a:p>
          <a:p>
            <a:pPr>
              <a:spcBef>
                <a:spcPts val="1200"/>
              </a:spcBef>
            </a:pPr>
            <a:r>
              <a:rPr lang="en-US" dirty="0"/>
              <a:t>Recording this </a:t>
            </a:r>
            <a:r>
              <a:rPr lang="en-US" dirty="0" smtClean="0"/>
              <a:t>information </a:t>
            </a:r>
            <a:r>
              <a:rPr lang="en-US" dirty="0"/>
              <a:t>is only helpful if you refer back to already completed production </a:t>
            </a:r>
            <a:r>
              <a:rPr lang="en-US" dirty="0" smtClean="0"/>
              <a:t>records for future forecasting</a:t>
            </a:r>
          </a:p>
          <a:p>
            <a:pPr lvl="1">
              <a:spcBef>
                <a:spcPts val="1200"/>
              </a:spcBef>
            </a:pPr>
            <a:r>
              <a:rPr lang="en-US" sz="1800" dirty="0" smtClean="0">
                <a:solidFill>
                  <a:schemeClr val="tx1"/>
                </a:solidFill>
              </a:rPr>
              <a:t>Helpful for Administrative Reviews </a:t>
            </a:r>
            <a:endParaRPr lang="en-US" sz="1800" dirty="0">
              <a:solidFill>
                <a:schemeClr val="tx1"/>
              </a:solidFill>
            </a:endParaRPr>
          </a:p>
          <a:p>
            <a:pPr marL="0" indent="0" algn="ctr">
              <a:lnSpc>
                <a:spcPct val="150000"/>
              </a:lnSpc>
              <a:buNone/>
            </a:pPr>
            <a:endParaRPr lang="en-US" sz="2600" dirty="0"/>
          </a:p>
          <a:p>
            <a:pPr marL="0" indent="0">
              <a:buNone/>
            </a:pPr>
            <a:endParaRPr lang="en-US" dirty="0"/>
          </a:p>
        </p:txBody>
      </p:sp>
    </p:spTree>
    <p:extLst>
      <p:ext uri="{BB962C8B-B14F-4D97-AF65-F5344CB8AC3E}">
        <p14:creationId xmlns:p14="http://schemas.microsoft.com/office/powerpoint/2010/main" val="2956663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pPr algn="ctr"/>
            <a:r>
              <a:rPr lang="en-US" sz="4000" dirty="0" smtClean="0"/>
              <a:t>Common Production Record Errors</a:t>
            </a:r>
            <a:endParaRPr lang="en-US" sz="4000" dirty="0"/>
          </a:p>
        </p:txBody>
      </p:sp>
      <p:sp>
        <p:nvSpPr>
          <p:cNvPr id="3" name="Content Placeholder 2"/>
          <p:cNvSpPr>
            <a:spLocks noGrp="1"/>
          </p:cNvSpPr>
          <p:nvPr>
            <p:ph idx="1"/>
          </p:nvPr>
        </p:nvSpPr>
        <p:spPr>
          <a:xfrm>
            <a:off x="762000" y="1828800"/>
            <a:ext cx="7620000" cy="4572000"/>
          </a:xfrm>
        </p:spPr>
        <p:txBody>
          <a:bodyPr>
            <a:normAutofit/>
          </a:bodyPr>
          <a:lstStyle/>
          <a:p>
            <a:pPr marL="457200" indent="-457200"/>
            <a:r>
              <a:rPr lang="en-US" dirty="0" smtClean="0"/>
              <a:t>Missing Information</a:t>
            </a:r>
          </a:p>
          <a:p>
            <a:pPr marL="457200" indent="-457200"/>
            <a:r>
              <a:rPr lang="en-US" dirty="0" smtClean="0"/>
              <a:t>Incorrect Information Recorded</a:t>
            </a:r>
          </a:p>
          <a:p>
            <a:pPr marL="457200" indent="-457200"/>
            <a:r>
              <a:rPr lang="en-US" dirty="0" smtClean="0"/>
              <a:t>Not Broken Down By Grade Group</a:t>
            </a:r>
          </a:p>
          <a:p>
            <a:pPr marL="457200" indent="-457200"/>
            <a:r>
              <a:rPr lang="en-US" dirty="0" smtClean="0"/>
              <a:t>Portion Sizes Not Quantified</a:t>
            </a:r>
          </a:p>
          <a:p>
            <a:pPr marL="457200" indent="-457200"/>
            <a:r>
              <a:rPr lang="en-US" dirty="0" smtClean="0"/>
              <a:t>Weights vs. Volume</a:t>
            </a:r>
          </a:p>
          <a:p>
            <a:pPr marL="457200" indent="-457200"/>
            <a:r>
              <a:rPr lang="en-US" dirty="0" smtClean="0"/>
              <a:t>Missing Condiments </a:t>
            </a:r>
          </a:p>
          <a:p>
            <a:pPr marL="457200" indent="-457200"/>
            <a:r>
              <a:rPr lang="en-US" dirty="0" smtClean="0"/>
              <a:t>Missing Daily Items</a:t>
            </a:r>
          </a:p>
          <a:p>
            <a:pPr marL="457200" indent="-457200"/>
            <a:r>
              <a:rPr lang="en-US" dirty="0" smtClean="0"/>
              <a:t>Not Legible</a:t>
            </a:r>
          </a:p>
          <a:p>
            <a:pPr marL="457200" indent="-457200"/>
            <a:r>
              <a:rPr lang="en-US" dirty="0" smtClean="0"/>
              <a:t>Not Having Production Records</a:t>
            </a:r>
          </a:p>
        </p:txBody>
      </p:sp>
    </p:spTree>
    <p:extLst>
      <p:ext uri="{BB962C8B-B14F-4D97-AF65-F5344CB8AC3E}">
        <p14:creationId xmlns:p14="http://schemas.microsoft.com/office/powerpoint/2010/main" val="2797567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Consistent &amp; Current</a:t>
            </a:r>
            <a:endParaRPr lang="en-US" sz="4000" dirty="0"/>
          </a:p>
        </p:txBody>
      </p:sp>
      <p:sp>
        <p:nvSpPr>
          <p:cNvPr id="3" name="Content Placeholder 2"/>
          <p:cNvSpPr>
            <a:spLocks noGrp="1"/>
          </p:cNvSpPr>
          <p:nvPr>
            <p:ph idx="1"/>
          </p:nvPr>
        </p:nvSpPr>
        <p:spPr>
          <a:xfrm>
            <a:off x="457200" y="1905001"/>
            <a:ext cx="8229600" cy="4221163"/>
          </a:xfrm>
        </p:spPr>
        <p:txBody>
          <a:bodyPr>
            <a:normAutofit/>
          </a:bodyPr>
          <a:lstStyle/>
          <a:p>
            <a:r>
              <a:rPr lang="en-US" dirty="0" smtClean="0"/>
              <a:t>All supporting documentation for your menu should be consistent and current</a:t>
            </a:r>
          </a:p>
          <a:p>
            <a:pPr lvl="1">
              <a:spcBef>
                <a:spcPts val="1200"/>
              </a:spcBef>
            </a:pPr>
            <a:r>
              <a:rPr lang="en-US" sz="1800" dirty="0" smtClean="0">
                <a:solidFill>
                  <a:schemeClr val="tx1"/>
                </a:solidFill>
              </a:rPr>
              <a:t>Nutrition Information</a:t>
            </a:r>
          </a:p>
          <a:p>
            <a:pPr lvl="1"/>
            <a:r>
              <a:rPr lang="en-US" sz="1800" dirty="0" smtClean="0">
                <a:solidFill>
                  <a:schemeClr val="tx1"/>
                </a:solidFill>
              </a:rPr>
              <a:t>Standardized Recipes</a:t>
            </a:r>
          </a:p>
          <a:p>
            <a:pPr lvl="1"/>
            <a:r>
              <a:rPr lang="en-US" sz="1800" dirty="0" smtClean="0">
                <a:solidFill>
                  <a:schemeClr val="tx1"/>
                </a:solidFill>
              </a:rPr>
              <a:t>Production Records</a:t>
            </a:r>
          </a:p>
          <a:p>
            <a:pPr lvl="1"/>
            <a:r>
              <a:rPr lang="en-US" sz="1800" dirty="0" smtClean="0">
                <a:solidFill>
                  <a:schemeClr val="tx1"/>
                </a:solidFill>
              </a:rPr>
              <a:t>Nutrient Analysis</a:t>
            </a:r>
          </a:p>
        </p:txBody>
      </p:sp>
    </p:spTree>
    <p:extLst>
      <p:ext uri="{BB962C8B-B14F-4D97-AF65-F5344CB8AC3E}">
        <p14:creationId xmlns:p14="http://schemas.microsoft.com/office/powerpoint/2010/main" val="3460023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3600" dirty="0" smtClean="0"/>
              <a:t>Record Retention</a:t>
            </a:r>
            <a:endParaRPr lang="en-US" sz="3600" dirty="0"/>
          </a:p>
        </p:txBody>
      </p:sp>
      <p:sp>
        <p:nvSpPr>
          <p:cNvPr id="3" name="Content Placeholder 2"/>
          <p:cNvSpPr>
            <a:spLocks noGrp="1"/>
          </p:cNvSpPr>
          <p:nvPr>
            <p:ph idx="1"/>
          </p:nvPr>
        </p:nvSpPr>
        <p:spPr/>
        <p:txBody>
          <a:bodyPr>
            <a:normAutofit/>
          </a:bodyPr>
          <a:lstStyle/>
          <a:p>
            <a:pPr marL="274320" lvl="1" indent="0">
              <a:lnSpc>
                <a:spcPct val="90000"/>
              </a:lnSpc>
              <a:buNone/>
              <a:defRPr/>
            </a:pPr>
            <a:endParaRPr lang="en-US" sz="2400" dirty="0"/>
          </a:p>
          <a:p>
            <a:pPr marL="265176" indent="-265176">
              <a:lnSpc>
                <a:spcPct val="90000"/>
              </a:lnSpc>
              <a:defRPr/>
            </a:pPr>
            <a:r>
              <a:rPr lang="en-US" sz="2400" dirty="0" smtClean="0"/>
              <a:t>Have </a:t>
            </a:r>
            <a:r>
              <a:rPr lang="en-US" sz="2400" dirty="0"/>
              <a:t>production </a:t>
            </a:r>
            <a:r>
              <a:rPr lang="en-US" sz="2400" dirty="0" smtClean="0"/>
              <a:t>records </a:t>
            </a:r>
            <a:r>
              <a:rPr lang="en-US" sz="2400" dirty="0"/>
              <a:t>in </a:t>
            </a:r>
            <a:r>
              <a:rPr lang="en-US" sz="2400" dirty="0" smtClean="0"/>
              <a:t>a location where staff </a:t>
            </a:r>
            <a:r>
              <a:rPr lang="en-US" sz="2400" dirty="0"/>
              <a:t>can easily refer </a:t>
            </a:r>
            <a:r>
              <a:rPr lang="en-US" sz="2400" dirty="0" smtClean="0"/>
              <a:t>to and </a:t>
            </a:r>
            <a:r>
              <a:rPr lang="en-US" sz="2400" dirty="0"/>
              <a:t>complete as </a:t>
            </a:r>
            <a:r>
              <a:rPr lang="en-US" sz="2400" dirty="0" smtClean="0"/>
              <a:t>necessary</a:t>
            </a:r>
          </a:p>
          <a:p>
            <a:pPr marL="265176" indent="-265176">
              <a:lnSpc>
                <a:spcPct val="90000"/>
              </a:lnSpc>
              <a:defRPr/>
            </a:pPr>
            <a:endParaRPr lang="en-US" sz="2400" dirty="0"/>
          </a:p>
          <a:p>
            <a:pPr marL="265176" indent="-265176">
              <a:lnSpc>
                <a:spcPct val="90000"/>
              </a:lnSpc>
              <a:defRPr/>
            </a:pPr>
            <a:r>
              <a:rPr lang="en-US" sz="2400" dirty="0" smtClean="0"/>
              <a:t>Production records must be kept on site and retrievable upon request for 3 years plus current </a:t>
            </a:r>
            <a:endParaRPr lang="en-US" sz="2400" dirty="0"/>
          </a:p>
          <a:p>
            <a:pPr marL="265176" indent="-265176">
              <a:lnSpc>
                <a:spcPct val="90000"/>
              </a:lnSpc>
              <a:defRPr/>
            </a:pPr>
            <a:endParaRPr lang="en-US" dirty="0"/>
          </a:p>
          <a:p>
            <a:pPr marL="0" indent="0">
              <a:buNone/>
            </a:pPr>
            <a:endParaRPr lang="en-US" dirty="0"/>
          </a:p>
        </p:txBody>
      </p:sp>
    </p:spTree>
    <p:extLst>
      <p:ext uri="{BB962C8B-B14F-4D97-AF65-F5344CB8AC3E}">
        <p14:creationId xmlns:p14="http://schemas.microsoft.com/office/powerpoint/2010/main" val="1025590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069975"/>
          </a:xfrm>
        </p:spPr>
        <p:txBody>
          <a:bodyPr>
            <a:normAutofit fontScale="90000"/>
          </a:bodyPr>
          <a:lstStyle/>
          <a:p>
            <a:r>
              <a:rPr lang="en-US" sz="7300" dirty="0" smtClean="0"/>
              <a:t>SMART SNACKS </a:t>
            </a:r>
            <a:br>
              <a:rPr lang="en-US" sz="7300" dirty="0" smtClean="0"/>
            </a:br>
            <a:r>
              <a:rPr lang="en-US" sz="5300" dirty="0" smtClean="0"/>
              <a:t>in School</a:t>
            </a:r>
            <a:r>
              <a:rPr lang="en-US" sz="7300" dirty="0" smtClean="0"/>
              <a:t/>
            </a:r>
            <a:br>
              <a:rPr lang="en-US" sz="7300" dirty="0" smtClean="0"/>
            </a:br>
            <a:r>
              <a:rPr lang="en-US" dirty="0"/>
              <a:t/>
            </a:r>
            <a:br>
              <a:rPr lang="en-US" dirty="0"/>
            </a:br>
            <a:endParaRPr lang="en-US" dirty="0"/>
          </a:p>
        </p:txBody>
      </p:sp>
      <p:sp>
        <p:nvSpPr>
          <p:cNvPr id="3" name="Subtitle 2"/>
          <p:cNvSpPr>
            <a:spLocks noGrp="1"/>
          </p:cNvSpPr>
          <p:nvPr>
            <p:ph type="subTitle" idx="1"/>
          </p:nvPr>
        </p:nvSpPr>
        <p:spPr>
          <a:xfrm>
            <a:off x="1371600" y="5029200"/>
            <a:ext cx="6400800" cy="1066800"/>
          </a:xfrm>
        </p:spPr>
        <p:txBody>
          <a:bodyPr>
            <a:normAutofit fontScale="70000" lnSpcReduction="20000"/>
          </a:bodyPr>
          <a:lstStyle/>
          <a:p>
            <a:endParaRPr lang="en-US" dirty="0" smtClean="0"/>
          </a:p>
          <a:p>
            <a:endParaRPr lang="en-US" dirty="0"/>
          </a:p>
          <a:p>
            <a:r>
              <a:rPr lang="en-US" dirty="0" smtClean="0"/>
              <a:t>August 2015</a:t>
            </a:r>
            <a:endParaRPr lang="en-US" dirty="0"/>
          </a:p>
        </p:txBody>
      </p:sp>
      <p:sp>
        <p:nvSpPr>
          <p:cNvPr id="4" name="Rounded Rectangle 3"/>
          <p:cNvSpPr/>
          <p:nvPr/>
        </p:nvSpPr>
        <p:spPr>
          <a:xfrm>
            <a:off x="2590800" y="3962400"/>
            <a:ext cx="3733800" cy="1143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590800" y="3048001"/>
            <a:ext cx="3733800" cy="2062103"/>
          </a:xfrm>
          <a:prstGeom prst="rect">
            <a:avLst/>
          </a:prstGeom>
          <a:noFill/>
        </p:spPr>
        <p:txBody>
          <a:bodyPr wrap="square" rtlCol="0">
            <a:spAutoFit/>
          </a:bodyPr>
          <a:lstStyle/>
          <a:p>
            <a:endParaRPr lang="en-US" sz="3200" dirty="0" smtClean="0">
              <a:solidFill>
                <a:prstClr val="white"/>
              </a:solidFill>
            </a:endParaRPr>
          </a:p>
          <a:p>
            <a:endParaRPr lang="en-US" sz="3200" dirty="0">
              <a:solidFill>
                <a:prstClr val="white"/>
              </a:solidFill>
            </a:endParaRPr>
          </a:p>
          <a:p>
            <a:pPr algn="ctr"/>
            <a:r>
              <a:rPr lang="en-US" sz="3200" dirty="0" smtClean="0">
                <a:solidFill>
                  <a:prstClr val="white"/>
                </a:solidFill>
              </a:rPr>
              <a:t>“All Foods Sold in Schools Standards”</a:t>
            </a:r>
            <a:endParaRPr lang="en-US" sz="3200" dirty="0">
              <a:solidFill>
                <a:prstClr val="white"/>
              </a:solidFill>
            </a:endParaRPr>
          </a:p>
        </p:txBody>
      </p:sp>
    </p:spTree>
    <p:extLst>
      <p:ext uri="{BB962C8B-B14F-4D97-AF65-F5344CB8AC3E}">
        <p14:creationId xmlns:p14="http://schemas.microsoft.com/office/powerpoint/2010/main" val="3519639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Healthy, Hunger-Free Kids Act 2010</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0"/>
            <a:ext cx="8229600" cy="5151438"/>
          </a:xfrm>
        </p:spPr>
        <p:txBody>
          <a:bodyPr rtlCol="0">
            <a:normAutofit/>
          </a:bodyPr>
          <a:lstStyle/>
          <a:p>
            <a:pPr eaLnBrk="1" fontAlgn="auto" hangingPunct="1">
              <a:spcAft>
                <a:spcPts val="0"/>
              </a:spcAft>
              <a:buFontTx/>
              <a:buChar char="-"/>
              <a:defRPr/>
            </a:pPr>
            <a:r>
              <a:rPr lang="en-US" sz="2800" dirty="0" smtClean="0"/>
              <a:t>An increasing body of research is showing strong food standards will help students make healthier choices during the day.</a:t>
            </a:r>
          </a:p>
          <a:p>
            <a:pPr eaLnBrk="1" fontAlgn="auto" hangingPunct="1">
              <a:spcAft>
                <a:spcPts val="0"/>
              </a:spcAft>
              <a:buFontTx/>
              <a:buChar char="-"/>
              <a:defRPr/>
            </a:pPr>
            <a:r>
              <a:rPr lang="en-US" sz="2800" dirty="0" smtClean="0"/>
              <a:t>Congress gave authority to USDA</a:t>
            </a:r>
          </a:p>
          <a:p>
            <a:pPr lvl="1" eaLnBrk="1" fontAlgn="auto" hangingPunct="1">
              <a:spcAft>
                <a:spcPts val="0"/>
              </a:spcAft>
              <a:buFontTx/>
              <a:buChar char="-"/>
              <a:defRPr/>
            </a:pPr>
            <a:r>
              <a:rPr lang="en-US" sz="2400" dirty="0" smtClean="0"/>
              <a:t>Established nutrition standards for all foods and beverages sold outside of the Federal Child Nutrition Programs (CNP) in schools</a:t>
            </a:r>
          </a:p>
          <a:p>
            <a:pPr eaLnBrk="1" fontAlgn="auto" hangingPunct="1">
              <a:spcAft>
                <a:spcPts val="0"/>
              </a:spcAft>
              <a:buFontTx/>
              <a:buChar char="-"/>
              <a:defRPr/>
            </a:pPr>
            <a:r>
              <a:rPr lang="en-US" sz="2800" dirty="0" smtClean="0"/>
              <a:t>Expanded our view on the </a:t>
            </a:r>
            <a:r>
              <a:rPr lang="en-US" sz="2800" dirty="0" smtClean="0">
                <a:solidFill>
                  <a:srgbClr val="FF0000"/>
                </a:solidFill>
                <a:effectLst>
                  <a:outerShdw blurRad="38100" dist="38100" dir="2700000" algn="tl">
                    <a:srgbClr val="000000">
                      <a:alpha val="43137"/>
                    </a:srgbClr>
                  </a:outerShdw>
                </a:effectLst>
              </a:rPr>
              <a:t>school nutrition environment</a:t>
            </a:r>
            <a:endParaRPr lang="en-US" dirty="0" smtClean="0">
              <a:solidFill>
                <a:srgbClr val="FF0000"/>
              </a:solidFill>
            </a:endParaRPr>
          </a:p>
          <a:p>
            <a:pPr marL="0" indent="0" eaLnBrk="1" fontAlgn="auto" hangingPunct="1">
              <a:spcAft>
                <a:spcPts val="0"/>
              </a:spcAft>
              <a:buNone/>
              <a:defRPr/>
            </a:pPr>
            <a:endParaRPr lang="en-US" dirty="0"/>
          </a:p>
        </p:txBody>
      </p:sp>
      <p:sp>
        <p:nvSpPr>
          <p:cNvPr id="4" name="Slide Number Placeholder 3"/>
          <p:cNvSpPr>
            <a:spLocks noGrp="1"/>
          </p:cNvSpPr>
          <p:nvPr>
            <p:ph type="sldNum" sz="quarter" idx="12"/>
          </p:nvPr>
        </p:nvSpPr>
        <p:spPr/>
        <p:txBody>
          <a:bodyPr/>
          <a:lstStyle/>
          <a:p>
            <a:pPr>
              <a:defRPr/>
            </a:pPr>
            <a:fld id="{65CF8FC4-54B3-4A57-8991-E193DF1C98D7}" type="slidenum">
              <a:rPr lang="en-US">
                <a:solidFill>
                  <a:prstClr val="black">
                    <a:tint val="75000"/>
                  </a:prstClr>
                </a:solidFill>
              </a:rPr>
              <a:pPr>
                <a:defRPr/>
              </a:pPr>
              <a:t>28</a:t>
            </a:fld>
            <a:endParaRPr lang="en-US" dirty="0">
              <a:solidFill>
                <a:prstClr val="black">
                  <a:tint val="75000"/>
                </a:prstClr>
              </a:solidFill>
            </a:endParaRPr>
          </a:p>
        </p:txBody>
      </p:sp>
      <p:pic>
        <p:nvPicPr>
          <p:cNvPr id="3077" name="Picture 2" descr="C:\Users\bergkr\AppData\Local\Microsoft\Windows\Temporary Internet Files\Content.IE5\TRYIQCZ7\MP900401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18160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983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algn="l" eaLnBrk="1" fontAlgn="auto" hangingPunct="1">
              <a:spcAft>
                <a:spcPts val="0"/>
              </a:spcAft>
              <a:defRPr/>
            </a:pPr>
            <a:r>
              <a:rPr lang="en-US" dirty="0" smtClean="0">
                <a:effectLst>
                  <a:outerShdw blurRad="38100" dist="38100" dir="2700000" algn="tl">
                    <a:srgbClr val="000000">
                      <a:alpha val="43137"/>
                    </a:srgbClr>
                  </a:outerShdw>
                </a:effectLst>
              </a:rPr>
              <a:t>What Are Smart Snacks?</a:t>
            </a:r>
            <a:endParaRPr lang="en-US" dirty="0"/>
          </a:p>
        </p:txBody>
      </p:sp>
      <p:sp>
        <p:nvSpPr>
          <p:cNvPr id="3" name="Content Placeholder 2"/>
          <p:cNvSpPr>
            <a:spLocks noGrp="1"/>
          </p:cNvSpPr>
          <p:nvPr>
            <p:ph sz="half" idx="1"/>
          </p:nvPr>
        </p:nvSpPr>
        <p:spPr/>
        <p:txBody>
          <a:bodyPr rtlCol="0">
            <a:normAutofit/>
          </a:bodyPr>
          <a:lstStyle/>
          <a:p>
            <a:pPr marL="0" eaLnBrk="1" fontAlgn="auto" hangingPunct="1">
              <a:spcAft>
                <a:spcPts val="0"/>
              </a:spcAft>
              <a:buFont typeface="Arial" pitchFamily="34" charset="0"/>
              <a:buNone/>
              <a:defRPr/>
            </a:pPr>
            <a:r>
              <a:rPr lang="en-US" dirty="0" smtClean="0"/>
              <a:t>The Smart Snacks standards apply to all foods sold: </a:t>
            </a:r>
          </a:p>
          <a:p>
            <a:pPr eaLnBrk="1" fontAlgn="auto" hangingPunct="1">
              <a:spcBef>
                <a:spcPts val="1800"/>
              </a:spcBef>
              <a:spcAft>
                <a:spcPts val="1800"/>
              </a:spcAft>
              <a:buFont typeface="Arial" pitchFamily="34" charset="0"/>
              <a:buChar char="•"/>
              <a:defRPr/>
            </a:pPr>
            <a:r>
              <a:rPr lang="en-US" dirty="0" smtClean="0"/>
              <a:t>outside the school meal programs</a:t>
            </a:r>
          </a:p>
          <a:p>
            <a:pPr eaLnBrk="1" fontAlgn="auto" hangingPunct="1">
              <a:spcBef>
                <a:spcPts val="1800"/>
              </a:spcBef>
              <a:spcAft>
                <a:spcPts val="1800"/>
              </a:spcAft>
              <a:buFont typeface="Arial" pitchFamily="34" charset="0"/>
              <a:buChar char="•"/>
              <a:defRPr/>
            </a:pPr>
            <a:r>
              <a:rPr lang="en-US" dirty="0" smtClean="0"/>
              <a:t>on the school campus</a:t>
            </a:r>
          </a:p>
          <a:p>
            <a:pPr eaLnBrk="1" fontAlgn="auto" hangingPunct="1">
              <a:spcBef>
                <a:spcPts val="1800"/>
              </a:spcBef>
              <a:spcAft>
                <a:spcPts val="1800"/>
              </a:spcAft>
              <a:buFont typeface="Arial" pitchFamily="34" charset="0"/>
              <a:buChar char="•"/>
              <a:defRPr/>
            </a:pPr>
            <a:r>
              <a:rPr lang="en-US" dirty="0" smtClean="0"/>
              <a:t>during the school day </a:t>
            </a:r>
          </a:p>
        </p:txBody>
      </p:sp>
      <p:sp>
        <p:nvSpPr>
          <p:cNvPr id="6" name="TextBox 5"/>
          <p:cNvSpPr txBox="1"/>
          <p:nvPr/>
        </p:nvSpPr>
        <p:spPr>
          <a:xfrm>
            <a:off x="5867400" y="5105401"/>
            <a:ext cx="2971800" cy="1020763"/>
          </a:xfrm>
          <a:prstGeom prst="flowChartAlternateProcess">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dirty="0">
                <a:solidFill>
                  <a:prstClr val="black"/>
                </a:solidFill>
              </a:rPr>
              <a:t>Midnight through 30 minutes after the end of the instructional day</a:t>
            </a:r>
          </a:p>
        </p:txBody>
      </p:sp>
      <p:sp>
        <p:nvSpPr>
          <p:cNvPr id="9" name="Right Arrow 8"/>
          <p:cNvSpPr/>
          <p:nvPr/>
        </p:nvSpPr>
        <p:spPr>
          <a:xfrm>
            <a:off x="4191000" y="5410200"/>
            <a:ext cx="1447800"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prstClr val="white"/>
              </a:solidFill>
            </a:endParaRPr>
          </a:p>
        </p:txBody>
      </p:sp>
      <p:sp>
        <p:nvSpPr>
          <p:cNvPr id="10" name="Right Arrow 9"/>
          <p:cNvSpPr/>
          <p:nvPr/>
        </p:nvSpPr>
        <p:spPr>
          <a:xfrm>
            <a:off x="4191000" y="4419600"/>
            <a:ext cx="1524000" cy="457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solidFill>
                <a:prstClr val="white"/>
              </a:solidFill>
            </a:endParaRPr>
          </a:p>
        </p:txBody>
      </p:sp>
      <p:sp>
        <p:nvSpPr>
          <p:cNvPr id="12" name="TextBox 11"/>
          <p:cNvSpPr txBox="1"/>
          <p:nvPr/>
        </p:nvSpPr>
        <p:spPr>
          <a:xfrm>
            <a:off x="5867400" y="3962401"/>
            <a:ext cx="2971800" cy="1021556"/>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prstClr val="black"/>
                </a:solidFill>
              </a:rPr>
              <a:t>Areas that are under the jurisdiction of the school to which students have access</a:t>
            </a:r>
          </a:p>
        </p:txBody>
      </p:sp>
      <p:pic>
        <p:nvPicPr>
          <p:cNvPr id="4104" name="Picture 2" descr="C:\Users\sannamm\AppData\Local\Microsoft\Windows\Temporary Internet Files\Content.IE5\1HYQUX6Q\MC90043682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2000"/>
            <a:ext cx="2254251"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805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lstStyle/>
          <a:p>
            <a:pPr algn="ctr"/>
            <a:r>
              <a:rPr lang="en-US" sz="4000" dirty="0" smtClean="0"/>
              <a:t>Standardized Recipes</a:t>
            </a:r>
            <a:endParaRPr lang="en-US" sz="4000" dirty="0"/>
          </a:p>
        </p:txBody>
      </p:sp>
      <p:sp>
        <p:nvSpPr>
          <p:cNvPr id="3" name="Content Placeholder 2"/>
          <p:cNvSpPr>
            <a:spLocks noGrp="1"/>
          </p:cNvSpPr>
          <p:nvPr>
            <p:ph sz="half" idx="2"/>
          </p:nvPr>
        </p:nvSpPr>
        <p:spPr>
          <a:xfrm>
            <a:off x="457200" y="1524000"/>
            <a:ext cx="8305800" cy="4953000"/>
          </a:xfrm>
        </p:spPr>
        <p:txBody>
          <a:bodyPr>
            <a:normAutofit/>
          </a:bodyPr>
          <a:lstStyle/>
          <a:p>
            <a:pPr marL="454025" indent="-454025"/>
            <a:r>
              <a:rPr lang="en-US" dirty="0" smtClean="0"/>
              <a:t>Have been tested, modified and retested several times</a:t>
            </a:r>
          </a:p>
          <a:p>
            <a:pPr marL="454025" indent="-454025"/>
            <a:r>
              <a:rPr lang="en-US" dirty="0"/>
              <a:t>Are required for any food item with more than one </a:t>
            </a:r>
            <a:r>
              <a:rPr lang="en-US" dirty="0" smtClean="0"/>
              <a:t>ingredient</a:t>
            </a:r>
          </a:p>
          <a:p>
            <a:pPr marL="454025" indent="-454025"/>
            <a:r>
              <a:rPr lang="en-US" dirty="0" smtClean="0"/>
              <a:t>Provide supporting documentation to show meal pattern requirements are met</a:t>
            </a:r>
          </a:p>
          <a:p>
            <a:pPr marL="454025" indent="-454025"/>
            <a:r>
              <a:rPr lang="en-US" dirty="0" smtClean="0"/>
              <a:t>For consistent quality and quanti</a:t>
            </a:r>
            <a:r>
              <a:rPr lang="en-US" sz="2800" dirty="0" smtClean="0"/>
              <a:t>ty</a:t>
            </a:r>
          </a:p>
          <a:p>
            <a:pPr marL="798513" lvl="1" indent="-404813"/>
            <a:r>
              <a:rPr lang="en-US" sz="1800" dirty="0" smtClean="0">
                <a:solidFill>
                  <a:schemeClr val="tx1"/>
                </a:solidFill>
              </a:rPr>
              <a:t>Use exact directions and procedures</a:t>
            </a:r>
          </a:p>
          <a:p>
            <a:pPr marL="798513" lvl="1" indent="-404813"/>
            <a:r>
              <a:rPr lang="en-US" sz="1800" dirty="0" smtClean="0">
                <a:solidFill>
                  <a:schemeClr val="tx1"/>
                </a:solidFill>
              </a:rPr>
              <a:t>Use same type of equipment and quality of ingredients</a:t>
            </a:r>
          </a:p>
          <a:p>
            <a:pPr marL="798513" lvl="1" indent="-404813"/>
            <a:r>
              <a:rPr lang="en-US" sz="1800" dirty="0" smtClean="0">
                <a:solidFill>
                  <a:schemeClr val="tx1"/>
                </a:solidFill>
              </a:rPr>
              <a:t>Train staff on the importance of following the recipe</a:t>
            </a:r>
          </a:p>
        </p:txBody>
      </p:sp>
    </p:spTree>
    <p:extLst>
      <p:ext uri="{BB962C8B-B14F-4D97-AF65-F5344CB8AC3E}">
        <p14:creationId xmlns:p14="http://schemas.microsoft.com/office/powerpoint/2010/main" val="3639223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		  General Standards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(Food)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1"/>
            <a:ext cx="8229600" cy="4525963"/>
          </a:xfrm>
        </p:spPr>
        <p:txBody>
          <a:bodyPr rtlCol="0">
            <a:normAutofit fontScale="92500" lnSpcReduction="20000"/>
          </a:bodyPr>
          <a:lstStyle/>
          <a:p>
            <a:pPr marL="514350" indent="-514350" eaLnBrk="1" fontAlgn="auto" hangingPunct="1">
              <a:spcAft>
                <a:spcPts val="0"/>
              </a:spcAft>
              <a:buFont typeface="+mj-lt"/>
              <a:buAutoNum type="arabicParenR"/>
              <a:defRPr/>
            </a:pPr>
            <a:endParaRPr lang="en-US" dirty="0" smtClean="0"/>
          </a:p>
          <a:p>
            <a:pPr marL="514350" indent="-514350" eaLnBrk="1" fontAlgn="auto" hangingPunct="1">
              <a:spcAft>
                <a:spcPts val="0"/>
              </a:spcAft>
              <a:buFont typeface="+mj-lt"/>
              <a:buAutoNum type="arabicParenR"/>
              <a:defRPr/>
            </a:pPr>
            <a:r>
              <a:rPr lang="en-US" dirty="0" smtClean="0"/>
              <a:t>Be a whole grain-rich product</a:t>
            </a:r>
            <a:endParaRPr lang="en-US" b="1" dirty="0" smtClean="0"/>
          </a:p>
          <a:p>
            <a:pPr marL="514350" indent="-514350" eaLnBrk="1" fontAlgn="auto" hangingPunct="1">
              <a:spcAft>
                <a:spcPts val="0"/>
              </a:spcAft>
              <a:buFont typeface="+mj-lt"/>
              <a:buAutoNum type="arabicParenR"/>
              <a:defRPr/>
            </a:pPr>
            <a:r>
              <a:rPr lang="en-US" dirty="0" smtClean="0"/>
              <a:t>Have a fruit, vegetable, dairy product or protein food (meat, beans, poultry, etc.) as the first ingredient</a:t>
            </a:r>
            <a:endParaRPr lang="en-US" b="1" dirty="0" smtClean="0"/>
          </a:p>
          <a:p>
            <a:pPr marL="514350" indent="-514350" eaLnBrk="1" fontAlgn="auto" hangingPunct="1">
              <a:spcAft>
                <a:spcPts val="0"/>
              </a:spcAft>
              <a:buFont typeface="+mj-lt"/>
              <a:buAutoNum type="arabicParenR"/>
              <a:defRPr/>
            </a:pPr>
            <a:r>
              <a:rPr lang="en-US" dirty="0" smtClean="0"/>
              <a:t>Be a “combination food” with at least ¼ cup fruit and/or vegetable</a:t>
            </a:r>
            <a:endParaRPr lang="en-US" b="1" dirty="0" smtClean="0"/>
          </a:p>
          <a:p>
            <a:pPr marL="514350" indent="-514350" eaLnBrk="1" fontAlgn="auto" hangingPunct="1">
              <a:spcAft>
                <a:spcPts val="0"/>
              </a:spcAft>
              <a:buFont typeface="+mj-lt"/>
              <a:buAutoNum type="arabicParenR"/>
              <a:defRPr/>
            </a:pPr>
            <a:r>
              <a:rPr lang="en-US" dirty="0" smtClean="0"/>
              <a:t>Contain 10% of the Daily Value of calcium, potassium, vitamin D, or dietary fiber (only allowable through June 30, 2016)</a:t>
            </a:r>
          </a:p>
        </p:txBody>
      </p:sp>
      <p:sp>
        <p:nvSpPr>
          <p:cNvPr id="4" name="Slide Number Placeholder 3"/>
          <p:cNvSpPr>
            <a:spLocks noGrp="1"/>
          </p:cNvSpPr>
          <p:nvPr>
            <p:ph type="sldNum" sz="quarter" idx="12"/>
          </p:nvPr>
        </p:nvSpPr>
        <p:spPr/>
        <p:txBody>
          <a:bodyPr/>
          <a:lstStyle/>
          <a:p>
            <a:pPr>
              <a:defRPr/>
            </a:pPr>
            <a:fld id="{0ECE9A92-ED47-42E0-A17A-51D3D561EB03}" type="slidenum">
              <a:rPr lang="en-US">
                <a:solidFill>
                  <a:prstClr val="black">
                    <a:tint val="75000"/>
                  </a:prstClr>
                </a:solidFill>
              </a:rPr>
              <a:pPr>
                <a:defRPr/>
              </a:pPr>
              <a:t>30</a:t>
            </a:fld>
            <a:endParaRPr lang="en-US" dirty="0">
              <a:solidFill>
                <a:prstClr val="black">
                  <a:tint val="75000"/>
                </a:prstClr>
              </a:solidFill>
            </a:endParaRPr>
          </a:p>
        </p:txBody>
      </p:sp>
      <p:pic>
        <p:nvPicPr>
          <p:cNvPr id="2050" name="Picture 2" descr="Image result for snacks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1"/>
            <a:ext cx="2217693" cy="150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6"/>
          <p:cNvSpPr/>
          <p:nvPr/>
        </p:nvSpPr>
        <p:spPr>
          <a:xfrm>
            <a:off x="381000" y="1981202"/>
            <a:ext cx="3581400" cy="4408408"/>
          </a:xfrm>
          <a:prstGeom prst="irregularSeal1">
            <a:avLst/>
          </a:prstGeom>
          <a:ln>
            <a:solidFill>
              <a:schemeClr val="tx1"/>
            </a:solidFill>
          </a:ln>
        </p:spPr>
        <p:txBody>
          <a:bodyPr wrap="square">
            <a:spAutoFit/>
          </a:bodyPr>
          <a:lstStyle/>
          <a:p>
            <a:pPr algn="ctr">
              <a:defRPr/>
            </a:pPr>
            <a:r>
              <a:rPr lang="en-US" sz="2400" dirty="0">
                <a:solidFill>
                  <a:prstClr val="black"/>
                </a:solidFill>
              </a:rPr>
              <a:t>If </a:t>
            </a:r>
            <a:r>
              <a:rPr lang="en-US" sz="2400" dirty="0" smtClean="0">
                <a:solidFill>
                  <a:prstClr val="black"/>
                </a:solidFill>
              </a:rPr>
              <a:t>a </a:t>
            </a:r>
            <a:r>
              <a:rPr lang="en-US" sz="2400" dirty="0">
                <a:solidFill>
                  <a:prstClr val="black"/>
                </a:solidFill>
              </a:rPr>
              <a:t>food </a:t>
            </a:r>
            <a:r>
              <a:rPr lang="en-US" sz="2400" dirty="0" smtClean="0">
                <a:solidFill>
                  <a:prstClr val="black"/>
                </a:solidFill>
              </a:rPr>
              <a:t>meets </a:t>
            </a:r>
            <a:r>
              <a:rPr lang="en-US" sz="2400" u="sng" dirty="0">
                <a:solidFill>
                  <a:prstClr val="black"/>
                </a:solidFill>
              </a:rPr>
              <a:t>one</a:t>
            </a:r>
            <a:r>
              <a:rPr lang="en-US" sz="2400" dirty="0">
                <a:solidFill>
                  <a:prstClr val="black"/>
                </a:solidFill>
              </a:rPr>
              <a:t> of the general standards…</a:t>
            </a:r>
            <a:endParaRPr lang="en-US" sz="2400" dirty="0">
              <a:solidFill>
                <a:prstClr val="black"/>
              </a:solidFill>
              <a:effectLst>
                <a:outerShdw blurRad="38100" dist="38100" dir="2700000" algn="tl">
                  <a:srgbClr val="000000">
                    <a:alpha val="43137"/>
                  </a:srgbClr>
                </a:outerShdw>
              </a:effectLst>
            </a:endParaRPr>
          </a:p>
        </p:txBody>
      </p:sp>
      <p:sp>
        <p:nvSpPr>
          <p:cNvPr id="25" name="Right Arrow 24"/>
          <p:cNvSpPr/>
          <p:nvPr/>
        </p:nvSpPr>
        <p:spPr>
          <a:xfrm flipV="1">
            <a:off x="3962400" y="3657600"/>
            <a:ext cx="1371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3" name="Explosion 1 12"/>
          <p:cNvSpPr/>
          <p:nvPr/>
        </p:nvSpPr>
        <p:spPr>
          <a:xfrm>
            <a:off x="5257800" y="1828800"/>
            <a:ext cx="3505200" cy="4408408"/>
          </a:xfrm>
          <a:prstGeom prst="irregularSeal1">
            <a:avLst/>
          </a:prstGeom>
          <a:ln>
            <a:solidFill>
              <a:schemeClr val="tx1"/>
            </a:solidFill>
          </a:ln>
        </p:spPr>
        <p:txBody>
          <a:bodyPr wrap="square">
            <a:spAutoFit/>
          </a:bodyPr>
          <a:lstStyle/>
          <a:p>
            <a:pPr algn="ctr">
              <a:defRPr/>
            </a:pPr>
            <a:r>
              <a:rPr lang="en-US" sz="2400" dirty="0">
                <a:solidFill>
                  <a:prstClr val="black"/>
                </a:solidFill>
              </a:rPr>
              <a:t>…make sure it meets </a:t>
            </a:r>
            <a:r>
              <a:rPr lang="en-US" sz="2400" u="sng" dirty="0">
                <a:solidFill>
                  <a:prstClr val="black"/>
                </a:solidFill>
              </a:rPr>
              <a:t>all</a:t>
            </a:r>
            <a:r>
              <a:rPr lang="en-US" sz="2400" dirty="0">
                <a:solidFill>
                  <a:prstClr val="black"/>
                </a:solidFill>
              </a:rPr>
              <a:t> of the nutrient standards.</a:t>
            </a:r>
            <a:endParaRPr lang="en-US" sz="2400" dirty="0">
              <a:solidFill>
                <a:prstClr val="black"/>
              </a:solidFill>
              <a:effectLst>
                <a:outerShdw blurRad="38100" dist="38100" dir="2700000" algn="tl">
                  <a:srgbClr val="000000">
                    <a:alpha val="43137"/>
                  </a:srgbClr>
                </a:outerShdw>
              </a:effectLst>
            </a:endParaRPr>
          </a:p>
        </p:txBody>
      </p:sp>
      <p:sp>
        <p:nvSpPr>
          <p:cNvPr id="8" name="Title 7"/>
          <p:cNvSpPr>
            <a:spLocks noGrp="1"/>
          </p:cNvSpPr>
          <p:nvPr>
            <p:ph type="title"/>
          </p:nvPr>
        </p:nvSpPr>
        <p:spPr>
          <a:xfrm>
            <a:off x="457200" y="274638"/>
            <a:ext cx="8153400" cy="1143000"/>
          </a:xfrm>
        </p:spPr>
        <p:txBody>
          <a:bodyPr rtlCol="0">
            <a:normAutofit fontScale="90000"/>
          </a:bodyPr>
          <a:lstStyle/>
          <a:p>
            <a:pPr eaLnBrk="1" fontAlgn="auto" hangingPunct="1">
              <a:spcAft>
                <a:spcPts val="0"/>
              </a:spcAft>
              <a:defRPr/>
            </a:pPr>
            <a:r>
              <a:rPr lang="en-US" dirty="0" smtClean="0">
                <a:effectLst>
                  <a:outerShdw blurRad="38100" dist="38100" dir="2700000" algn="tl">
                    <a:srgbClr val="000000">
                      <a:alpha val="43137"/>
                    </a:srgbClr>
                  </a:outerShdw>
                </a:effectLst>
              </a:rPr>
              <a:t>		 General Standards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(Food)</a:t>
            </a:r>
            <a:endParaRPr lang="en-US" dirty="0">
              <a:effectLst>
                <a:outerShdw blurRad="38100" dist="38100" dir="2700000" algn="tl">
                  <a:srgbClr val="000000">
                    <a:alpha val="43137"/>
                  </a:srgbClr>
                </a:outerShdw>
              </a:effectLst>
            </a:endParaRPr>
          </a:p>
        </p:txBody>
      </p:sp>
      <p:pic>
        <p:nvPicPr>
          <p:cNvPr id="70658" name="Picture 2" descr="http://thebeautybean.com/wp-content/uploads/iStock_000013328438XSmall-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1" y="228600"/>
            <a:ext cx="2206625" cy="169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71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Fruits and </a:t>
            </a:r>
            <a:r>
              <a:rPr lang="en-US" dirty="0">
                <a:effectLst>
                  <a:outerShdw blurRad="38100" dist="38100" dir="2700000" algn="tl">
                    <a:srgbClr val="000000">
                      <a:alpha val="43137"/>
                    </a:srgbClr>
                  </a:outerShdw>
                </a:effectLst>
              </a:rPr>
              <a:t>Vegetables</a:t>
            </a:r>
            <a:br>
              <a:rPr lang="en-US"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p:txBody>
          <a:bodyPr/>
          <a:lstStyle/>
          <a:p>
            <a:r>
              <a:rPr lang="en-US" dirty="0" smtClean="0"/>
              <a:t>              </a:t>
            </a:r>
            <a:r>
              <a:rPr lang="en-US" sz="3200" dirty="0" smtClean="0"/>
              <a:t>Fruits</a:t>
            </a:r>
            <a:endParaRPr lang="en-US" sz="3200" dirty="0"/>
          </a:p>
        </p:txBody>
      </p:sp>
      <p:sp>
        <p:nvSpPr>
          <p:cNvPr id="4" name="Content Placeholder 3"/>
          <p:cNvSpPr>
            <a:spLocks noGrp="1"/>
          </p:cNvSpPr>
          <p:nvPr>
            <p:ph sz="half" idx="2"/>
          </p:nvPr>
        </p:nvSpPr>
        <p:spPr>
          <a:xfrm>
            <a:off x="457201" y="2209800"/>
            <a:ext cx="3050377" cy="3916363"/>
          </a:xfrm>
        </p:spPr>
        <p:txBody>
          <a:bodyPr>
            <a:normAutofit/>
          </a:bodyPr>
          <a:lstStyle/>
          <a:p>
            <a:pPr>
              <a:buFont typeface="Arial" charset="0"/>
              <a:buChar char="•"/>
            </a:pPr>
            <a:r>
              <a:rPr lang="en-US" i="1" dirty="0"/>
              <a:t>Fresh, frozen and canned</a:t>
            </a:r>
            <a:r>
              <a:rPr lang="en-US" dirty="0"/>
              <a:t> fruits </a:t>
            </a:r>
            <a:r>
              <a:rPr lang="en-US" dirty="0" smtClean="0"/>
              <a:t>with </a:t>
            </a:r>
            <a:r>
              <a:rPr lang="en-US" dirty="0"/>
              <a:t>no added ingredients except water </a:t>
            </a:r>
          </a:p>
          <a:p>
            <a:pPr>
              <a:buFont typeface="Arial" charset="0"/>
              <a:buChar char="•"/>
            </a:pPr>
            <a:endParaRPr lang="en-US" dirty="0"/>
          </a:p>
          <a:p>
            <a:pPr>
              <a:buFont typeface="Arial" charset="0"/>
              <a:buChar char="•"/>
            </a:pPr>
            <a:r>
              <a:rPr lang="en-US" dirty="0"/>
              <a:t>Fruits packed in 100% fruit juice or extra light, or light      syrup</a:t>
            </a:r>
          </a:p>
          <a:p>
            <a:pPr>
              <a:buFont typeface="Wingdings 2" pitchFamily="18" charset="2"/>
              <a:buNone/>
            </a:pPr>
            <a:endParaRPr lang="en-US" dirty="0"/>
          </a:p>
          <a:p>
            <a:endParaRPr lang="en-US" dirty="0"/>
          </a:p>
        </p:txBody>
      </p:sp>
      <p:sp>
        <p:nvSpPr>
          <p:cNvPr id="5" name="Text Placeholder 4"/>
          <p:cNvSpPr>
            <a:spLocks noGrp="1"/>
          </p:cNvSpPr>
          <p:nvPr>
            <p:ph type="body" sz="quarter" idx="3"/>
          </p:nvPr>
        </p:nvSpPr>
        <p:spPr/>
        <p:txBody>
          <a:bodyPr/>
          <a:lstStyle/>
          <a:p>
            <a:r>
              <a:rPr lang="en-US" dirty="0" smtClean="0"/>
              <a:t>                   </a:t>
            </a:r>
            <a:r>
              <a:rPr lang="en-US" sz="3200" dirty="0" smtClean="0"/>
              <a:t>Vegetables</a:t>
            </a:r>
            <a:endParaRPr lang="en-US" sz="3200" dirty="0"/>
          </a:p>
        </p:txBody>
      </p:sp>
      <p:sp>
        <p:nvSpPr>
          <p:cNvPr id="6" name="Content Placeholder 5"/>
          <p:cNvSpPr>
            <a:spLocks noGrp="1"/>
          </p:cNvSpPr>
          <p:nvPr>
            <p:ph sz="quarter" idx="4"/>
          </p:nvPr>
        </p:nvSpPr>
        <p:spPr>
          <a:xfrm>
            <a:off x="5410200" y="2174875"/>
            <a:ext cx="3276600" cy="3951288"/>
          </a:xfrm>
        </p:spPr>
        <p:txBody>
          <a:bodyPr>
            <a:normAutofit/>
          </a:bodyPr>
          <a:lstStyle/>
          <a:p>
            <a:r>
              <a:rPr lang="en-US" i="1" dirty="0" smtClean="0"/>
              <a:t>Fresh</a:t>
            </a:r>
            <a:r>
              <a:rPr lang="en-US" i="1" dirty="0"/>
              <a:t>, frozen and canned  </a:t>
            </a:r>
            <a:r>
              <a:rPr lang="en-US" dirty="0"/>
              <a:t>vegetables with no added ingredients except water </a:t>
            </a:r>
            <a:r>
              <a:rPr lang="en-US" dirty="0" smtClean="0"/>
              <a:t> </a:t>
            </a:r>
            <a:endParaRPr lang="en-US" dirty="0"/>
          </a:p>
          <a:p>
            <a:pPr marL="0" indent="0">
              <a:buNone/>
            </a:pPr>
            <a:endParaRPr lang="en-US" dirty="0"/>
          </a:p>
          <a:p>
            <a:r>
              <a:rPr lang="en-US" dirty="0"/>
              <a:t>Canned vegetables that contain a small amount of sugar  for processing </a:t>
            </a:r>
          </a:p>
          <a:p>
            <a:endParaRPr lang="en-US" dirty="0"/>
          </a:p>
        </p:txBody>
      </p:sp>
      <p:pic>
        <p:nvPicPr>
          <p:cNvPr id="8" name="Picture 5" descr="C:\Users\lsnyder\AppData\Local\Microsoft\Windows\Temporary Internet Files\Content.IE5\WREC2CSO\ID-1002063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2438400"/>
            <a:ext cx="220980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33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3"/>
          <p:cNvSpPr>
            <a:spLocks noGrp="1"/>
          </p:cNvSpPr>
          <p:nvPr>
            <p:ph type="body" idx="1"/>
          </p:nvPr>
        </p:nvSpPr>
        <p:spPr/>
        <p:txBody>
          <a:bodyPr/>
          <a:lstStyle/>
          <a:p>
            <a:pPr algn="ctr" eaLnBrk="1" hangingPunct="1"/>
            <a:r>
              <a:rPr lang="en-US" altLang="en-US" smtClean="0"/>
              <a:t>Entrees</a:t>
            </a:r>
          </a:p>
        </p:txBody>
      </p:sp>
      <p:sp>
        <p:nvSpPr>
          <p:cNvPr id="5" name="Content Placeholder 4"/>
          <p:cNvSpPr>
            <a:spLocks noGrp="1"/>
          </p:cNvSpPr>
          <p:nvPr>
            <p:ph sz="half" idx="2"/>
          </p:nvPr>
        </p:nvSpPr>
        <p:spPr>
          <a:xfrm>
            <a:off x="457201" y="2174876"/>
            <a:ext cx="4040188" cy="4454525"/>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eaLnBrk="1" fontAlgn="auto" hangingPunct="1">
              <a:spcAft>
                <a:spcPts val="0"/>
              </a:spcAft>
              <a:buFont typeface="Arial" pitchFamily="34" charset="0"/>
              <a:buChar char="•"/>
              <a:defRPr/>
            </a:pPr>
            <a:r>
              <a:rPr lang="en-US" dirty="0" smtClean="0"/>
              <a:t>A combination food with meat/meat alternate and grain</a:t>
            </a:r>
          </a:p>
          <a:p>
            <a:pPr eaLnBrk="1" fontAlgn="auto" hangingPunct="1">
              <a:spcAft>
                <a:spcPts val="0"/>
              </a:spcAft>
              <a:buFont typeface="Arial" pitchFamily="34" charset="0"/>
              <a:buChar char="•"/>
              <a:defRPr/>
            </a:pPr>
            <a:r>
              <a:rPr lang="en-US" dirty="0" smtClean="0"/>
              <a:t>A combination food with meat/meat alternate and a vegetable or fruit</a:t>
            </a:r>
          </a:p>
          <a:p>
            <a:pPr eaLnBrk="1" fontAlgn="auto" hangingPunct="1">
              <a:spcAft>
                <a:spcPts val="0"/>
              </a:spcAft>
              <a:buFont typeface="Arial" pitchFamily="34" charset="0"/>
              <a:buChar char="•"/>
              <a:defRPr/>
            </a:pPr>
            <a:r>
              <a:rPr lang="en-US" dirty="0" smtClean="0"/>
              <a:t>A meat/meat alternate alone</a:t>
            </a:r>
          </a:p>
          <a:p>
            <a:pPr lvl="1" eaLnBrk="1" fontAlgn="auto" hangingPunct="1">
              <a:spcAft>
                <a:spcPts val="0"/>
              </a:spcAft>
              <a:buFont typeface="Arial" pitchFamily="34" charset="0"/>
              <a:buChar char="–"/>
              <a:defRPr/>
            </a:pPr>
            <a:r>
              <a:rPr lang="en-US" dirty="0" smtClean="0"/>
              <a:t>Not allowable: yogurt, low-fat or reduced-fat cheese, nuts, seeds, nut or seed butters, and meat snacks served alone</a:t>
            </a:r>
          </a:p>
          <a:p>
            <a:pPr eaLnBrk="1" fontAlgn="auto" hangingPunct="1">
              <a:spcAft>
                <a:spcPts val="0"/>
              </a:spcAft>
              <a:buFont typeface="Arial" pitchFamily="34" charset="0"/>
              <a:buChar char="•"/>
              <a:defRPr/>
            </a:pPr>
            <a:r>
              <a:rPr lang="en-US" dirty="0" smtClean="0"/>
              <a:t>A “breakfast entrée” item</a:t>
            </a:r>
            <a:endParaRPr lang="en-US" dirty="0"/>
          </a:p>
        </p:txBody>
      </p:sp>
      <p:sp>
        <p:nvSpPr>
          <p:cNvPr id="8196" name="Text Placeholder 5"/>
          <p:cNvSpPr>
            <a:spLocks noGrp="1"/>
          </p:cNvSpPr>
          <p:nvPr>
            <p:ph type="body" sz="quarter" idx="3"/>
          </p:nvPr>
        </p:nvSpPr>
        <p:spPr/>
        <p:txBody>
          <a:bodyPr/>
          <a:lstStyle/>
          <a:p>
            <a:pPr algn="ctr" eaLnBrk="1" hangingPunct="1"/>
            <a:r>
              <a:rPr lang="en-US" altLang="en-US" smtClean="0"/>
              <a:t>Snack or Side</a:t>
            </a:r>
          </a:p>
        </p:txBody>
      </p:sp>
      <p:sp>
        <p:nvSpPr>
          <p:cNvPr id="7" name="Content Placeholder 6"/>
          <p:cNvSpPr>
            <a:spLocks noGrp="1"/>
          </p:cNvSpPr>
          <p:nvPr>
            <p:ph sz="quarter" idx="4"/>
          </p:nvPr>
        </p:nvSpPr>
        <p:spPr>
          <a:xfrm>
            <a:off x="4645026" y="2174876"/>
            <a:ext cx="4041775" cy="4454525"/>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rtlCol="0">
            <a:normAutofit/>
          </a:bodyPr>
          <a:lstStyle/>
          <a:p>
            <a:pPr eaLnBrk="1" fontAlgn="auto" hangingPunct="1">
              <a:spcAft>
                <a:spcPts val="0"/>
              </a:spcAft>
              <a:buFont typeface="Arial" pitchFamily="34" charset="0"/>
              <a:buChar char="•"/>
              <a:defRPr/>
            </a:pPr>
            <a:r>
              <a:rPr lang="en-US" dirty="0" smtClean="0"/>
              <a:t>Any item that does not fit the qualifications of an entrée </a:t>
            </a:r>
            <a:endParaRPr lang="en-US" dirty="0"/>
          </a:p>
        </p:txBody>
      </p:sp>
      <p:sp>
        <p:nvSpPr>
          <p:cNvPr id="9" name="Title 8"/>
          <p:cNvSpPr>
            <a:spLocks noGrp="1"/>
          </p:cNvSpPr>
          <p:nvPr>
            <p:ph type="title"/>
          </p:nvPr>
        </p:nvSpPr>
        <p:spPr/>
        <p:txBody>
          <a:bodyPr rtlCol="0">
            <a:normAutofit fontScale="90000"/>
          </a:bodyPr>
          <a:lstStyle/>
          <a:p>
            <a:pPr eaLnBrk="1" hangingPunct="1">
              <a:spcAft>
                <a:spcPts val="0"/>
              </a:spcAft>
              <a:defRPr/>
            </a:pPr>
            <a:r>
              <a:rPr lang="en-US" dirty="0" smtClean="0">
                <a:effectLst>
                  <a:outerShdw blurRad="50800" dist="38100" algn="tr" rotWithShape="0">
                    <a:prstClr val="black">
                      <a:alpha val="40000"/>
                    </a:prstClr>
                  </a:outerShdw>
                </a:effectLst>
                <a:ea typeface="+mn-ea"/>
                <a:cs typeface="+mn-cs"/>
              </a:rPr>
              <a:t>		Nutrient Standards</a:t>
            </a:r>
            <a:br>
              <a:rPr lang="en-US" dirty="0" smtClean="0">
                <a:effectLst>
                  <a:outerShdw blurRad="50800" dist="38100" algn="tr" rotWithShape="0">
                    <a:prstClr val="black">
                      <a:alpha val="40000"/>
                    </a:prstClr>
                  </a:outerShdw>
                </a:effectLst>
                <a:ea typeface="+mn-ea"/>
                <a:cs typeface="+mn-cs"/>
              </a:rPr>
            </a:br>
            <a:r>
              <a:rPr lang="en-US" dirty="0" smtClean="0">
                <a:effectLst>
                  <a:outerShdw blurRad="50800" dist="38100" algn="tr" rotWithShape="0">
                    <a:prstClr val="black">
                      <a:alpha val="40000"/>
                    </a:prstClr>
                  </a:outerShdw>
                </a:effectLst>
                <a:ea typeface="+mn-ea"/>
                <a:cs typeface="+mn-cs"/>
              </a:rPr>
              <a:t>		(Foods)</a:t>
            </a:r>
            <a:endParaRPr lang="en-US" dirty="0"/>
          </a:p>
        </p:txBody>
      </p:sp>
      <p:pic>
        <p:nvPicPr>
          <p:cNvPr id="68612" name="Picture 4" descr="http://images.forbes.com/media/2010/11/22/1122_healthy-snacks-popcorn_485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3800"/>
            <a:ext cx="3609181" cy="25255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snyder\AppData\Local\Microsoft\Windows\Temporary Internet Files\Content.IE5\U3XQUJIS\taco-155812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1" y="304800"/>
            <a:ext cx="173551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8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3"/>
          <p:cNvSpPr>
            <a:spLocks noGrp="1"/>
          </p:cNvSpPr>
          <p:nvPr>
            <p:ph type="body" idx="1"/>
          </p:nvPr>
        </p:nvSpPr>
        <p:spPr/>
        <p:txBody>
          <a:bodyPr>
            <a:normAutofit/>
          </a:bodyPr>
          <a:lstStyle/>
          <a:p>
            <a:pPr algn="ctr" eaLnBrk="1" hangingPunct="1"/>
            <a:r>
              <a:rPr lang="en-US" altLang="en-US" dirty="0" smtClean="0"/>
              <a:t>Entrees</a:t>
            </a:r>
          </a:p>
        </p:txBody>
      </p:sp>
      <p:sp>
        <p:nvSpPr>
          <p:cNvPr id="5" name="Content Placeholder 4"/>
          <p:cNvSpPr>
            <a:spLocks noGrp="1"/>
          </p:cNvSpPr>
          <p:nvPr>
            <p:ph sz="half" idx="2"/>
          </p:nvPr>
        </p:nvSpPr>
        <p:spPr>
          <a:xfrm>
            <a:off x="457201" y="2174876"/>
            <a:ext cx="4040188" cy="323532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eaLnBrk="1" fontAlgn="auto" hangingPunct="1">
              <a:spcAft>
                <a:spcPts val="0"/>
              </a:spcAft>
              <a:buFont typeface="Arial" pitchFamily="34" charset="0"/>
              <a:buChar char="•"/>
              <a:defRPr/>
            </a:pPr>
            <a:endParaRPr lang="en-US" dirty="0" smtClean="0"/>
          </a:p>
          <a:p>
            <a:pPr algn="just" eaLnBrk="1" fontAlgn="auto" hangingPunct="1">
              <a:spcAft>
                <a:spcPts val="0"/>
              </a:spcAft>
              <a:buFont typeface="Arial" pitchFamily="34" charset="0"/>
              <a:buChar char="•"/>
              <a:defRPr/>
            </a:pPr>
            <a:r>
              <a:rPr lang="en-US" dirty="0" smtClean="0"/>
              <a:t>Calories: </a:t>
            </a:r>
            <a:r>
              <a:rPr lang="en-US" u="sng" dirty="0" smtClean="0"/>
              <a:t>&lt;</a:t>
            </a:r>
            <a:r>
              <a:rPr lang="en-US" dirty="0" smtClean="0"/>
              <a:t> 350</a:t>
            </a:r>
          </a:p>
          <a:p>
            <a:pPr algn="just" eaLnBrk="1" fontAlgn="auto" hangingPunct="1">
              <a:spcAft>
                <a:spcPts val="0"/>
              </a:spcAft>
              <a:buFont typeface="Arial" pitchFamily="34" charset="0"/>
              <a:buChar char="•"/>
              <a:defRPr/>
            </a:pPr>
            <a:r>
              <a:rPr lang="en-US" dirty="0" smtClean="0"/>
              <a:t>Fat: </a:t>
            </a:r>
            <a:r>
              <a:rPr lang="en-US" u="sng" dirty="0" smtClean="0"/>
              <a:t>&lt;</a:t>
            </a:r>
            <a:r>
              <a:rPr lang="en-US" dirty="0" smtClean="0"/>
              <a:t> 35% of calories</a:t>
            </a:r>
          </a:p>
          <a:p>
            <a:pPr algn="just" eaLnBrk="1" fontAlgn="auto" hangingPunct="1">
              <a:spcAft>
                <a:spcPts val="0"/>
              </a:spcAft>
              <a:buFont typeface="Arial" pitchFamily="34" charset="0"/>
              <a:buChar char="•"/>
              <a:defRPr/>
            </a:pPr>
            <a:r>
              <a:rPr lang="en-US" dirty="0" smtClean="0"/>
              <a:t>Sat. Fat: &lt;10% of calories</a:t>
            </a:r>
          </a:p>
          <a:p>
            <a:pPr algn="just" eaLnBrk="1" fontAlgn="auto" hangingPunct="1">
              <a:spcAft>
                <a:spcPts val="0"/>
              </a:spcAft>
              <a:buFont typeface="Arial" pitchFamily="34" charset="0"/>
              <a:buChar char="•"/>
              <a:defRPr/>
            </a:pPr>
            <a:r>
              <a:rPr lang="en-US" dirty="0" smtClean="0"/>
              <a:t>Sodium: </a:t>
            </a:r>
            <a:r>
              <a:rPr lang="en-US" u="sng" dirty="0" smtClean="0"/>
              <a:t>&lt;</a:t>
            </a:r>
            <a:r>
              <a:rPr lang="en-US" dirty="0" smtClean="0"/>
              <a:t> 480 mg</a:t>
            </a:r>
          </a:p>
          <a:p>
            <a:pPr algn="just" eaLnBrk="1" fontAlgn="auto" hangingPunct="1">
              <a:spcAft>
                <a:spcPts val="0"/>
              </a:spcAft>
              <a:buFont typeface="Arial" pitchFamily="34" charset="0"/>
              <a:buChar char="•"/>
              <a:defRPr/>
            </a:pPr>
            <a:r>
              <a:rPr lang="en-US" dirty="0" smtClean="0"/>
              <a:t>Sugar: </a:t>
            </a:r>
            <a:r>
              <a:rPr lang="en-US" u="sng" dirty="0" smtClean="0"/>
              <a:t>&lt;</a:t>
            </a:r>
            <a:r>
              <a:rPr lang="en-US" dirty="0" smtClean="0"/>
              <a:t> 35% of weight from total sugar</a:t>
            </a:r>
            <a:endParaRPr lang="en-US" dirty="0"/>
          </a:p>
        </p:txBody>
      </p:sp>
      <p:sp>
        <p:nvSpPr>
          <p:cNvPr id="9220" name="Text Placeholder 5"/>
          <p:cNvSpPr>
            <a:spLocks noGrp="1"/>
          </p:cNvSpPr>
          <p:nvPr>
            <p:ph type="body" sz="quarter" idx="3"/>
          </p:nvPr>
        </p:nvSpPr>
        <p:spPr/>
        <p:txBody>
          <a:bodyPr/>
          <a:lstStyle/>
          <a:p>
            <a:pPr algn="ctr" eaLnBrk="1" hangingPunct="1"/>
            <a:r>
              <a:rPr lang="en-US" altLang="en-US" dirty="0" smtClean="0"/>
              <a:t>Snack or Side</a:t>
            </a:r>
          </a:p>
        </p:txBody>
      </p:sp>
      <p:sp>
        <p:nvSpPr>
          <p:cNvPr id="7" name="Content Placeholder 6"/>
          <p:cNvSpPr>
            <a:spLocks noGrp="1"/>
          </p:cNvSpPr>
          <p:nvPr>
            <p:ph sz="quarter" idx="4"/>
          </p:nvPr>
        </p:nvSpPr>
        <p:spPr>
          <a:xfrm>
            <a:off x="4645026" y="2174876"/>
            <a:ext cx="4041775" cy="323532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eaLnBrk="1" fontAlgn="auto" hangingPunct="1">
              <a:spcAft>
                <a:spcPts val="0"/>
              </a:spcAft>
              <a:buFont typeface="Arial" pitchFamily="34" charset="0"/>
              <a:buChar char="•"/>
              <a:defRPr/>
            </a:pPr>
            <a:endParaRPr lang="en-US" dirty="0" smtClean="0"/>
          </a:p>
          <a:p>
            <a:pPr algn="just" eaLnBrk="1" fontAlgn="auto" hangingPunct="1">
              <a:spcAft>
                <a:spcPts val="0"/>
              </a:spcAft>
              <a:buFont typeface="Arial" pitchFamily="34" charset="0"/>
              <a:buChar char="•"/>
              <a:defRPr/>
            </a:pPr>
            <a:r>
              <a:rPr lang="en-US" dirty="0" smtClean="0"/>
              <a:t>Calories: </a:t>
            </a:r>
            <a:r>
              <a:rPr lang="en-US" u="sng" dirty="0" smtClean="0"/>
              <a:t>&lt;</a:t>
            </a:r>
            <a:r>
              <a:rPr lang="en-US" dirty="0" smtClean="0"/>
              <a:t> 200</a:t>
            </a:r>
          </a:p>
          <a:p>
            <a:pPr algn="just" eaLnBrk="1" fontAlgn="auto" hangingPunct="1">
              <a:spcAft>
                <a:spcPts val="0"/>
              </a:spcAft>
              <a:buFont typeface="Arial" pitchFamily="34" charset="0"/>
              <a:buChar char="•"/>
              <a:defRPr/>
            </a:pPr>
            <a:r>
              <a:rPr lang="en-US" dirty="0" smtClean="0"/>
              <a:t>Fat: </a:t>
            </a:r>
            <a:r>
              <a:rPr lang="en-US" u="sng" dirty="0" smtClean="0"/>
              <a:t>&lt;</a:t>
            </a:r>
            <a:r>
              <a:rPr lang="en-US" dirty="0" smtClean="0"/>
              <a:t> 35% of calories</a:t>
            </a:r>
          </a:p>
          <a:p>
            <a:pPr algn="just" eaLnBrk="1" fontAlgn="auto" hangingPunct="1">
              <a:spcAft>
                <a:spcPts val="0"/>
              </a:spcAft>
              <a:buFont typeface="Arial" pitchFamily="34" charset="0"/>
              <a:buChar char="•"/>
              <a:defRPr/>
            </a:pPr>
            <a:r>
              <a:rPr lang="en-US" dirty="0" smtClean="0"/>
              <a:t>Sat. Fat: &lt;10% of calories</a:t>
            </a:r>
          </a:p>
          <a:p>
            <a:pPr algn="just" eaLnBrk="1" fontAlgn="auto" hangingPunct="1">
              <a:spcAft>
                <a:spcPts val="0"/>
              </a:spcAft>
              <a:buFont typeface="Arial" pitchFamily="34" charset="0"/>
              <a:buChar char="•"/>
              <a:defRPr/>
            </a:pPr>
            <a:r>
              <a:rPr lang="en-US" dirty="0" smtClean="0"/>
              <a:t>Sodium: </a:t>
            </a:r>
            <a:r>
              <a:rPr lang="en-US" u="sng" dirty="0" smtClean="0"/>
              <a:t>&lt;</a:t>
            </a:r>
            <a:r>
              <a:rPr lang="en-US" dirty="0" smtClean="0"/>
              <a:t> 230 mg</a:t>
            </a:r>
            <a:r>
              <a:rPr lang="en-US" baseline="30000" dirty="0" smtClean="0"/>
              <a:t>*</a:t>
            </a:r>
            <a:endParaRPr lang="en-US" dirty="0" smtClean="0"/>
          </a:p>
          <a:p>
            <a:pPr algn="just" eaLnBrk="1" fontAlgn="auto" hangingPunct="1">
              <a:spcAft>
                <a:spcPts val="0"/>
              </a:spcAft>
              <a:buFont typeface="Arial" pitchFamily="34" charset="0"/>
              <a:buChar char="•"/>
              <a:defRPr/>
            </a:pPr>
            <a:r>
              <a:rPr lang="en-US" dirty="0" smtClean="0"/>
              <a:t>Sugar: </a:t>
            </a:r>
            <a:r>
              <a:rPr lang="en-US" u="sng" dirty="0" smtClean="0"/>
              <a:t>&lt;</a:t>
            </a:r>
            <a:r>
              <a:rPr lang="en-US" dirty="0" smtClean="0"/>
              <a:t> 35% of weight from total sugar</a:t>
            </a:r>
            <a:endParaRPr lang="en-US" dirty="0"/>
          </a:p>
        </p:txBody>
      </p:sp>
      <p:sp>
        <p:nvSpPr>
          <p:cNvPr id="9222" name="TextBox 7"/>
          <p:cNvSpPr txBox="1">
            <a:spLocks noChangeArrowheads="1"/>
          </p:cNvSpPr>
          <p:nvPr/>
        </p:nvSpPr>
        <p:spPr bwMode="auto">
          <a:xfrm>
            <a:off x="457200" y="6211889"/>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prstClr val="black"/>
                </a:solidFill>
              </a:rPr>
              <a:t>* This amount will be 200 mg as of 07/01/16</a:t>
            </a:r>
          </a:p>
        </p:txBody>
      </p:sp>
      <p:sp>
        <p:nvSpPr>
          <p:cNvPr id="9" name="Title 8"/>
          <p:cNvSpPr>
            <a:spLocks noGrp="1"/>
          </p:cNvSpPr>
          <p:nvPr>
            <p:ph type="title"/>
          </p:nvPr>
        </p:nvSpPr>
        <p:spPr/>
        <p:txBody>
          <a:bodyPr rtlCol="0">
            <a:normAutofit fontScale="90000"/>
          </a:bodyPr>
          <a:lstStyle/>
          <a:p>
            <a:pPr eaLnBrk="1" hangingPunct="1">
              <a:spcAft>
                <a:spcPts val="0"/>
              </a:spcAft>
              <a:defRPr/>
            </a:pPr>
            <a:r>
              <a:rPr lang="en-US" dirty="0" smtClean="0">
                <a:effectLst>
                  <a:outerShdw blurRad="50800" dist="38100" algn="tr" rotWithShape="0">
                    <a:prstClr val="black">
                      <a:alpha val="40000"/>
                    </a:prstClr>
                  </a:outerShdw>
                </a:effectLst>
                <a:ea typeface="+mn-ea"/>
                <a:cs typeface="+mn-cs"/>
              </a:rPr>
              <a:t>  Nutrient Standards</a:t>
            </a:r>
            <a:br>
              <a:rPr lang="en-US" dirty="0" smtClean="0">
                <a:effectLst>
                  <a:outerShdw blurRad="50800" dist="38100" algn="tr" rotWithShape="0">
                    <a:prstClr val="black">
                      <a:alpha val="40000"/>
                    </a:prstClr>
                  </a:outerShdw>
                </a:effectLst>
                <a:ea typeface="+mn-ea"/>
                <a:cs typeface="+mn-cs"/>
              </a:rPr>
            </a:br>
            <a:r>
              <a:rPr lang="en-US" dirty="0" smtClean="0">
                <a:effectLst>
                  <a:outerShdw blurRad="50800" dist="38100" algn="tr" rotWithShape="0">
                    <a:prstClr val="black">
                      <a:alpha val="40000"/>
                    </a:prstClr>
                  </a:outerShdw>
                </a:effectLst>
                <a:ea typeface="+mn-ea"/>
                <a:cs typeface="+mn-cs"/>
              </a:rPr>
              <a:t>(Foods)</a:t>
            </a:r>
            <a:endParaRPr lang="en-US" dirty="0"/>
          </a:p>
        </p:txBody>
      </p:sp>
      <p:pic>
        <p:nvPicPr>
          <p:cNvPr id="66562" name="Picture 2" descr="http://images.agoramedia.com/EHBlogImages/johannah-sakimura/2014/03/waffle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23501"/>
            <a:ext cx="1882976" cy="1279384"/>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Image result for whole grain foo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163092"/>
            <a:ext cx="101814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77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6781800" y="1295400"/>
            <a:ext cx="1828800" cy="1676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531" name="Content Placeholder 6"/>
          <p:cNvSpPr>
            <a:spLocks noGrp="1"/>
          </p:cNvSpPr>
          <p:nvPr>
            <p:ph idx="1"/>
          </p:nvPr>
        </p:nvSpPr>
        <p:spPr>
          <a:xfrm>
            <a:off x="6781800" y="1524000"/>
            <a:ext cx="1828800" cy="1219200"/>
          </a:xfrm>
        </p:spPr>
        <p:txBody>
          <a:bodyPr/>
          <a:lstStyle/>
          <a:p>
            <a:pPr marL="0" algn="ctr" eaLnBrk="1" hangingPunct="1">
              <a:buFont typeface="Arial" charset="0"/>
              <a:buNone/>
            </a:pPr>
            <a:r>
              <a:rPr lang="en-US" altLang="en-US" sz="2400" smtClean="0"/>
              <a:t>There’s an exception to every rule!</a:t>
            </a:r>
          </a:p>
        </p:txBody>
      </p:sp>
      <p:sp>
        <p:nvSpPr>
          <p:cNvPr id="22532" name="TextBox 24"/>
          <p:cNvSpPr txBox="1">
            <a:spLocks noChangeArrowheads="1"/>
          </p:cNvSpPr>
          <p:nvPr/>
        </p:nvSpPr>
        <p:spPr bwMode="auto">
          <a:xfrm>
            <a:off x="381000" y="1828800"/>
            <a:ext cx="5715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prstClr val="black"/>
                </a:solidFill>
              </a:rPr>
              <a:t>Your item might be </a:t>
            </a:r>
            <a:r>
              <a:rPr lang="en-US" altLang="en-US" sz="2000" i="1" dirty="0">
                <a:solidFill>
                  <a:prstClr val="black"/>
                </a:solidFill>
              </a:rPr>
              <a:t>exempt</a:t>
            </a:r>
            <a:r>
              <a:rPr lang="en-US" altLang="en-US" sz="2000" dirty="0">
                <a:solidFill>
                  <a:prstClr val="black"/>
                </a:solidFill>
              </a:rPr>
              <a:t> from one or all of the standards if it is:</a:t>
            </a:r>
          </a:p>
          <a:p>
            <a:pPr eaLnBrk="1" hangingPunct="1">
              <a:spcBef>
                <a:spcPct val="0"/>
              </a:spcBef>
              <a:buFontTx/>
              <a:buNone/>
            </a:pPr>
            <a:endParaRPr lang="en-US" altLang="en-US" sz="1400" dirty="0">
              <a:solidFill>
                <a:prstClr val="black"/>
              </a:solidFill>
            </a:endParaRPr>
          </a:p>
          <a:p>
            <a:pPr eaLnBrk="1" hangingPunct="1">
              <a:spcBef>
                <a:spcPct val="0"/>
              </a:spcBef>
              <a:buFontTx/>
              <a:buChar char="-"/>
            </a:pPr>
            <a:r>
              <a:rPr lang="en-US" altLang="en-US" sz="2000" dirty="0">
                <a:solidFill>
                  <a:prstClr val="black"/>
                </a:solidFill>
              </a:rPr>
              <a:t>An entrée served </a:t>
            </a:r>
            <a:r>
              <a:rPr lang="en-US" altLang="en-US" sz="2000" dirty="0" smtClean="0">
                <a:solidFill>
                  <a:prstClr val="black"/>
                </a:solidFill>
              </a:rPr>
              <a:t>as part of a reimbursable breakfast 	or lunch on the day of </a:t>
            </a:r>
            <a:r>
              <a:rPr lang="en-US" altLang="en-US" sz="2000" dirty="0">
                <a:solidFill>
                  <a:prstClr val="black"/>
                </a:solidFill>
              </a:rPr>
              <a:t>or day after service</a:t>
            </a:r>
          </a:p>
          <a:p>
            <a:pPr eaLnBrk="1" hangingPunct="1">
              <a:spcBef>
                <a:spcPct val="0"/>
              </a:spcBef>
              <a:buFontTx/>
              <a:buChar char="-"/>
            </a:pPr>
            <a:r>
              <a:rPr lang="en-US" altLang="en-US" sz="2000" dirty="0">
                <a:solidFill>
                  <a:prstClr val="black"/>
                </a:solidFill>
              </a:rPr>
              <a:t>Reduced-fat cheese or part-skim mozzarella</a:t>
            </a:r>
          </a:p>
          <a:p>
            <a:pPr eaLnBrk="1" hangingPunct="1">
              <a:spcBef>
                <a:spcPct val="0"/>
              </a:spcBef>
              <a:buFontTx/>
              <a:buChar char="-"/>
            </a:pPr>
            <a:r>
              <a:rPr lang="en-US" altLang="en-US" sz="2000" dirty="0">
                <a:solidFill>
                  <a:prstClr val="black"/>
                </a:solidFill>
              </a:rPr>
              <a:t>Nuts</a:t>
            </a:r>
          </a:p>
          <a:p>
            <a:pPr eaLnBrk="1" hangingPunct="1">
              <a:spcBef>
                <a:spcPct val="0"/>
              </a:spcBef>
              <a:buFontTx/>
              <a:buChar char="-"/>
            </a:pPr>
            <a:r>
              <a:rPr lang="en-US" altLang="en-US" sz="2000" dirty="0">
                <a:solidFill>
                  <a:prstClr val="black"/>
                </a:solidFill>
              </a:rPr>
              <a:t>Seeds</a:t>
            </a:r>
          </a:p>
          <a:p>
            <a:pPr eaLnBrk="1" hangingPunct="1">
              <a:spcBef>
                <a:spcPct val="0"/>
              </a:spcBef>
              <a:buFontTx/>
              <a:buChar char="-"/>
            </a:pPr>
            <a:r>
              <a:rPr lang="en-US" altLang="en-US" sz="2000" dirty="0">
                <a:solidFill>
                  <a:prstClr val="black"/>
                </a:solidFill>
              </a:rPr>
              <a:t>Nut or seed butters</a:t>
            </a:r>
          </a:p>
          <a:p>
            <a:pPr eaLnBrk="1" hangingPunct="1">
              <a:spcBef>
                <a:spcPct val="0"/>
              </a:spcBef>
              <a:buFontTx/>
              <a:buChar char="-"/>
            </a:pPr>
            <a:r>
              <a:rPr lang="en-US" altLang="en-US" sz="2000" dirty="0">
                <a:solidFill>
                  <a:prstClr val="black"/>
                </a:solidFill>
              </a:rPr>
              <a:t>Dried fruit with nuts or seeds (no added nutritive </a:t>
            </a:r>
            <a:r>
              <a:rPr lang="en-US" altLang="en-US" sz="2000" dirty="0" smtClean="0">
                <a:solidFill>
                  <a:prstClr val="black"/>
                </a:solidFill>
              </a:rPr>
              <a:t>	sweeteners </a:t>
            </a:r>
            <a:r>
              <a:rPr lang="en-US" altLang="en-US" sz="2000" dirty="0">
                <a:solidFill>
                  <a:prstClr val="black"/>
                </a:solidFill>
              </a:rPr>
              <a:t>or fat)</a:t>
            </a:r>
          </a:p>
          <a:p>
            <a:pPr eaLnBrk="1" hangingPunct="1">
              <a:spcBef>
                <a:spcPct val="0"/>
              </a:spcBef>
              <a:buFontTx/>
              <a:buChar char="-"/>
            </a:pPr>
            <a:r>
              <a:rPr lang="en-US" altLang="en-US" sz="2000" dirty="0">
                <a:solidFill>
                  <a:prstClr val="black"/>
                </a:solidFill>
              </a:rPr>
              <a:t>Seafood </a:t>
            </a:r>
          </a:p>
          <a:p>
            <a:pPr eaLnBrk="1" hangingPunct="1">
              <a:spcBef>
                <a:spcPct val="0"/>
              </a:spcBef>
              <a:buFontTx/>
              <a:buChar char="-"/>
            </a:pPr>
            <a:r>
              <a:rPr lang="en-US" altLang="en-US" sz="2000" dirty="0" smtClean="0">
                <a:solidFill>
                  <a:prstClr val="black"/>
                </a:solidFill>
              </a:rPr>
              <a:t>Dried </a:t>
            </a:r>
            <a:r>
              <a:rPr lang="en-US" altLang="en-US" sz="2000" dirty="0">
                <a:solidFill>
                  <a:prstClr val="black"/>
                </a:solidFill>
              </a:rPr>
              <a:t>or dehydrated fruit/vegetables</a:t>
            </a:r>
          </a:p>
          <a:p>
            <a:pPr eaLnBrk="1" hangingPunct="1">
              <a:spcBef>
                <a:spcPct val="0"/>
              </a:spcBef>
              <a:buFontTx/>
              <a:buChar char="-"/>
            </a:pPr>
            <a:r>
              <a:rPr lang="en-US" altLang="en-US" sz="2000" dirty="0">
                <a:solidFill>
                  <a:prstClr val="black"/>
                </a:solidFill>
              </a:rPr>
              <a:t>Fresh, frozen, or canned vegetable</a:t>
            </a:r>
          </a:p>
        </p:txBody>
      </p:sp>
      <p:sp>
        <p:nvSpPr>
          <p:cNvPr id="12" name="Title 1"/>
          <p:cNvSpPr txBox="1">
            <a:spLocks/>
          </p:cNvSpPr>
          <p:nvPr/>
        </p:nvSpPr>
        <p:spPr>
          <a:xfrm>
            <a:off x="457200" y="274638"/>
            <a:ext cx="8229600" cy="1554162"/>
          </a:xfrm>
          <a:prstGeom prst="rect">
            <a:avLst/>
          </a:prstGeom>
        </p:spPr>
        <p:txBody>
          <a:bodyPr anchor="ctr">
            <a:normAutofit/>
          </a:bodyPr>
          <a:lstStyle/>
          <a:p>
            <a:pPr algn="ctr">
              <a:defRPr/>
            </a:pPr>
            <a:r>
              <a:rPr lang="en-US" sz="4400" dirty="0" smtClean="0">
                <a:solidFill>
                  <a:prstClr val="black"/>
                </a:solidFill>
                <a:effectLst>
                  <a:outerShdw blurRad="38100" dist="38100" dir="2700000" algn="tl">
                    <a:srgbClr val="000000">
                      <a:alpha val="43137"/>
                    </a:srgbClr>
                  </a:outerShdw>
                </a:effectLst>
              </a:rPr>
              <a:t>   Nutrient </a:t>
            </a:r>
            <a:r>
              <a:rPr lang="en-US" sz="4400" dirty="0">
                <a:solidFill>
                  <a:prstClr val="black"/>
                </a:solidFill>
                <a:effectLst>
                  <a:outerShdw blurRad="38100" dist="38100" dir="2700000" algn="tl">
                    <a:srgbClr val="000000">
                      <a:alpha val="43137"/>
                    </a:srgbClr>
                  </a:outerShdw>
                </a:effectLst>
              </a:rPr>
              <a:t>Standards</a:t>
            </a:r>
            <a:br>
              <a:rPr lang="en-US" sz="4400" dirty="0">
                <a:solidFill>
                  <a:prstClr val="black"/>
                </a:solidFill>
                <a:effectLst>
                  <a:outerShdw blurRad="38100" dist="38100" dir="2700000" algn="tl">
                    <a:srgbClr val="000000">
                      <a:alpha val="43137"/>
                    </a:srgbClr>
                  </a:outerShdw>
                </a:effectLst>
              </a:rPr>
            </a:br>
            <a:r>
              <a:rPr lang="en-US" sz="4400" dirty="0">
                <a:solidFill>
                  <a:prstClr val="black"/>
                </a:solidFill>
                <a:effectLst>
                  <a:outerShdw blurRad="38100" dist="38100" dir="2700000" algn="tl">
                    <a:srgbClr val="000000">
                      <a:alpha val="43137"/>
                    </a:srgbClr>
                  </a:outerShdw>
                </a:effectLst>
              </a:rPr>
              <a:t>(Foods)</a:t>
            </a:r>
          </a:p>
        </p:txBody>
      </p:sp>
      <p:pic>
        <p:nvPicPr>
          <p:cNvPr id="22535" name="Picture 2" descr="C:\Users\sannamm\AppData\Local\Microsoft\Windows\Temporary Internet Files\Content.IE5\1HYQUX6Q\MC9102172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307" y="-2978150"/>
            <a:ext cx="271938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C:\Users\sannamm\AppData\Local\Microsoft\Windows\Temporary Internet Files\Content.IE5\MYZM7OTO\MC9003254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526" y="-2514600"/>
            <a:ext cx="18208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4" name="Picture 2" descr="Image result for chee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412" y="414411"/>
            <a:ext cx="1905000" cy="1274618"/>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racion.net/uploads/posts/2013-07/1373240710_shef_pova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1254" y="3653205"/>
            <a:ext cx="2841172" cy="198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6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57200" y="3505201"/>
            <a:ext cx="2819400" cy="1328738"/>
          </a:xfrm>
          <a:prstGeom prst="flowChartAlternateProcess">
            <a:avLst/>
          </a:prstGeom>
          <a:solidFill>
            <a:srgbClr val="FF9966"/>
          </a:solidFill>
          <a:ln>
            <a:solidFill>
              <a:schemeClr val="tx1"/>
            </a:solidFill>
          </a:ln>
        </p:spPr>
        <p:txBody>
          <a:bodyPr>
            <a:spAutoFit/>
          </a:bodyPr>
          <a:lstStyle/>
          <a:p>
            <a:pPr algn="ctr">
              <a:defRPr/>
            </a:pPr>
            <a:r>
              <a:rPr lang="en-US" sz="2400" dirty="0">
                <a:solidFill>
                  <a:prstClr val="black"/>
                </a:solidFill>
              </a:rPr>
              <a:t>Does your product qualify for an exemption?</a:t>
            </a:r>
            <a:endParaRPr lang="en-US" sz="2400" dirty="0">
              <a:solidFill>
                <a:prstClr val="black"/>
              </a:solidFill>
              <a:effectLst>
                <a:outerShdw blurRad="38100" dist="38100" dir="2700000" algn="tl">
                  <a:srgbClr val="000000">
                    <a:alpha val="43137"/>
                  </a:srgbClr>
                </a:outerShdw>
              </a:effectLst>
            </a:endParaRPr>
          </a:p>
        </p:txBody>
      </p:sp>
      <p:sp>
        <p:nvSpPr>
          <p:cNvPr id="10" name="Title 1"/>
          <p:cNvSpPr txBox="1">
            <a:spLocks/>
          </p:cNvSpPr>
          <p:nvPr/>
        </p:nvSpPr>
        <p:spPr>
          <a:xfrm>
            <a:off x="457200" y="274638"/>
            <a:ext cx="8229600" cy="1554162"/>
          </a:xfrm>
          <a:prstGeom prst="rect">
            <a:avLst/>
          </a:prstGeom>
        </p:spPr>
        <p:txBody>
          <a:bodyPr anchor="ctr">
            <a:normAutofit/>
          </a:bodyPr>
          <a:lstStyle/>
          <a:p>
            <a:pPr algn="ctr">
              <a:defRPr/>
            </a:pPr>
            <a:r>
              <a:rPr lang="en-US" sz="4400" dirty="0">
                <a:solidFill>
                  <a:prstClr val="black"/>
                </a:solidFill>
                <a:effectLst>
                  <a:outerShdw blurRad="38100" dist="38100" dir="2700000" algn="tl">
                    <a:srgbClr val="000000">
                      <a:alpha val="43137"/>
                    </a:srgbClr>
                  </a:outerShdw>
                </a:effectLst>
              </a:rPr>
              <a:t>Nutrient Standards</a:t>
            </a:r>
            <a:br>
              <a:rPr lang="en-US" sz="4400" dirty="0">
                <a:solidFill>
                  <a:prstClr val="black"/>
                </a:solidFill>
                <a:effectLst>
                  <a:outerShdw blurRad="38100" dist="38100" dir="2700000" algn="tl">
                    <a:srgbClr val="000000">
                      <a:alpha val="43137"/>
                    </a:srgbClr>
                  </a:outerShdw>
                </a:effectLst>
              </a:rPr>
            </a:br>
            <a:r>
              <a:rPr lang="en-US" sz="4400" dirty="0">
                <a:solidFill>
                  <a:prstClr val="black"/>
                </a:solidFill>
                <a:effectLst>
                  <a:outerShdw blurRad="38100" dist="38100" dir="2700000" algn="tl">
                    <a:srgbClr val="000000">
                      <a:alpha val="43137"/>
                    </a:srgbClr>
                  </a:outerShdw>
                </a:effectLst>
              </a:rPr>
              <a:t>(Foods)</a:t>
            </a:r>
          </a:p>
        </p:txBody>
      </p:sp>
      <p:sp>
        <p:nvSpPr>
          <p:cNvPr id="13" name="Hexagon 12"/>
          <p:cNvSpPr/>
          <p:nvPr/>
        </p:nvSpPr>
        <p:spPr>
          <a:xfrm>
            <a:off x="5410200" y="1905001"/>
            <a:ext cx="3048000" cy="2155825"/>
          </a:xfrm>
          <a:prstGeom prst="hexagon">
            <a:avLst/>
          </a:prstGeom>
          <a:solidFill>
            <a:srgbClr val="FFFF99"/>
          </a:solidFill>
          <a:ln>
            <a:solidFill>
              <a:schemeClr val="tx1"/>
            </a:solidFill>
          </a:ln>
        </p:spPr>
        <p:txBody>
          <a:bodyPr>
            <a:spAutoFit/>
          </a:bodyPr>
          <a:lstStyle/>
          <a:p>
            <a:pPr algn="ctr">
              <a:defRPr/>
            </a:pPr>
            <a:endParaRPr lang="en-US" sz="1900" dirty="0">
              <a:solidFill>
                <a:prstClr val="black"/>
              </a:solidFill>
            </a:endParaRPr>
          </a:p>
          <a:p>
            <a:pPr algn="ctr">
              <a:defRPr/>
            </a:pPr>
            <a:r>
              <a:rPr lang="en-US" sz="1900" dirty="0">
                <a:solidFill>
                  <a:prstClr val="black"/>
                </a:solidFill>
              </a:rPr>
              <a:t>Analyze the exempted standard individually</a:t>
            </a:r>
          </a:p>
          <a:p>
            <a:pPr algn="ctr">
              <a:defRPr/>
            </a:pPr>
            <a:endParaRPr lang="en-US" sz="1900" dirty="0">
              <a:solidFill>
                <a:prstClr val="black"/>
              </a:solidFill>
              <a:effectLst>
                <a:outerShdw blurRad="38100" dist="38100" dir="2700000" algn="tl">
                  <a:srgbClr val="000000">
                    <a:alpha val="43137"/>
                  </a:srgbClr>
                </a:outerShdw>
              </a:effectLst>
            </a:endParaRPr>
          </a:p>
        </p:txBody>
      </p:sp>
      <p:sp>
        <p:nvSpPr>
          <p:cNvPr id="8" name="Hexagon 7"/>
          <p:cNvSpPr/>
          <p:nvPr/>
        </p:nvSpPr>
        <p:spPr>
          <a:xfrm>
            <a:off x="5410200" y="4191001"/>
            <a:ext cx="3200400" cy="2139950"/>
          </a:xfrm>
          <a:prstGeom prst="hexagon">
            <a:avLst/>
          </a:prstGeom>
          <a:solidFill>
            <a:srgbClr val="99FF66"/>
          </a:solidFill>
          <a:ln>
            <a:solidFill>
              <a:schemeClr val="tx1"/>
            </a:solidFill>
          </a:ln>
        </p:spPr>
        <p:txBody>
          <a:bodyPr>
            <a:spAutoFit/>
          </a:bodyPr>
          <a:lstStyle/>
          <a:p>
            <a:pPr algn="ctr">
              <a:defRPr/>
            </a:pPr>
            <a:r>
              <a:rPr lang="en-US" sz="1900" dirty="0">
                <a:solidFill>
                  <a:prstClr val="black"/>
                </a:solidFill>
              </a:rPr>
              <a:t>Analyze using the Alliance for a Healthier Generation’s product calculator*</a:t>
            </a:r>
            <a:endParaRPr lang="en-US" sz="1900" dirty="0">
              <a:solidFill>
                <a:prstClr val="black"/>
              </a:solidFill>
              <a:effectLst>
                <a:outerShdw blurRad="38100" dist="38100" dir="2700000" algn="tl">
                  <a:srgbClr val="000000">
                    <a:alpha val="43137"/>
                  </a:srgbClr>
                </a:outerShdw>
              </a:effectLst>
            </a:endParaRPr>
          </a:p>
        </p:txBody>
      </p:sp>
      <p:sp>
        <p:nvSpPr>
          <p:cNvPr id="23559" name="TextBox 8"/>
          <p:cNvSpPr>
            <a:spLocks noChangeArrowheads="1"/>
          </p:cNvSpPr>
          <p:nvPr/>
        </p:nvSpPr>
        <p:spPr bwMode="auto">
          <a:xfrm rot="-900000">
            <a:off x="3494088" y="2881194"/>
            <a:ext cx="1752600" cy="733663"/>
          </a:xfrm>
          <a:prstGeom prst="rightArrow">
            <a:avLst>
              <a:gd name="adj1" fmla="val 50000"/>
              <a:gd name="adj2" fmla="val 50016"/>
            </a:avLst>
          </a:prstGeom>
          <a:solidFill>
            <a:srgbClr val="FFFF99"/>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prstClr val="black"/>
                </a:solidFill>
              </a:rPr>
              <a:t>Yes</a:t>
            </a:r>
          </a:p>
        </p:txBody>
      </p:sp>
      <p:sp>
        <p:nvSpPr>
          <p:cNvPr id="23560" name="TextBox 10"/>
          <p:cNvSpPr>
            <a:spLocks noChangeArrowheads="1"/>
          </p:cNvSpPr>
          <p:nvPr/>
        </p:nvSpPr>
        <p:spPr bwMode="auto">
          <a:xfrm rot="900000">
            <a:off x="3494088" y="4557594"/>
            <a:ext cx="1752600" cy="733663"/>
          </a:xfrm>
          <a:prstGeom prst="rightArrow">
            <a:avLst>
              <a:gd name="adj1" fmla="val 50000"/>
              <a:gd name="adj2" fmla="val 50016"/>
            </a:avLst>
          </a:prstGeom>
          <a:solidFill>
            <a:srgbClr val="99FF66"/>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prstClr val="black"/>
                </a:solidFill>
              </a:rPr>
              <a:t>No</a:t>
            </a:r>
          </a:p>
        </p:txBody>
      </p:sp>
      <p:sp>
        <p:nvSpPr>
          <p:cNvPr id="23561" name="TextBox 11"/>
          <p:cNvSpPr txBox="1">
            <a:spLocks noChangeArrowheads="1"/>
          </p:cNvSpPr>
          <p:nvPr/>
        </p:nvSpPr>
        <p:spPr bwMode="auto">
          <a:xfrm>
            <a:off x="304800" y="6324601"/>
            <a:ext cx="853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a:solidFill>
                  <a:prstClr val="black"/>
                </a:solidFill>
              </a:rPr>
              <a:t>https://www.healthiergeneration.org/take_action/schools/snacks_and_beverages/smart_snacks/</a:t>
            </a:r>
          </a:p>
        </p:txBody>
      </p:sp>
      <p:pic>
        <p:nvPicPr>
          <p:cNvPr id="1028" name="Picture 4" descr="http://tse1.mm.bing.net/th?&amp;id=JN.4S/mqHIgiEP3rKVJNnGD6g&amp;w=300&amp;h=300&amp;c=0&amp;pid=1.9&amp;rs=0&amp;p=0&amp;url=http%3A%2F%2Fwww.kingarthurflour.com%2Fblog%2F2009%2F05%2F14%2Fthe-original-sausage-cheese-biscuit-scone-biscuit-whatever%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73162"/>
            <a:ext cx="28575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91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EA7009-BDD7-46F6-95B8-92A4579FDEA4}" type="slidenum">
              <a:rPr lang="en-US">
                <a:solidFill>
                  <a:prstClr val="black">
                    <a:tint val="75000"/>
                  </a:prstClr>
                </a:solidFill>
              </a:rPr>
              <a:pPr>
                <a:defRPr/>
              </a:pPr>
              <a:t>37</a:t>
            </a:fld>
            <a:endParaRPr lang="en-US" dirty="0">
              <a:solidFill>
                <a:prstClr val="black">
                  <a:tint val="75000"/>
                </a:prstClr>
              </a:solidFill>
            </a:endParaRPr>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536" t="10768" r="24429" b="8418"/>
          <a:stretch>
            <a:fillRect/>
          </a:stretch>
        </p:blipFill>
        <p:spPr>
          <a:xfrm>
            <a:off x="1981201" y="1447801"/>
            <a:ext cx="5086351" cy="4297363"/>
          </a:xfrm>
        </p:spPr>
      </p:pic>
      <p:sp>
        <p:nvSpPr>
          <p:cNvPr id="8" name="Title 4"/>
          <p:cNvSpPr txBox="1">
            <a:spLocks/>
          </p:cNvSpPr>
          <p:nvPr/>
        </p:nvSpPr>
        <p:spPr>
          <a:xfrm>
            <a:off x="457200" y="304800"/>
            <a:ext cx="8229600" cy="1295400"/>
          </a:xfrm>
          <a:prstGeom prst="rect">
            <a:avLst/>
          </a:prstGeom>
        </p:spPr>
        <p:txBody>
          <a:bodyPr anchor="ctr">
            <a:normAutofit/>
          </a:bodyPr>
          <a:lstStyle/>
          <a:p>
            <a:pPr algn="ctr">
              <a:defRPr/>
            </a:pPr>
            <a:r>
              <a:rPr lang="en-US" sz="4400" dirty="0">
                <a:solidFill>
                  <a:prstClr val="black"/>
                </a:solidFill>
                <a:effectLst>
                  <a:outerShdw blurRad="38100" dist="38100" dir="2700000" algn="tl">
                    <a:srgbClr val="000000">
                      <a:alpha val="43137"/>
                    </a:srgbClr>
                  </a:outerShdw>
                </a:effectLst>
              </a:rPr>
              <a:t>Smart Snacks Calculator</a:t>
            </a:r>
          </a:p>
        </p:txBody>
      </p:sp>
      <p:sp>
        <p:nvSpPr>
          <p:cNvPr id="7" name="TextBox 6"/>
          <p:cNvSpPr txBox="1"/>
          <p:nvPr/>
        </p:nvSpPr>
        <p:spPr>
          <a:xfrm>
            <a:off x="914400" y="5943601"/>
            <a:ext cx="7315200" cy="510778"/>
          </a:xfrm>
          <a:prstGeom prst="round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solidFill>
                  <a:prstClr val="black"/>
                </a:solidFill>
              </a:rPr>
              <a:t>http://rdp.healthiergeneration.org/calc/calculator/</a:t>
            </a:r>
          </a:p>
        </p:txBody>
      </p:sp>
    </p:spTree>
    <p:extLst>
      <p:ext uri="{BB962C8B-B14F-4D97-AF65-F5344CB8AC3E}">
        <p14:creationId xmlns:p14="http://schemas.microsoft.com/office/powerpoint/2010/main" val="206379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289036-1E69-4BF6-ACB2-D0D2F5607434}" type="slidenum">
              <a:rPr lang="en-US">
                <a:solidFill>
                  <a:prstClr val="black">
                    <a:tint val="75000"/>
                  </a:prstClr>
                </a:solidFill>
              </a:rPr>
              <a:pPr>
                <a:defRPr/>
              </a:pPr>
              <a:t>38</a:t>
            </a:fld>
            <a:endParaRPr lang="en-US" dirty="0">
              <a:solidFill>
                <a:prstClr val="black">
                  <a:tint val="75000"/>
                </a:prstClr>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23750" t="12222" r="22501" b="26666"/>
          <a:stretch>
            <a:fillRect/>
          </a:stretch>
        </p:blipFill>
        <p:spPr bwMode="auto">
          <a:xfrm>
            <a:off x="1295400" y="1905000"/>
            <a:ext cx="655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p:cNvSpPr txBox="1">
            <a:spLocks/>
          </p:cNvSpPr>
          <p:nvPr/>
        </p:nvSpPr>
        <p:spPr>
          <a:xfrm>
            <a:off x="457200" y="457200"/>
            <a:ext cx="8229600" cy="1143000"/>
          </a:xfrm>
          <a:prstGeom prst="rect">
            <a:avLst/>
          </a:prstGeom>
        </p:spPr>
        <p:txBody>
          <a:bodyPr anchor="ctr">
            <a:normAutofit/>
          </a:bodyPr>
          <a:lstStyle/>
          <a:p>
            <a:pPr algn="ctr">
              <a:defRPr/>
            </a:pPr>
            <a:r>
              <a:rPr lang="en-US" sz="4400" dirty="0">
                <a:solidFill>
                  <a:prstClr val="black"/>
                </a:solidFill>
                <a:effectLst>
                  <a:outerShdw blurRad="38100" dist="38100" dir="2700000" algn="tl">
                    <a:srgbClr val="000000">
                      <a:alpha val="43137"/>
                    </a:srgbClr>
                  </a:outerShdw>
                </a:effectLst>
              </a:rPr>
              <a:t>Smart Snacks Calculator</a:t>
            </a: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2727" t="22146" r="6199" b="26223"/>
          <a:stretch/>
        </p:blipFill>
        <p:spPr bwMode="auto">
          <a:xfrm>
            <a:off x="4800600" y="2743200"/>
            <a:ext cx="3352800" cy="220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7602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err="1" smtClean="0"/>
              <a:t>Smartfood</a:t>
            </a:r>
            <a:r>
              <a:rPr lang="en-US" dirty="0" smtClean="0"/>
              <a:t>® Popcorn Delight</a:t>
            </a:r>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l="3047" t="18647" r="2996" b="35187"/>
          <a:stretch/>
        </p:blipFill>
        <p:spPr bwMode="auto">
          <a:xfrm>
            <a:off x="0" y="1295401"/>
            <a:ext cx="5581651" cy="29241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3047" t="18797" r="3154" b="22255"/>
          <a:stretch/>
        </p:blipFill>
        <p:spPr bwMode="auto">
          <a:xfrm>
            <a:off x="3537240" y="3124200"/>
            <a:ext cx="5572125"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79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4000" dirty="0" smtClean="0"/>
              <a:t>Benefits of Standardized Recipes</a:t>
            </a:r>
            <a:endParaRPr lang="en-US" sz="4000"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a:t>Customer satisfaction</a:t>
            </a:r>
          </a:p>
          <a:p>
            <a:r>
              <a:rPr lang="en-US" b="1" dirty="0"/>
              <a:t>Consistent nutrient content / Nutrients per </a:t>
            </a:r>
            <a:r>
              <a:rPr lang="en-US" b="1" dirty="0" smtClean="0"/>
              <a:t>Serving</a:t>
            </a:r>
          </a:p>
          <a:p>
            <a:r>
              <a:rPr lang="en-US" b="1" dirty="0"/>
              <a:t>Food &amp; labor cost </a:t>
            </a:r>
            <a:r>
              <a:rPr lang="en-US" b="1" dirty="0" smtClean="0"/>
              <a:t>controls</a:t>
            </a:r>
            <a:endParaRPr lang="en-US" dirty="0" smtClean="0"/>
          </a:p>
          <a:p>
            <a:r>
              <a:rPr lang="en-US" dirty="0" smtClean="0"/>
              <a:t>Consistent food quality</a:t>
            </a:r>
          </a:p>
          <a:p>
            <a:r>
              <a:rPr lang="en-US" dirty="0" smtClean="0"/>
              <a:t>Predictable yield</a:t>
            </a:r>
          </a:p>
          <a:p>
            <a:r>
              <a:rPr lang="en-US" dirty="0" smtClean="0"/>
              <a:t>Inventory control</a:t>
            </a:r>
          </a:p>
          <a:p>
            <a:r>
              <a:rPr lang="en-US" dirty="0" smtClean="0"/>
              <a:t>Efficient purchasing procedures</a:t>
            </a:r>
          </a:p>
          <a:p>
            <a:r>
              <a:rPr lang="en-US" dirty="0" smtClean="0"/>
              <a:t>Increased employee confidence</a:t>
            </a:r>
          </a:p>
          <a:p>
            <a:r>
              <a:rPr lang="en-US" dirty="0" smtClean="0"/>
              <a:t>Reduced record keeping</a:t>
            </a:r>
          </a:p>
          <a:p>
            <a:r>
              <a:rPr lang="en-US" dirty="0" smtClean="0"/>
              <a:t>Successful completion of SED Administrative Reviews</a:t>
            </a:r>
            <a:endParaRPr lang="en-US" dirty="0"/>
          </a:p>
        </p:txBody>
      </p:sp>
    </p:spTree>
    <p:extLst>
      <p:ext uri="{BB962C8B-B14F-4D97-AF65-F5344CB8AC3E}">
        <p14:creationId xmlns:p14="http://schemas.microsoft.com/office/powerpoint/2010/main" val="3694663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err="1" smtClean="0"/>
              <a:t>Smartfood</a:t>
            </a:r>
            <a:r>
              <a:rPr lang="en-US" dirty="0" smtClean="0"/>
              <a:t>® Popcorn Delight</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3367" t="18797" r="3317" b="25263"/>
          <a:stretch/>
        </p:blipFill>
        <p:spPr bwMode="auto">
          <a:xfrm>
            <a:off x="0" y="1524000"/>
            <a:ext cx="5007077" cy="32004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l="3047" t="18346" r="2996" b="16541"/>
          <a:stretch/>
        </p:blipFill>
        <p:spPr bwMode="auto">
          <a:xfrm>
            <a:off x="4090868" y="3124201"/>
            <a:ext cx="5053133"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74464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Chips® | Our Flavors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38511" t="29744" r="29110" b="9158"/>
          <a:stretch/>
        </p:blipFill>
        <p:spPr>
          <a:xfrm>
            <a:off x="93947" y="1797141"/>
            <a:ext cx="2446611" cy="3656764"/>
          </a:xfrm>
          <a:prstGeom prst="rect">
            <a:avLst/>
          </a:prstGeom>
        </p:spPr>
      </p:pic>
      <p:pic>
        <p:nvPicPr>
          <p:cNvPr id="5" name="Picture 4" descr="SunChips® | Our Flavors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58356" t="20952" r="21451" b="13260"/>
          <a:stretch/>
        </p:blipFill>
        <p:spPr>
          <a:xfrm>
            <a:off x="2417466" y="2362201"/>
            <a:ext cx="1686111" cy="4350937"/>
          </a:xfrm>
          <a:prstGeom prst="rect">
            <a:avLst/>
          </a:prstGeom>
        </p:spPr>
      </p:pic>
      <p:pic>
        <p:nvPicPr>
          <p:cNvPr id="6" name="Picture 5" descr="Smart Snacks Product Calculator - Windows Internet Explorer"/>
          <p:cNvPicPr>
            <a:picLocks noChangeAspect="1"/>
          </p:cNvPicPr>
          <p:nvPr/>
        </p:nvPicPr>
        <p:blipFill rotWithShape="1">
          <a:blip r:embed="rId5">
            <a:extLst>
              <a:ext uri="{28A0092B-C50C-407E-A947-70E740481C1C}">
                <a14:useLocalDpi xmlns:a14="http://schemas.microsoft.com/office/drawing/2010/main" val="0"/>
              </a:ext>
            </a:extLst>
          </a:blip>
          <a:srcRect l="2195" t="15531" r="2351" b="19121"/>
          <a:stretch/>
        </p:blipFill>
        <p:spPr>
          <a:xfrm>
            <a:off x="4297007" y="1905001"/>
            <a:ext cx="4714080" cy="3441047"/>
          </a:xfrm>
          <a:prstGeom prst="rect">
            <a:avLst/>
          </a:prstGeom>
        </p:spPr>
      </p:pic>
      <p:sp>
        <p:nvSpPr>
          <p:cNvPr id="10" name="Title 9"/>
          <p:cNvSpPr>
            <a:spLocks noGrp="1"/>
          </p:cNvSpPr>
          <p:nvPr>
            <p:ph type="title"/>
          </p:nvPr>
        </p:nvSpPr>
        <p:spPr>
          <a:xfrm>
            <a:off x="533400" y="304800"/>
            <a:ext cx="8305800" cy="1219200"/>
          </a:xfrm>
        </p:spPr>
        <p:txBody>
          <a:bodyPr/>
          <a:lstStyle/>
          <a:p>
            <a:pPr algn="ctr"/>
            <a:r>
              <a:rPr lang="en-US" dirty="0" smtClean="0"/>
              <a:t>Sun Chips</a:t>
            </a:r>
            <a:r>
              <a:rPr lang="en-US" dirty="0"/>
              <a:t> ®</a:t>
            </a:r>
            <a:r>
              <a:rPr lang="en-US" dirty="0" smtClean="0"/>
              <a:t> Harvest Cheddar</a:t>
            </a:r>
            <a:endParaRPr lang="en-US" dirty="0"/>
          </a:p>
        </p:txBody>
      </p:sp>
    </p:spTree>
    <p:extLst>
      <p:ext uri="{BB962C8B-B14F-4D97-AF65-F5344CB8AC3E}">
        <p14:creationId xmlns:p14="http://schemas.microsoft.com/office/powerpoint/2010/main" val="237536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rt Snacks Product Calculato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3289" t="8058" r="2351" b="35238"/>
          <a:stretch/>
        </p:blipFill>
        <p:spPr>
          <a:xfrm>
            <a:off x="152400" y="1621728"/>
            <a:ext cx="4876800" cy="3124706"/>
          </a:xfrm>
          <a:prstGeom prst="rect">
            <a:avLst/>
          </a:prstGeom>
        </p:spPr>
      </p:pic>
      <p:pic>
        <p:nvPicPr>
          <p:cNvPr id="3" name="Picture 2" descr="Smart Snacks Product Calculator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2664" t="7619" r="1725" b="22515"/>
          <a:stretch/>
        </p:blipFill>
        <p:spPr>
          <a:xfrm>
            <a:off x="4344922" y="2908221"/>
            <a:ext cx="4722879" cy="3679777"/>
          </a:xfrm>
          <a:prstGeom prst="rect">
            <a:avLst/>
          </a:prstGeom>
        </p:spPr>
      </p:pic>
      <p:sp>
        <p:nvSpPr>
          <p:cNvPr id="4" name="Title 3"/>
          <p:cNvSpPr>
            <a:spLocks noGrp="1"/>
          </p:cNvSpPr>
          <p:nvPr>
            <p:ph type="title"/>
          </p:nvPr>
        </p:nvSpPr>
        <p:spPr>
          <a:xfrm>
            <a:off x="524819" y="381000"/>
            <a:ext cx="8305800" cy="1143000"/>
          </a:xfrm>
        </p:spPr>
        <p:txBody>
          <a:bodyPr/>
          <a:lstStyle/>
          <a:p>
            <a:pPr algn="ctr"/>
            <a:r>
              <a:rPr lang="en-US" dirty="0"/>
              <a:t>Sun Chips ® Harvest Cheddar</a:t>
            </a:r>
          </a:p>
        </p:txBody>
      </p:sp>
    </p:spTree>
    <p:extLst>
      <p:ext uri="{BB962C8B-B14F-4D97-AF65-F5344CB8AC3E}">
        <p14:creationId xmlns:p14="http://schemas.microsoft.com/office/powerpoint/2010/main" val="2148675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rt Snacks Product Calculato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508" t="6887" r="1102" b="45055"/>
          <a:stretch/>
        </p:blipFill>
        <p:spPr>
          <a:xfrm>
            <a:off x="1484645" y="2133600"/>
            <a:ext cx="6199833" cy="3295860"/>
          </a:xfrm>
          <a:prstGeom prst="rect">
            <a:avLst/>
          </a:prstGeom>
        </p:spPr>
      </p:pic>
      <p:sp>
        <p:nvSpPr>
          <p:cNvPr id="3" name="Title 2"/>
          <p:cNvSpPr>
            <a:spLocks noGrp="1"/>
          </p:cNvSpPr>
          <p:nvPr>
            <p:ph type="title"/>
          </p:nvPr>
        </p:nvSpPr>
        <p:spPr>
          <a:xfrm>
            <a:off x="394816" y="381000"/>
            <a:ext cx="8305800" cy="1143000"/>
          </a:xfrm>
        </p:spPr>
        <p:txBody>
          <a:bodyPr/>
          <a:lstStyle/>
          <a:p>
            <a:pPr algn="ctr"/>
            <a:r>
              <a:rPr lang="en-US" dirty="0"/>
              <a:t>Sun Chips ® Harvest Cheddar</a:t>
            </a:r>
          </a:p>
        </p:txBody>
      </p:sp>
    </p:spTree>
    <p:extLst>
      <p:ext uri="{BB962C8B-B14F-4D97-AF65-F5344CB8AC3E}">
        <p14:creationId xmlns:p14="http://schemas.microsoft.com/office/powerpoint/2010/main" val="1349305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274638"/>
            <a:ext cx="8229600" cy="1554162"/>
          </a:xfrm>
          <a:prstGeom prst="rect">
            <a:avLst/>
          </a:prstGeom>
        </p:spPr>
        <p:txBody>
          <a:bodyPr anchor="ctr">
            <a:normAutofit/>
          </a:bodyPr>
          <a:lstStyle/>
          <a:p>
            <a:pPr algn="ctr">
              <a:defRPr/>
            </a:pPr>
            <a:r>
              <a:rPr lang="en-US" sz="4400" dirty="0" smtClean="0">
                <a:solidFill>
                  <a:prstClr val="black"/>
                </a:solidFill>
                <a:effectLst>
                  <a:outerShdw blurRad="38100" dist="38100" dir="2700000" algn="tl">
                    <a:srgbClr val="000000">
                      <a:alpha val="43137"/>
                    </a:srgbClr>
                  </a:outerShdw>
                </a:effectLst>
              </a:rPr>
              <a:t>	Beverage </a:t>
            </a:r>
            <a:r>
              <a:rPr lang="en-US" sz="4400" dirty="0">
                <a:solidFill>
                  <a:prstClr val="black"/>
                </a:solidFill>
                <a:effectLst>
                  <a:outerShdw blurRad="38100" dist="38100" dir="2700000" algn="tl">
                    <a:srgbClr val="000000">
                      <a:alpha val="43137"/>
                    </a:srgbClr>
                  </a:outerShdw>
                </a:effectLst>
              </a:rPr>
              <a:t>Standards</a:t>
            </a:r>
            <a:br>
              <a:rPr lang="en-US" sz="4400" dirty="0">
                <a:solidFill>
                  <a:prstClr val="black"/>
                </a:solidFill>
                <a:effectLst>
                  <a:outerShdw blurRad="38100" dist="38100" dir="2700000" algn="tl">
                    <a:srgbClr val="000000">
                      <a:alpha val="43137"/>
                    </a:srgbClr>
                  </a:outerShdw>
                </a:effectLst>
              </a:rPr>
            </a:br>
            <a:endParaRPr lang="en-US" sz="4400" dirty="0">
              <a:solidFill>
                <a:prstClr val="black"/>
              </a:solidFill>
              <a:effectLst>
                <a:outerShdw blurRad="38100" dist="38100" dir="2700000" algn="tl">
                  <a:srgbClr val="000000">
                    <a:alpha val="43137"/>
                  </a:srgbClr>
                </a:outerShdw>
              </a:effectLst>
            </a:endParaRPr>
          </a:p>
        </p:txBody>
      </p:sp>
      <p:pic>
        <p:nvPicPr>
          <p:cNvPr id="24579" name="Picture 3" descr="C:\Users\sannamm\AppData\Local\Microsoft\Windows\Temporary Internet Files\Content.IE5\KFP12PWT\MC9002507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457201"/>
            <a:ext cx="12096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e 15"/>
          <p:cNvGraphicFramePr>
            <a:graphicFrameLocks noGrp="1"/>
          </p:cNvGraphicFramePr>
          <p:nvPr>
            <p:extLst>
              <p:ext uri="{D42A27DB-BD31-4B8C-83A1-F6EECF244321}">
                <p14:modId xmlns:p14="http://schemas.microsoft.com/office/powerpoint/2010/main" val="3474875698"/>
              </p:ext>
            </p:extLst>
          </p:nvPr>
        </p:nvGraphicFramePr>
        <p:xfrm>
          <a:off x="457200" y="1927226"/>
          <a:ext cx="8001000" cy="4355610"/>
        </p:xfrm>
        <a:graphic>
          <a:graphicData uri="http://schemas.openxmlformats.org/drawingml/2006/table">
            <a:tbl>
              <a:tblPr firstRow="1" bandRow="1">
                <a:tableStyleId>{5C22544A-7EE6-4342-B048-85BDC9FD1C3A}</a:tableStyleId>
              </a:tblPr>
              <a:tblGrid>
                <a:gridCol w="2362200"/>
                <a:gridCol w="1676400"/>
                <a:gridCol w="1676400"/>
                <a:gridCol w="2286000"/>
              </a:tblGrid>
              <a:tr h="914420">
                <a:tc>
                  <a:txBody>
                    <a:bodyPr/>
                    <a:lstStyle/>
                    <a:p>
                      <a:pPr algn="ctr"/>
                      <a:r>
                        <a:rPr lang="en-US" sz="1800" dirty="0" smtClean="0"/>
                        <a:t>Beverage</a:t>
                      </a:r>
                      <a:endParaRPr lang="en-US" sz="1800" dirty="0"/>
                    </a:p>
                  </a:txBody>
                  <a:tcPr marT="45730" marB="45730"/>
                </a:tc>
                <a:tc>
                  <a:txBody>
                    <a:bodyPr/>
                    <a:lstStyle/>
                    <a:p>
                      <a:pPr algn="ctr"/>
                      <a:r>
                        <a:rPr lang="en-US" sz="1800" dirty="0" smtClean="0"/>
                        <a:t>Elementary</a:t>
                      </a:r>
                    </a:p>
                    <a:p>
                      <a:pPr algn="ctr"/>
                      <a:r>
                        <a:rPr lang="en-US" sz="1800" dirty="0" smtClean="0"/>
                        <a:t>School</a:t>
                      </a:r>
                      <a:endParaRPr lang="en-US" sz="1800" dirty="0"/>
                    </a:p>
                  </a:txBody>
                  <a:tcPr marT="45730" marB="45730"/>
                </a:tc>
                <a:tc>
                  <a:txBody>
                    <a:bodyPr/>
                    <a:lstStyle/>
                    <a:p>
                      <a:pPr algn="ctr"/>
                      <a:r>
                        <a:rPr lang="en-US" sz="1800" dirty="0" smtClean="0"/>
                        <a:t>Middle</a:t>
                      </a:r>
                    </a:p>
                    <a:p>
                      <a:pPr algn="ctr"/>
                      <a:r>
                        <a:rPr lang="en-US" sz="1800" dirty="0" smtClean="0"/>
                        <a:t>School</a:t>
                      </a:r>
                      <a:endParaRPr lang="en-US" sz="1800" dirty="0"/>
                    </a:p>
                  </a:txBody>
                  <a:tcPr marT="45730" marB="45730"/>
                </a:tc>
                <a:tc>
                  <a:txBody>
                    <a:bodyPr/>
                    <a:lstStyle/>
                    <a:p>
                      <a:pPr algn="ctr"/>
                      <a:r>
                        <a:rPr lang="en-US" sz="1800" dirty="0" smtClean="0"/>
                        <a:t>High</a:t>
                      </a:r>
                      <a:r>
                        <a:rPr lang="en-US" sz="1800" baseline="0" dirty="0" smtClean="0"/>
                        <a:t> </a:t>
                      </a:r>
                    </a:p>
                    <a:p>
                      <a:pPr algn="ctr"/>
                      <a:r>
                        <a:rPr lang="en-US" sz="1800" baseline="0" dirty="0" smtClean="0"/>
                        <a:t>School</a:t>
                      </a:r>
                      <a:endParaRPr lang="en-US" sz="1800" dirty="0"/>
                    </a:p>
                  </a:txBody>
                  <a:tcPr marT="45730" marB="45730"/>
                </a:tc>
              </a:tr>
              <a:tr h="914420">
                <a:tc>
                  <a:txBody>
                    <a:bodyPr/>
                    <a:lstStyle/>
                    <a:p>
                      <a:r>
                        <a:rPr lang="en-US" sz="1800" dirty="0" smtClean="0"/>
                        <a:t>Plain water, carbonated</a:t>
                      </a:r>
                      <a:r>
                        <a:rPr lang="en-US" sz="1800" baseline="0" dirty="0" smtClean="0"/>
                        <a:t> or not</a:t>
                      </a:r>
                      <a:endParaRPr lang="en-US" sz="1800" dirty="0"/>
                    </a:p>
                  </a:txBody>
                  <a:tcPr marT="45730" marB="45730"/>
                </a:tc>
                <a:tc>
                  <a:txBody>
                    <a:bodyPr/>
                    <a:lstStyle/>
                    <a:p>
                      <a:pPr algn="ctr"/>
                      <a:r>
                        <a:rPr lang="en-US" sz="1800" dirty="0" smtClean="0"/>
                        <a:t>no size limit</a:t>
                      </a:r>
                      <a:endParaRPr lang="en-US" sz="1800" dirty="0"/>
                    </a:p>
                  </a:txBody>
                  <a:tcPr marT="45730" marB="45730" anchor="ctr"/>
                </a:tc>
                <a:tc>
                  <a:txBody>
                    <a:bodyPr/>
                    <a:lstStyle/>
                    <a:p>
                      <a:pPr algn="ctr"/>
                      <a:r>
                        <a:rPr lang="en-US" sz="1800" dirty="0" smtClean="0"/>
                        <a:t>no size limit</a:t>
                      </a:r>
                      <a:endParaRPr lang="en-US" sz="1800" dirty="0"/>
                    </a:p>
                  </a:txBody>
                  <a:tcPr marT="45730" marB="45730" anchor="ctr"/>
                </a:tc>
                <a:tc>
                  <a:txBody>
                    <a:bodyPr/>
                    <a:lstStyle/>
                    <a:p>
                      <a:pPr algn="ctr"/>
                      <a:r>
                        <a:rPr lang="en-US" sz="1800" dirty="0" smtClean="0"/>
                        <a:t>no size limit</a:t>
                      </a:r>
                      <a:endParaRPr lang="en-US" sz="1800" dirty="0"/>
                    </a:p>
                  </a:txBody>
                  <a:tcPr marT="45730" marB="45730" anchor="ctr"/>
                </a:tc>
              </a:tr>
              <a:tr h="697755">
                <a:tc>
                  <a:txBody>
                    <a:bodyPr/>
                    <a:lstStyle/>
                    <a:p>
                      <a:r>
                        <a:rPr lang="en-US" sz="1800" dirty="0" smtClean="0"/>
                        <a:t>Low fat milk, unflavored*</a:t>
                      </a:r>
                      <a:endParaRPr lang="en-US" sz="1800" dirty="0"/>
                    </a:p>
                  </a:txBody>
                  <a:tcPr marT="45730" marB="45730"/>
                </a:tc>
                <a:tc>
                  <a:txBody>
                    <a:bodyPr/>
                    <a:lstStyle/>
                    <a:p>
                      <a:pPr algn="ctr"/>
                      <a:r>
                        <a:rPr lang="en-US" sz="1800" dirty="0" smtClean="0"/>
                        <a:t>≤ 8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r>
              <a:tr h="914595">
                <a:tc>
                  <a:txBody>
                    <a:bodyPr/>
                    <a:lstStyle/>
                    <a:p>
                      <a:r>
                        <a:rPr lang="en-US" sz="1800" dirty="0" smtClean="0"/>
                        <a:t>Non fat milk, unflavored or flavored*</a:t>
                      </a:r>
                      <a:endParaRPr lang="en-US" sz="1800" dirty="0"/>
                    </a:p>
                  </a:txBody>
                  <a:tcPr marT="45730" marB="45730"/>
                </a:tc>
                <a:tc>
                  <a:txBody>
                    <a:bodyPr/>
                    <a:lstStyle/>
                    <a:p>
                      <a:pPr algn="ctr"/>
                      <a:r>
                        <a:rPr lang="en-US" sz="1800" dirty="0" smtClean="0"/>
                        <a:t>≤  8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r>
              <a:tr h="914420">
                <a:tc>
                  <a:txBody>
                    <a:bodyPr/>
                    <a:lstStyle/>
                    <a:p>
                      <a:r>
                        <a:rPr lang="en-US" sz="1800" dirty="0" smtClean="0"/>
                        <a:t>100% fruit/vegetable juice **</a:t>
                      </a:r>
                      <a:endParaRPr lang="en-US" sz="1800" dirty="0"/>
                    </a:p>
                  </a:txBody>
                  <a:tcPr marT="45730" marB="45730"/>
                </a:tc>
                <a:tc>
                  <a:txBody>
                    <a:bodyPr/>
                    <a:lstStyle/>
                    <a:p>
                      <a:pPr algn="ctr"/>
                      <a:r>
                        <a:rPr lang="en-US" sz="1800" dirty="0" smtClean="0"/>
                        <a:t>≤ 8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c>
                  <a:txBody>
                    <a:bodyPr/>
                    <a:lstStyle/>
                    <a:p>
                      <a:pPr algn="ctr"/>
                      <a:r>
                        <a:rPr lang="en-US" sz="1800" dirty="0" smtClean="0"/>
                        <a:t>≤ 12 oz</a:t>
                      </a:r>
                      <a:endParaRPr lang="en-US" sz="1800" dirty="0"/>
                    </a:p>
                  </a:txBody>
                  <a:tcPr marT="45730" marB="45730" anchor="ctr"/>
                </a:tc>
              </a:tr>
            </a:tbl>
          </a:graphicData>
        </a:graphic>
      </p:graphicFrame>
      <p:sp>
        <p:nvSpPr>
          <p:cNvPr id="24612" name="TextBox 16"/>
          <p:cNvSpPr txBox="1">
            <a:spLocks noChangeArrowheads="1"/>
          </p:cNvSpPr>
          <p:nvPr/>
        </p:nvSpPr>
        <p:spPr bwMode="auto">
          <a:xfrm>
            <a:off x="2514600" y="1295400"/>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solidFill>
                  <a:prstClr val="black"/>
                </a:solidFill>
              </a:rPr>
              <a:t> </a:t>
            </a:r>
            <a:r>
              <a:rPr lang="en-US" altLang="en-US" sz="2000" dirty="0" smtClean="0">
                <a:solidFill>
                  <a:prstClr val="black"/>
                </a:solidFill>
              </a:rPr>
              <a:t>     Beverages </a:t>
            </a:r>
            <a:r>
              <a:rPr lang="en-US" altLang="en-US" sz="2000" dirty="0">
                <a:solidFill>
                  <a:prstClr val="black"/>
                </a:solidFill>
              </a:rPr>
              <a:t>Acceptable for All Grades</a:t>
            </a:r>
          </a:p>
        </p:txBody>
      </p:sp>
      <p:sp>
        <p:nvSpPr>
          <p:cNvPr id="24613" name="TextBox 17"/>
          <p:cNvSpPr txBox="1">
            <a:spLocks noChangeArrowheads="1"/>
          </p:cNvSpPr>
          <p:nvPr/>
        </p:nvSpPr>
        <p:spPr bwMode="auto">
          <a:xfrm>
            <a:off x="477715" y="5791201"/>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prstClr val="black"/>
                </a:solidFill>
              </a:rPr>
              <a:t>* Includes nutritionally equivalent fluid milk substitutions, as permitted by NSLP/SBP</a:t>
            </a:r>
          </a:p>
          <a:p>
            <a:pPr eaLnBrk="1" hangingPunct="1">
              <a:spcBef>
                <a:spcPct val="0"/>
              </a:spcBef>
              <a:buFontTx/>
              <a:buNone/>
            </a:pPr>
            <a:r>
              <a:rPr lang="en-US" altLang="en-US" sz="1400" dirty="0">
                <a:solidFill>
                  <a:prstClr val="black"/>
                </a:solidFill>
              </a:rPr>
              <a:t>** May include 100% juice diluted with water (with or without carbonation) &amp; no added sweeteners</a:t>
            </a:r>
            <a:r>
              <a:rPr lang="en-US" altLang="en-US" sz="1400" dirty="0" smtClean="0">
                <a:solidFill>
                  <a:prstClr val="black"/>
                </a:solidFill>
              </a:rPr>
              <a:t>.</a:t>
            </a:r>
          </a:p>
        </p:txBody>
      </p:sp>
    </p:spTree>
    <p:extLst>
      <p:ext uri="{BB962C8B-B14F-4D97-AF65-F5344CB8AC3E}">
        <p14:creationId xmlns:p14="http://schemas.microsoft.com/office/powerpoint/2010/main" val="4135389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3563"/>
          </a:xfrm>
        </p:spPr>
        <p:txBody>
          <a:bodyPr rtlCol="0">
            <a:normAutofit/>
          </a:bodyPr>
          <a:lstStyle/>
          <a:p>
            <a:pPr marL="27432" indent="0" eaLnBrk="1" fontAlgn="auto" hangingPunct="1">
              <a:spcAft>
                <a:spcPts val="0"/>
              </a:spcAft>
              <a:buFont typeface="Arial" pitchFamily="34" charset="0"/>
              <a:buNone/>
              <a:defRPr/>
            </a:pPr>
            <a:r>
              <a:rPr lang="en-US" b="1" dirty="0" smtClean="0"/>
              <a:t>		    Calorie-free beverages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sz="3600" dirty="0" smtClean="0"/>
              <a:t>Maximum serving size of 20 fluid ounces</a:t>
            </a:r>
          </a:p>
          <a:p>
            <a:pPr eaLnBrk="1" fontAlgn="auto" hangingPunct="1">
              <a:spcAft>
                <a:spcPts val="0"/>
              </a:spcAft>
              <a:buFont typeface="Arial" pitchFamily="34" charset="0"/>
              <a:buChar char="•"/>
              <a:defRPr/>
            </a:pPr>
            <a:r>
              <a:rPr lang="en-US" sz="3600" dirty="0" smtClean="0"/>
              <a:t>Includes:</a:t>
            </a:r>
          </a:p>
          <a:p>
            <a:pPr lvl="1" eaLnBrk="1" fontAlgn="auto" hangingPunct="1">
              <a:spcAft>
                <a:spcPts val="0"/>
              </a:spcAft>
              <a:buFont typeface="Arial" pitchFamily="34" charset="0"/>
              <a:buChar char="–"/>
              <a:defRPr/>
            </a:pPr>
            <a:r>
              <a:rPr lang="en-US" dirty="0" smtClean="0"/>
              <a:t>Calorie-free flavored water, with or without carbonation</a:t>
            </a:r>
          </a:p>
          <a:p>
            <a:pPr lvl="1" eaLnBrk="1" fontAlgn="auto" hangingPunct="1">
              <a:spcAft>
                <a:spcPts val="0"/>
              </a:spcAft>
              <a:buFont typeface="Arial" pitchFamily="34" charset="0"/>
              <a:buChar char="–"/>
              <a:defRPr/>
            </a:pPr>
            <a:r>
              <a:rPr lang="en-US" dirty="0" smtClean="0"/>
              <a:t>&lt; 5 calories per 8 fluid ounces </a:t>
            </a:r>
          </a:p>
          <a:p>
            <a:pPr lvl="1" eaLnBrk="1" fontAlgn="auto" hangingPunct="1">
              <a:spcAft>
                <a:spcPts val="0"/>
              </a:spcAft>
              <a:buFont typeface="Arial" pitchFamily="34" charset="0"/>
              <a:buChar char="–"/>
              <a:defRPr/>
            </a:pPr>
            <a:r>
              <a:rPr lang="en-US" dirty="0" smtClean="0"/>
              <a:t>≤ 10 calories per 20 fluid ounces</a:t>
            </a:r>
          </a:p>
          <a:p>
            <a:pPr lvl="1"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2"/>
          </p:nvPr>
        </p:nvSpPr>
        <p:spPr/>
        <p:txBody>
          <a:bodyPr/>
          <a:lstStyle/>
          <a:p>
            <a:pPr>
              <a:defRPr/>
            </a:pPr>
            <a:fld id="{098AD941-C8A4-486F-B0E6-F48E7CB9F4DF}" type="slidenum">
              <a:rPr lang="en-US">
                <a:solidFill>
                  <a:prstClr val="black">
                    <a:tint val="75000"/>
                  </a:prstClr>
                </a:solidFill>
              </a:rPr>
              <a:pPr>
                <a:defRPr/>
              </a:pPr>
              <a:t>45</a:t>
            </a:fld>
            <a:endParaRPr lang="en-US" dirty="0">
              <a:solidFill>
                <a:prstClr val="black">
                  <a:tint val="75000"/>
                </a:prstClr>
              </a:solidFill>
            </a:endParaRPr>
          </a:p>
        </p:txBody>
      </p:sp>
      <p:sp>
        <p:nvSpPr>
          <p:cNvPr id="6" name="Title 1"/>
          <p:cNvSpPr txBox="1">
            <a:spLocks/>
          </p:cNvSpPr>
          <p:nvPr/>
        </p:nvSpPr>
        <p:spPr>
          <a:xfrm>
            <a:off x="762000" y="274638"/>
            <a:ext cx="8382000" cy="1143000"/>
          </a:xfrm>
          <a:prstGeom prst="rect">
            <a:avLst/>
          </a:prstGeom>
        </p:spPr>
        <p:txBody>
          <a:bodyPr anchor="ctr">
            <a:normAutofit/>
          </a:bodyPr>
          <a:lstStyle/>
          <a:p>
            <a:pPr algn="ctr">
              <a:defRPr/>
            </a:pPr>
            <a:r>
              <a:rPr lang="en-US" sz="4400" dirty="0">
                <a:solidFill>
                  <a:prstClr val="black"/>
                </a:solidFill>
                <a:effectLst>
                  <a:outerShdw blurRad="38100" dist="38100" dir="2700000" algn="tl">
                    <a:srgbClr val="000000">
                      <a:alpha val="43137"/>
                    </a:srgbClr>
                  </a:outerShdw>
                </a:effectLst>
              </a:rPr>
              <a:t>Other Beverages in </a:t>
            </a:r>
            <a:r>
              <a:rPr lang="en-US" sz="4400" u="sng" dirty="0">
                <a:solidFill>
                  <a:prstClr val="black"/>
                </a:solidFill>
                <a:effectLst>
                  <a:outerShdw blurRad="38100" dist="38100" dir="2700000" algn="tl">
                    <a:srgbClr val="000000">
                      <a:alpha val="43137"/>
                    </a:srgbClr>
                  </a:outerShdw>
                </a:effectLst>
              </a:rPr>
              <a:t>High Schools</a:t>
            </a:r>
          </a:p>
        </p:txBody>
      </p:sp>
      <p:pic>
        <p:nvPicPr>
          <p:cNvPr id="35842" name="Picture 2" descr="http://annemariemiller.com/images/2009/09/bottled-wa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17638"/>
            <a:ext cx="131021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08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3563"/>
          </a:xfrm>
        </p:spPr>
        <p:txBody>
          <a:bodyPr rtlCol="0">
            <a:normAutofit/>
          </a:bodyPr>
          <a:lstStyle/>
          <a:p>
            <a:pPr marL="27432" indent="0" eaLnBrk="1" fontAlgn="auto" hangingPunct="1">
              <a:spcAft>
                <a:spcPts val="0"/>
              </a:spcAft>
              <a:buFont typeface="Arial" pitchFamily="34" charset="0"/>
              <a:buNone/>
              <a:defRPr/>
            </a:pPr>
            <a:r>
              <a:rPr lang="en-US" b="1" dirty="0" smtClean="0"/>
              <a:t>		    Lower-calorie beverages </a:t>
            </a:r>
          </a:p>
          <a:p>
            <a:pPr marL="27432" indent="0"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r>
              <a:rPr lang="en-US" sz="3600" dirty="0" smtClean="0"/>
              <a:t>Maximum serving size of 12 fluid ounces</a:t>
            </a:r>
          </a:p>
          <a:p>
            <a:pPr eaLnBrk="1" fontAlgn="auto" hangingPunct="1">
              <a:spcAft>
                <a:spcPts val="0"/>
              </a:spcAft>
              <a:buFont typeface="Arial" pitchFamily="34" charset="0"/>
              <a:buChar char="•"/>
              <a:defRPr/>
            </a:pPr>
            <a:r>
              <a:rPr lang="en-US" sz="3600" dirty="0" smtClean="0"/>
              <a:t>Includes: </a:t>
            </a:r>
          </a:p>
          <a:p>
            <a:pPr lvl="1" eaLnBrk="1" fontAlgn="auto" hangingPunct="1">
              <a:spcAft>
                <a:spcPts val="0"/>
              </a:spcAft>
              <a:buFont typeface="Arial" pitchFamily="34" charset="0"/>
              <a:buChar char="–"/>
              <a:defRPr/>
            </a:pPr>
            <a:r>
              <a:rPr lang="en-US" dirty="0" smtClean="0"/>
              <a:t>≤ 60 calories per 12 fluid ounces</a:t>
            </a:r>
          </a:p>
          <a:p>
            <a:pPr lvl="1" eaLnBrk="1" fontAlgn="auto" hangingPunct="1">
              <a:spcAft>
                <a:spcPts val="0"/>
              </a:spcAft>
              <a:buFont typeface="Arial" pitchFamily="34" charset="0"/>
              <a:buChar char="–"/>
              <a:defRPr/>
            </a:pPr>
            <a:r>
              <a:rPr lang="en-US" dirty="0" smtClean="0"/>
              <a:t>≤ 40 calories per 8 fluid ounces</a:t>
            </a:r>
            <a:endParaRPr lang="en-US" dirty="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16A61873-167D-447E-8E2D-C5E74A9BBFD2}" type="slidenum">
              <a:rPr lang="en-US">
                <a:solidFill>
                  <a:prstClr val="black">
                    <a:tint val="75000"/>
                  </a:prstClr>
                </a:solidFill>
              </a:rPr>
              <a:pPr>
                <a:defRPr/>
              </a:pPr>
              <a:t>46</a:t>
            </a:fld>
            <a:endParaRPr lang="en-US" dirty="0">
              <a:solidFill>
                <a:prstClr val="black">
                  <a:tint val="75000"/>
                </a:prstClr>
              </a:solidFill>
            </a:endParaRPr>
          </a:p>
        </p:txBody>
      </p:sp>
      <p:sp>
        <p:nvSpPr>
          <p:cNvPr id="8" name="Title 1"/>
          <p:cNvSpPr txBox="1">
            <a:spLocks/>
          </p:cNvSpPr>
          <p:nvPr/>
        </p:nvSpPr>
        <p:spPr>
          <a:xfrm>
            <a:off x="457200" y="283216"/>
            <a:ext cx="8382000" cy="1143000"/>
          </a:xfrm>
          <a:prstGeom prst="rect">
            <a:avLst/>
          </a:prstGeom>
        </p:spPr>
        <p:txBody>
          <a:bodyPr anchor="ctr">
            <a:normAutofit/>
          </a:bodyPr>
          <a:lstStyle/>
          <a:p>
            <a:pPr algn="ctr">
              <a:defRPr/>
            </a:pPr>
            <a:r>
              <a:rPr lang="en-US" sz="4400" dirty="0">
                <a:solidFill>
                  <a:prstClr val="black"/>
                </a:solidFill>
                <a:effectLst>
                  <a:outerShdw blurRad="38100" dist="38100" dir="2700000" algn="tl">
                    <a:srgbClr val="000000">
                      <a:alpha val="43137"/>
                    </a:srgbClr>
                  </a:outerShdw>
                </a:effectLst>
              </a:rPr>
              <a:t>Other Beverages in </a:t>
            </a:r>
            <a:r>
              <a:rPr lang="en-US" sz="4400" u="sng" dirty="0">
                <a:solidFill>
                  <a:prstClr val="black"/>
                </a:solidFill>
                <a:effectLst>
                  <a:outerShdw blurRad="38100" dist="38100" dir="2700000" algn="tl">
                    <a:srgbClr val="000000">
                      <a:alpha val="43137"/>
                    </a:srgbClr>
                  </a:outerShdw>
                </a:effectLst>
              </a:rPr>
              <a:t>High Schools</a:t>
            </a:r>
          </a:p>
        </p:txBody>
      </p:sp>
      <p:pic>
        <p:nvPicPr>
          <p:cNvPr id="33796" name="Picture 4" descr="Plastic bottle and glass of orange juice">
            <a:hlinkClick r:id="rId3" tooltip="Download Plastic Bottle And Glass Of Orange Juice Royalty Free Stock Photos - Image: 36091598"/>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363" y="1295400"/>
            <a:ext cx="1095375" cy="159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789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Caffeine</a:t>
            </a:r>
            <a:endParaRPr lang="en-US" dirty="0">
              <a:effectLst>
                <a:outerShdw blurRad="38100" dist="38100" dir="2700000" algn="tl">
                  <a:srgbClr val="000000">
                    <a:alpha val="43137"/>
                  </a:srgbClr>
                </a:outerShdw>
              </a:effectLst>
            </a:endParaRPr>
          </a:p>
        </p:txBody>
      </p:sp>
      <p:sp>
        <p:nvSpPr>
          <p:cNvPr id="27651" name="Content Placeholder 2"/>
          <p:cNvSpPr>
            <a:spLocks noGrp="1"/>
          </p:cNvSpPr>
          <p:nvPr>
            <p:ph idx="1"/>
          </p:nvPr>
        </p:nvSpPr>
        <p:spPr>
          <a:xfrm>
            <a:off x="457200" y="2514600"/>
            <a:ext cx="8229600" cy="3439320"/>
          </a:xfrm>
        </p:spPr>
        <p:txBody>
          <a:bodyPr/>
          <a:lstStyle/>
          <a:p>
            <a:pPr eaLnBrk="1" hangingPunct="1"/>
            <a:endParaRPr lang="en-US" altLang="en-US" dirty="0" smtClean="0"/>
          </a:p>
          <a:p>
            <a:pPr eaLnBrk="1" hangingPunct="1"/>
            <a:r>
              <a:rPr lang="en-US" altLang="en-US" dirty="0" smtClean="0"/>
              <a:t>Foods and beverages must be </a:t>
            </a:r>
            <a:r>
              <a:rPr lang="en-US" altLang="en-US" b="1" i="1" dirty="0" smtClean="0"/>
              <a:t>caffeine-free</a:t>
            </a:r>
            <a:r>
              <a:rPr lang="en-US" altLang="en-US" dirty="0" smtClean="0"/>
              <a:t> in </a:t>
            </a:r>
            <a:r>
              <a:rPr lang="en-US" altLang="en-US" u="sng" dirty="0" smtClean="0"/>
              <a:t>elementary</a:t>
            </a:r>
            <a:r>
              <a:rPr lang="en-US" altLang="en-US" dirty="0" smtClean="0"/>
              <a:t> and </a:t>
            </a:r>
            <a:r>
              <a:rPr lang="en-US" altLang="en-US" u="sng" dirty="0" smtClean="0"/>
              <a:t>middle</a:t>
            </a:r>
            <a:r>
              <a:rPr lang="en-US" altLang="en-US" dirty="0" smtClean="0"/>
              <a:t> schools</a:t>
            </a:r>
          </a:p>
          <a:p>
            <a:pPr marL="0" indent="0" eaLnBrk="1" hangingPunct="1">
              <a:buNone/>
            </a:pPr>
            <a:endParaRPr lang="en-US" altLang="en-US" dirty="0" smtClean="0"/>
          </a:p>
          <a:p>
            <a:pPr eaLnBrk="1" hangingPunct="1"/>
            <a:r>
              <a:rPr lang="en-US" altLang="en-US" dirty="0" smtClean="0"/>
              <a:t>There is no caffeine restriction in high schools</a:t>
            </a:r>
          </a:p>
        </p:txBody>
      </p:sp>
      <p:sp>
        <p:nvSpPr>
          <p:cNvPr id="4" name="Slide Number Placeholder 3"/>
          <p:cNvSpPr>
            <a:spLocks noGrp="1"/>
          </p:cNvSpPr>
          <p:nvPr>
            <p:ph type="sldNum" sz="quarter" idx="12"/>
          </p:nvPr>
        </p:nvSpPr>
        <p:spPr/>
        <p:txBody>
          <a:bodyPr/>
          <a:lstStyle/>
          <a:p>
            <a:pPr>
              <a:defRPr/>
            </a:pPr>
            <a:fld id="{8AB57EFC-8F07-4864-BD67-B809FC70A57E}" type="slidenum">
              <a:rPr lang="en-US">
                <a:solidFill>
                  <a:prstClr val="black">
                    <a:tint val="75000"/>
                  </a:prstClr>
                </a:solidFill>
              </a:rPr>
              <a:pPr>
                <a:defRPr/>
              </a:pPr>
              <a:t>47</a:t>
            </a:fld>
            <a:endParaRPr lang="en-US" dirty="0">
              <a:solidFill>
                <a:prstClr val="black">
                  <a:tint val="75000"/>
                </a:prstClr>
              </a:solidFill>
            </a:endParaRPr>
          </a:p>
        </p:txBody>
      </p:sp>
      <p:pic>
        <p:nvPicPr>
          <p:cNvPr id="31746" name="Picture 2" descr="http://cdn-png.thedailymeal.net/sites/default/files/snapple-green-tea-fina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04547"/>
            <a:ext cx="2438400" cy="1829052"/>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whatsinthisstuff.com/graphics/products/nv4osmqxunlfzni1oqgbbr5ojiwo2liz.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0030"/>
            <a:ext cx="1828800" cy="19597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snyder\AppData\Local\Microsoft\Windows\Temporary Internet Files\Content.IE5\3JO9VK4W\ESPRESSO-PACK-960x96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112763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32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l="24597" t="29167" r="58418" b="21875"/>
          <a:stretch>
            <a:fillRect/>
          </a:stretch>
        </p:blipFill>
        <p:spPr bwMode="auto">
          <a:xfrm>
            <a:off x="4343400" y="1523361"/>
            <a:ext cx="29464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sannamm\AppData\Local\Microsoft\Windows\Temporary Internet Files\Content.IE5\LLSPUD8V\MC9002326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555" y="1828801"/>
            <a:ext cx="1981200" cy="35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061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30723" name="Picture 3" descr="C:\Users\sannamm\AppData\Local\Microsoft\Windows\Temporary Internet Files\Content.IE5\LLSPUD8V\MC900232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28601"/>
            <a:ext cx="12239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l="22255" t="11459" r="23279" b="9375"/>
          <a:stretch>
            <a:fillRect/>
          </a:stretch>
        </p:blipFill>
        <p:spPr bwMode="auto">
          <a:xfrm>
            <a:off x="1676401" y="1676400"/>
            <a:ext cx="57816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76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152400"/>
            <a:ext cx="8077200" cy="1600200"/>
          </a:xfrm>
        </p:spPr>
        <p:txBody>
          <a:bodyPr/>
          <a:lstStyle/>
          <a:p>
            <a:pPr>
              <a:lnSpc>
                <a:spcPct val="100000"/>
              </a:lnSpc>
            </a:pPr>
            <a:r>
              <a:rPr lang="en-US" sz="4000" dirty="0" smtClean="0"/>
              <a:t>Importance of Standardized Recipes</a:t>
            </a:r>
            <a:endParaRPr lang="en-US" sz="4000" dirty="0"/>
          </a:p>
        </p:txBody>
      </p:sp>
      <p:sp>
        <p:nvSpPr>
          <p:cNvPr id="9" name="Content Placeholder 8"/>
          <p:cNvSpPr>
            <a:spLocks noGrp="1"/>
          </p:cNvSpPr>
          <p:nvPr>
            <p:ph idx="1"/>
          </p:nvPr>
        </p:nvSpPr>
        <p:spPr/>
        <p:txBody>
          <a:bodyPr/>
          <a:lstStyle/>
          <a:p>
            <a:endParaRPr lang="en-US" dirty="0" smtClean="0"/>
          </a:p>
          <a:p>
            <a:pPr>
              <a:spcBef>
                <a:spcPts val="1200"/>
              </a:spcBef>
            </a:pPr>
            <a:r>
              <a:rPr lang="en-US" dirty="0" smtClean="0"/>
              <a:t>Cost</a:t>
            </a:r>
          </a:p>
          <a:p>
            <a:pPr marL="571500" lvl="1" indent="-171450">
              <a:spcBef>
                <a:spcPts val="600"/>
              </a:spcBef>
              <a:defRPr/>
            </a:pPr>
            <a:r>
              <a:rPr lang="en-US" sz="1800" dirty="0"/>
              <a:t>Food cost control</a:t>
            </a:r>
          </a:p>
          <a:p>
            <a:pPr marL="571500" lvl="1" indent="-171450">
              <a:spcBef>
                <a:spcPts val="600"/>
              </a:spcBef>
              <a:defRPr/>
            </a:pPr>
            <a:r>
              <a:rPr lang="en-US" sz="1800" dirty="0"/>
              <a:t>Labor cost control</a:t>
            </a:r>
          </a:p>
          <a:p>
            <a:pPr marL="1028700" lvl="2" indent="-171450">
              <a:spcBef>
                <a:spcPts val="1200"/>
              </a:spcBef>
            </a:pPr>
            <a:r>
              <a:rPr lang="en-US" dirty="0">
                <a:solidFill>
                  <a:schemeClr val="tx1"/>
                </a:solidFill>
              </a:rPr>
              <a:t>Written standardized procedures in the recipe make efficient use of labor time and allow for planned scheduling of foodservice personnel for the work day. Training costs are reduced because new employees are provided specific instructions for preparation in each recipe.</a:t>
            </a:r>
            <a:endParaRPr lang="en-US" b="1" dirty="0">
              <a:solidFill>
                <a:schemeClr val="tx1"/>
              </a:solidFill>
            </a:endParaRPr>
          </a:p>
          <a:p>
            <a:pPr>
              <a:spcBef>
                <a:spcPts val="1200"/>
              </a:spcBef>
            </a:pPr>
            <a:r>
              <a:rPr lang="en-US" dirty="0" smtClean="0"/>
              <a:t>Nutrients per serving</a:t>
            </a:r>
          </a:p>
          <a:p>
            <a:pPr>
              <a:spcBef>
                <a:spcPts val="1200"/>
              </a:spcBef>
            </a:pPr>
            <a:r>
              <a:rPr lang="en-US" dirty="0" smtClean="0"/>
              <a:t>Customer Satisfaction</a:t>
            </a:r>
            <a:endParaRPr lang="en-US" dirty="0"/>
          </a:p>
        </p:txBody>
      </p:sp>
    </p:spTree>
    <p:extLst>
      <p:ext uri="{BB962C8B-B14F-4D97-AF65-F5344CB8AC3E}">
        <p14:creationId xmlns:p14="http://schemas.microsoft.com/office/powerpoint/2010/main" val="38932823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31747" name="Picture 3" descr="C:\Users\sannamm\AppData\Local\Microsoft\Windows\Temporary Internet Files\Content.IE5\LLSPUD8V\MC900232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28601"/>
            <a:ext cx="12239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p:cNvPicPr>
            <a:picLocks noChangeAspect="1" noChangeArrowheads="1"/>
          </p:cNvPicPr>
          <p:nvPr/>
        </p:nvPicPr>
        <p:blipFill>
          <a:blip r:embed="rId4">
            <a:extLst>
              <a:ext uri="{28A0092B-C50C-407E-A947-70E740481C1C}">
                <a14:useLocalDpi xmlns:a14="http://schemas.microsoft.com/office/drawing/2010/main" val="0"/>
              </a:ext>
            </a:extLst>
          </a:blip>
          <a:srcRect l="22839" t="11458" r="22694" b="43750"/>
          <a:stretch>
            <a:fillRect/>
          </a:stretch>
        </p:blipFill>
        <p:spPr bwMode="auto">
          <a:xfrm>
            <a:off x="990600" y="2362200"/>
            <a:ext cx="708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79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32771" name="Picture 3" descr="C:\Users\sannamm\AppData\Local\Microsoft\Windows\Temporary Internet Files\Content.IE5\LLSPUD8V\MC900232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28601"/>
            <a:ext cx="12239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l="22839" t="11458" r="22694" b="21875"/>
          <a:stretch>
            <a:fillRect/>
          </a:stretch>
        </p:blipFill>
        <p:spPr bwMode="auto">
          <a:xfrm>
            <a:off x="1295400" y="2133601"/>
            <a:ext cx="6553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06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33795" name="Picture 3" descr="C:\Users\sannamm\AppData\Local\Microsoft\Windows\Temporary Internet Files\Content.IE5\LLSPUD8V\MC900232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28601"/>
            <a:ext cx="12239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p:cNvPicPr>
            <a:picLocks noChangeAspect="1" noChangeArrowheads="1"/>
          </p:cNvPicPr>
          <p:nvPr/>
        </p:nvPicPr>
        <p:blipFill>
          <a:blip r:embed="rId4">
            <a:extLst>
              <a:ext uri="{28A0092B-C50C-407E-A947-70E740481C1C}">
                <a14:useLocalDpi xmlns:a14="http://schemas.microsoft.com/office/drawing/2010/main" val="0"/>
              </a:ext>
            </a:extLst>
          </a:blip>
          <a:srcRect l="22255" t="11458" r="22694" b="44792"/>
          <a:stretch>
            <a:fillRect/>
          </a:stretch>
        </p:blipFill>
        <p:spPr bwMode="auto">
          <a:xfrm>
            <a:off x="990600" y="2286000"/>
            <a:ext cx="716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71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Smart Snacks Calculator</a:t>
            </a:r>
            <a:endParaRPr lang="en-US" dirty="0">
              <a:effectLst>
                <a:outerShdw blurRad="38100" dist="38100" dir="2700000" algn="tl">
                  <a:srgbClr val="000000">
                    <a:alpha val="43137"/>
                  </a:srgbClr>
                </a:outerShdw>
              </a:effectLst>
            </a:endParaRPr>
          </a:p>
        </p:txBody>
      </p:sp>
      <p:pic>
        <p:nvPicPr>
          <p:cNvPr id="34819" name="Picture 3" descr="C:\Users\sannamm\AppData\Local\Microsoft\Windows\Temporary Internet Files\Content.IE5\LLSPUD8V\MC9002326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28601"/>
            <a:ext cx="12239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p:cNvPicPr>
            <a:picLocks noChangeAspect="1" noChangeArrowheads="1"/>
          </p:cNvPicPr>
          <p:nvPr/>
        </p:nvPicPr>
        <p:blipFill>
          <a:blip r:embed="rId4">
            <a:extLst>
              <a:ext uri="{28A0092B-C50C-407E-A947-70E740481C1C}">
                <a14:useLocalDpi xmlns:a14="http://schemas.microsoft.com/office/drawing/2010/main" val="0"/>
              </a:ext>
            </a:extLst>
          </a:blip>
          <a:srcRect l="22839" t="11458" r="22694" b="50000"/>
          <a:stretch>
            <a:fillRect/>
          </a:stretch>
        </p:blipFill>
        <p:spPr bwMode="auto">
          <a:xfrm>
            <a:off x="990600" y="2362200"/>
            <a:ext cx="708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77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274639"/>
            <a:ext cx="8229600" cy="1811018"/>
          </a:xfrm>
        </p:spPr>
        <p:txBody>
          <a:bodyPr>
            <a:normAutofit/>
          </a:bodyPr>
          <a:lstStyle/>
          <a:p>
            <a:pPr algn="ctr"/>
            <a:r>
              <a:rPr lang="en-US" dirty="0" smtClean="0">
                <a:effectLst>
                  <a:outerShdw blurRad="38100" dist="38100" dir="2700000" algn="tl">
                    <a:srgbClr val="000000">
                      <a:alpha val="43137"/>
                    </a:srgbClr>
                  </a:outerShdw>
                </a:effectLst>
              </a:rPr>
              <a:t>Fundraisers</a:t>
            </a:r>
            <a:r>
              <a:rPr lang="en-US" dirty="0" smtClean="0"/>
              <a:t/>
            </a:r>
            <a:br>
              <a:rPr lang="en-US" dirty="0" smtClean="0"/>
            </a:br>
            <a:endParaRPr lang="en-US" dirty="0" smtClean="0"/>
          </a:p>
        </p:txBody>
      </p:sp>
      <p:sp>
        <p:nvSpPr>
          <p:cNvPr id="111618" name="Content Placeholder 2"/>
          <p:cNvSpPr>
            <a:spLocks noGrp="1"/>
          </p:cNvSpPr>
          <p:nvPr>
            <p:ph idx="1"/>
          </p:nvPr>
        </p:nvSpPr>
        <p:spPr>
          <a:xfrm>
            <a:off x="457200" y="2209801"/>
            <a:ext cx="8229600" cy="3916363"/>
          </a:xfrm>
        </p:spPr>
        <p:txBody>
          <a:bodyPr>
            <a:normAutofit lnSpcReduction="10000"/>
          </a:bodyPr>
          <a:lstStyle/>
          <a:p>
            <a:pPr marL="457200" indent="-457200">
              <a:buFont typeface="Wingdings 2" panose="05020102010507070707" pitchFamily="18" charset="2"/>
              <a:buChar char=""/>
            </a:pPr>
            <a:endParaRPr lang="en-US" sz="2800" dirty="0" smtClean="0"/>
          </a:p>
          <a:p>
            <a:pPr marL="457200" indent="-457200">
              <a:buFont typeface="Wingdings 2" panose="05020102010507070707" pitchFamily="18" charset="2"/>
              <a:buChar char=""/>
            </a:pPr>
            <a:r>
              <a:rPr lang="en-US" sz="2800" dirty="0" smtClean="0"/>
              <a:t>Standards apply to fundraisers during school day when items sold are intended for consumption at school.</a:t>
            </a:r>
          </a:p>
          <a:p>
            <a:pPr marL="0" indent="0" algn="ctr">
              <a:buNone/>
            </a:pPr>
            <a:r>
              <a:rPr lang="en-US" sz="2800" cap="small" dirty="0" smtClean="0">
                <a:solidFill>
                  <a:srgbClr val="FF0000"/>
                </a:solidFill>
                <a:effectLst>
                  <a:outerShdw blurRad="38100" dist="38100" dir="2700000" algn="tl">
                    <a:srgbClr val="000000">
                      <a:alpha val="43137"/>
                    </a:srgbClr>
                  </a:outerShdw>
                </a:effectLst>
              </a:rPr>
              <a:t>There Are No Exemptions</a:t>
            </a:r>
          </a:p>
          <a:p>
            <a:pPr marL="0" indent="0" algn="ctr">
              <a:buNone/>
            </a:pPr>
            <a:endParaRPr lang="en-US" sz="2000" cap="small" dirty="0" smtClean="0">
              <a:solidFill>
                <a:srgbClr val="FF0000"/>
              </a:solidFill>
              <a:effectLst>
                <a:outerShdw blurRad="38100" dist="38100" dir="2700000" algn="tl">
                  <a:srgbClr val="000000">
                    <a:alpha val="43137"/>
                  </a:srgbClr>
                </a:outerShdw>
              </a:effectLst>
            </a:endParaRPr>
          </a:p>
          <a:p>
            <a:pPr marL="457200" indent="-457200">
              <a:buFont typeface="Wingdings 2" panose="05020102010507070707" pitchFamily="18" charset="2"/>
              <a:buChar char=""/>
            </a:pPr>
            <a:r>
              <a:rPr lang="en-US" sz="2800" dirty="0" smtClean="0"/>
              <a:t>Standards DO NOT apply to items sold during non-school hours, weekends, or outside of school fundraising events.</a:t>
            </a:r>
          </a:p>
          <a:p>
            <a:endParaRPr lang="en-US" dirty="0" smtClean="0"/>
          </a:p>
        </p:txBody>
      </p:sp>
      <p:sp>
        <p:nvSpPr>
          <p:cNvPr id="4" name="Slide Number Placeholder 3"/>
          <p:cNvSpPr>
            <a:spLocks noGrp="1"/>
          </p:cNvSpPr>
          <p:nvPr>
            <p:ph type="sldNum" sz="quarter" idx="12"/>
          </p:nvPr>
        </p:nvSpPr>
        <p:spPr/>
        <p:txBody>
          <a:bodyPr>
            <a:normAutofit/>
          </a:bodyPr>
          <a:lstStyle/>
          <a:p>
            <a:pPr>
              <a:defRPr/>
            </a:pPr>
            <a:fld id="{FAF39C1D-240C-4B5D-A34C-75C58590C56D}" type="slidenum">
              <a:rPr lang="en-US">
                <a:solidFill>
                  <a:prstClr val="black">
                    <a:tint val="75000"/>
                  </a:prstClr>
                </a:solidFill>
              </a:rPr>
              <a:pPr>
                <a:defRPr/>
              </a:pPr>
              <a:t>54</a:t>
            </a:fld>
            <a:endParaRPr lang="en-US" dirty="0">
              <a:solidFill>
                <a:prstClr val="black">
                  <a:tint val="75000"/>
                </a:prstClr>
              </a:solidFill>
            </a:endParaRPr>
          </a:p>
        </p:txBody>
      </p:sp>
      <p:pic>
        <p:nvPicPr>
          <p:cNvPr id="1026" name="Picture 2" descr="C:\Users\lsnyder\AppData\Local\Microsoft\Windows\Temporary Internet Files\Content.IE5\CF1NI0WF\fundrais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1371600"/>
            <a:ext cx="210839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11618">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Recordkeeping</a:t>
            </a:r>
            <a:endParaRPr lang="en-US" dirty="0">
              <a:effectLst>
                <a:outerShdw blurRad="38100" dist="38100" dir="2700000" algn="tl">
                  <a:srgbClr val="000000">
                    <a:alpha val="43137"/>
                  </a:srgbClr>
                </a:outerShdw>
              </a:effectLst>
            </a:endParaRPr>
          </a:p>
        </p:txBody>
      </p:sp>
      <p:sp>
        <p:nvSpPr>
          <p:cNvPr id="39939" name="Content Placeholder 4"/>
          <p:cNvSpPr>
            <a:spLocks noGrp="1"/>
          </p:cNvSpPr>
          <p:nvPr>
            <p:ph idx="1"/>
          </p:nvPr>
        </p:nvSpPr>
        <p:spPr>
          <a:xfrm>
            <a:off x="457200" y="1752601"/>
            <a:ext cx="8229600" cy="4373563"/>
          </a:xfrm>
        </p:spPr>
        <p:txBody>
          <a:bodyPr/>
          <a:lstStyle/>
          <a:p>
            <a:pPr eaLnBrk="1" hangingPunct="1"/>
            <a:endParaRPr lang="en-US" altLang="en-US" dirty="0" smtClean="0"/>
          </a:p>
          <a:p>
            <a:pPr eaLnBrk="1" hangingPunct="1"/>
            <a:r>
              <a:rPr lang="en-US" altLang="en-US" dirty="0" smtClean="0"/>
              <a:t>Districts must maintain records such as receipts, nutrition labels and product specifications. </a:t>
            </a:r>
          </a:p>
          <a:p>
            <a:pPr eaLnBrk="1" hangingPunct="1"/>
            <a:endParaRPr lang="en-US" altLang="en-US" dirty="0" smtClean="0"/>
          </a:p>
          <a:p>
            <a:pPr eaLnBrk="1" hangingPunct="1"/>
            <a:r>
              <a:rPr lang="en-US" altLang="en-US" dirty="0" smtClean="0"/>
              <a:t>Districts must maintain records for competitive foods sold under the nonprofit school food service account.</a:t>
            </a:r>
          </a:p>
        </p:txBody>
      </p:sp>
      <p:sp>
        <p:nvSpPr>
          <p:cNvPr id="4" name="Slide Number Placeholder 3"/>
          <p:cNvSpPr>
            <a:spLocks noGrp="1"/>
          </p:cNvSpPr>
          <p:nvPr>
            <p:ph type="sldNum" sz="quarter" idx="12"/>
          </p:nvPr>
        </p:nvSpPr>
        <p:spPr/>
        <p:txBody>
          <a:bodyPr/>
          <a:lstStyle/>
          <a:p>
            <a:pPr>
              <a:defRPr/>
            </a:pPr>
            <a:fld id="{68883720-1801-4C56-862B-C19CA405A756}" type="slidenum">
              <a:rPr lang="en-US">
                <a:solidFill>
                  <a:prstClr val="black">
                    <a:tint val="75000"/>
                  </a:prstClr>
                </a:solidFill>
              </a:rPr>
              <a:pPr>
                <a:defRPr/>
              </a:pPr>
              <a:t>55</a:t>
            </a:fld>
            <a:endParaRPr lang="en-US" dirty="0">
              <a:solidFill>
                <a:prstClr val="black">
                  <a:tint val="75000"/>
                </a:prstClr>
              </a:solidFill>
            </a:endParaRPr>
          </a:p>
        </p:txBody>
      </p:sp>
      <p:pic>
        <p:nvPicPr>
          <p:cNvPr id="39941" name="Picture 2" descr="C:\Users\bergkr\AppData\Local\Microsoft\Windows\Temporary Internet Files\Content.IE5\M28WWTPO\MC9002297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1"/>
            <a:ext cx="160020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428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en-US" altLang="en-US" dirty="0" smtClean="0"/>
              <a:t>Resources</a:t>
            </a:r>
          </a:p>
        </p:txBody>
      </p:sp>
      <p:sp>
        <p:nvSpPr>
          <p:cNvPr id="2" name="Slide Number Placeholder 1"/>
          <p:cNvSpPr>
            <a:spLocks noGrp="1"/>
          </p:cNvSpPr>
          <p:nvPr>
            <p:ph type="sldNum" sz="quarter" idx="12"/>
          </p:nvPr>
        </p:nvSpPr>
        <p:spPr/>
        <p:txBody>
          <a:bodyPr/>
          <a:lstStyle/>
          <a:p>
            <a:pPr>
              <a:defRPr/>
            </a:pPr>
            <a:fld id="{B0B2A562-E136-4D82-ABC0-48413EDC63BC}" type="slidenum">
              <a:rPr lang="en-US">
                <a:solidFill>
                  <a:prstClr val="black">
                    <a:tint val="75000"/>
                  </a:prstClr>
                </a:solidFill>
              </a:rPr>
              <a:pPr>
                <a:defRPr/>
              </a:pPr>
              <a:t>56</a:t>
            </a:fld>
            <a:endParaRPr lang="en-US" dirty="0">
              <a:solidFill>
                <a:prstClr val="black">
                  <a:tint val="75000"/>
                </a:prstClr>
              </a:solidFill>
            </a:endParaRPr>
          </a:p>
        </p:txBody>
      </p:sp>
      <p:sp>
        <p:nvSpPr>
          <p:cNvPr id="41988" name="Content Placeholder 5"/>
          <p:cNvSpPr>
            <a:spLocks noGrp="1"/>
          </p:cNvSpPr>
          <p:nvPr>
            <p:ph idx="1"/>
          </p:nvPr>
        </p:nvSpPr>
        <p:spPr>
          <a:xfrm>
            <a:off x="457200" y="1219201"/>
            <a:ext cx="8229600" cy="4923901"/>
          </a:xfrm>
          <a:prstGeom prst="roundRect">
            <a:avLst>
              <a:gd name="adj" fmla="val 16667"/>
            </a:avLst>
          </a:prstGeom>
          <a:ln w="38100">
            <a:solidFill>
              <a:schemeClr val="accent1"/>
            </a:solidFill>
            <a:round/>
            <a:headEnd/>
            <a:tailEnd/>
          </a:ln>
        </p:spPr>
        <p:txBody>
          <a:bodyPr>
            <a:spAutoFit/>
          </a:bodyPr>
          <a:lstStyle/>
          <a:p>
            <a:pPr eaLnBrk="1" hangingPunct="1"/>
            <a:r>
              <a:rPr lang="en-US" altLang="en-US" sz="2400" dirty="0" smtClean="0"/>
              <a:t>Interim Final Rule (June 28, 2013)</a:t>
            </a:r>
          </a:p>
          <a:p>
            <a:pPr lvl="1" eaLnBrk="1" hangingPunct="1"/>
            <a:r>
              <a:rPr lang="en-US" altLang="en-US" sz="2000" dirty="0" smtClean="0">
                <a:hlinkClick r:id="rId3"/>
              </a:rPr>
              <a:t>http://www.gpo.gov/fdsys/pkg/FR-2013-06-28/pdf/2013-15249.pdf</a:t>
            </a:r>
            <a:r>
              <a:rPr lang="en-US" altLang="en-US" sz="2000" dirty="0" smtClean="0"/>
              <a:t> </a:t>
            </a:r>
          </a:p>
          <a:p>
            <a:pPr>
              <a:defRPr/>
            </a:pPr>
            <a:r>
              <a:rPr lang="en-US" sz="2400" dirty="0" smtClean="0"/>
              <a:t>Alliance for a Healthier Generation</a:t>
            </a:r>
          </a:p>
          <a:p>
            <a:pPr lvl="1">
              <a:defRPr/>
            </a:pPr>
            <a:r>
              <a:rPr lang="en-US" sz="2400" dirty="0" smtClean="0"/>
              <a:t>Product </a:t>
            </a:r>
            <a:r>
              <a:rPr lang="en-US" sz="2400" dirty="0"/>
              <a:t>Calculator </a:t>
            </a:r>
            <a:r>
              <a:rPr lang="en-US" sz="2000" dirty="0">
                <a:hlinkClick r:id="rId4"/>
              </a:rPr>
              <a:t>http://tools.healthiergeneration.org/calc/calculator/</a:t>
            </a:r>
            <a:endParaRPr lang="en-US" sz="2000" dirty="0"/>
          </a:p>
          <a:p>
            <a:pPr lvl="1">
              <a:defRPr/>
            </a:pPr>
            <a:r>
              <a:rPr lang="en-US" sz="2400" dirty="0"/>
              <a:t>Product Navigator </a:t>
            </a:r>
            <a:r>
              <a:rPr lang="en-US" sz="2000" dirty="0">
                <a:hlinkClick r:id="rId5"/>
              </a:rPr>
              <a:t>https://www.healthiergeneration.org/live_healthier/eat_healthier/alliance_product_navigator/</a:t>
            </a:r>
            <a:endParaRPr lang="en-US" sz="2000" dirty="0"/>
          </a:p>
          <a:p>
            <a:pPr lvl="1">
              <a:defRPr/>
            </a:pPr>
            <a:r>
              <a:rPr lang="en-US" sz="2400" dirty="0"/>
              <a:t>Smart Snack Success Stories </a:t>
            </a:r>
            <a:r>
              <a:rPr lang="en-US" sz="2000" dirty="0">
                <a:hlinkClick r:id="rId6"/>
              </a:rPr>
              <a:t>https://www.healthiergeneration.org/news__events/2014/04/15/912/12/</a:t>
            </a:r>
            <a:endParaRPr lang="en-US" sz="2000" dirty="0"/>
          </a:p>
        </p:txBody>
      </p:sp>
    </p:spTree>
    <p:extLst>
      <p:ext uri="{BB962C8B-B14F-4D97-AF65-F5344CB8AC3E}">
        <p14:creationId xmlns:p14="http://schemas.microsoft.com/office/powerpoint/2010/main" val="1636926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5" name="Picture 2"/>
          <p:cNvPicPr>
            <a:picLocks noChangeAspect="1"/>
          </p:cNvPicPr>
          <p:nvPr/>
        </p:nvPicPr>
        <p:blipFill>
          <a:blip r:embed="rId3"/>
          <a:srcRect/>
          <a:stretch>
            <a:fillRect/>
          </a:stretch>
        </p:blipFill>
        <p:spPr bwMode="auto">
          <a:xfrm>
            <a:off x="2362200" y="304800"/>
            <a:ext cx="4724400" cy="762000"/>
          </a:xfrm>
          <a:prstGeom prst="rect">
            <a:avLst/>
          </a:prstGeom>
          <a:noFill/>
          <a:ln w="9525">
            <a:noFill/>
            <a:miter lim="800000"/>
            <a:headEnd/>
            <a:tailEnd/>
          </a:ln>
        </p:spPr>
      </p:pic>
      <p:sp>
        <p:nvSpPr>
          <p:cNvPr id="3" name="TextBox 2"/>
          <p:cNvSpPr txBox="1"/>
          <p:nvPr/>
        </p:nvSpPr>
        <p:spPr>
          <a:xfrm>
            <a:off x="152400" y="4419601"/>
            <a:ext cx="8839200" cy="2092881"/>
          </a:xfrm>
          <a:prstGeom prst="rect">
            <a:avLst/>
          </a:prstGeom>
          <a:noFill/>
        </p:spPr>
        <p:txBody>
          <a:bodyPr wrap="square" rtlCol="0">
            <a:spAutoFit/>
          </a:bodyPr>
          <a:lstStyle/>
          <a:p>
            <a:r>
              <a:rPr lang="en-US" sz="1000" dirty="0">
                <a:solidFill>
                  <a:prstClr val="black"/>
                </a:solidFill>
              </a:rPr>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 	</a:t>
            </a:r>
          </a:p>
          <a:p>
            <a:r>
              <a:rPr lang="en-US" sz="1000" dirty="0">
                <a:solidFill>
                  <a:prstClr val="black"/>
                </a:solidFill>
              </a:rPr>
              <a:t>If you wish to file a Civil Rights program complaint of discrimination, complete the USDA Program Discrimination Form, found online at </a:t>
            </a:r>
            <a:r>
              <a:rPr lang="en-US" sz="1000" dirty="0">
                <a:solidFill>
                  <a:prstClr val="black"/>
                </a:solidFill>
                <a:hlinkClick r:id="rId4"/>
              </a:rPr>
              <a:t>http://www.ascr.usda.gov/complaint_filing_cust.html</a:t>
            </a:r>
            <a:r>
              <a:rPr lang="en-US" sz="1000" dirty="0">
                <a:solidFill>
                  <a:prstClr val="black"/>
                </a:solidFill>
              </a:rPr>
              <a:t>, or at any USDA office, or call (866) 632-9992 to request a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a:t>
            </a:r>
            <a:r>
              <a:rPr lang="en-US" sz="1000" dirty="0">
                <a:solidFill>
                  <a:prstClr val="black"/>
                </a:solidFill>
                <a:hlinkClick r:id="rId5"/>
              </a:rPr>
              <a:t>program.intake@usda.gov</a:t>
            </a:r>
            <a:r>
              <a:rPr lang="en-US" sz="1000" dirty="0">
                <a:solidFill>
                  <a:prstClr val="black"/>
                </a:solidFill>
              </a:rPr>
              <a:t>.</a:t>
            </a:r>
          </a:p>
          <a:p>
            <a:r>
              <a:rPr lang="en-US" sz="1000" dirty="0">
                <a:solidFill>
                  <a:prstClr val="black"/>
                </a:solidFill>
              </a:rPr>
              <a:t> </a:t>
            </a:r>
          </a:p>
          <a:p>
            <a:r>
              <a:rPr lang="en-US" sz="1000" dirty="0">
                <a:solidFill>
                  <a:prstClr val="black"/>
                </a:solidFill>
              </a:rPr>
              <a:t>Individuals who are deaf, hard of hearing or have speech disabilities, may contact USDA through the Federal Relay Service at (800) 877-8339; or (800) 845-6136 (Spanish).</a:t>
            </a:r>
          </a:p>
          <a:p>
            <a:r>
              <a:rPr lang="en-US" sz="1000" dirty="0">
                <a:solidFill>
                  <a:prstClr val="black"/>
                </a:solidFill>
              </a:rPr>
              <a:t> </a:t>
            </a:r>
          </a:p>
          <a:p>
            <a:r>
              <a:rPr lang="en-US" sz="1000" dirty="0">
                <a:solidFill>
                  <a:prstClr val="black"/>
                </a:solidFill>
              </a:rPr>
              <a:t>USDA is an equal opportunity provider and employer</a:t>
            </a:r>
            <a:r>
              <a:rPr lang="en-US" sz="900" dirty="0">
                <a:solidFill>
                  <a:prstClr val="black"/>
                </a:solidFill>
              </a:rPr>
              <a:t>.</a:t>
            </a:r>
          </a:p>
        </p:txBody>
      </p:sp>
      <p:sp>
        <p:nvSpPr>
          <p:cNvPr id="5" name="TextBox 4"/>
          <p:cNvSpPr txBox="1"/>
          <p:nvPr/>
        </p:nvSpPr>
        <p:spPr>
          <a:xfrm>
            <a:off x="1104900" y="1219200"/>
            <a:ext cx="7239000" cy="2862322"/>
          </a:xfrm>
          <a:prstGeom prst="rect">
            <a:avLst/>
          </a:prstGeom>
          <a:noFill/>
        </p:spPr>
        <p:txBody>
          <a:bodyPr wrap="square" rtlCol="0">
            <a:spAutoFit/>
          </a:bodyPr>
          <a:lstStyle/>
          <a:p>
            <a:pPr algn="ctr"/>
            <a:endParaRPr lang="en-US" sz="2600" b="1" dirty="0" smtClean="0">
              <a:solidFill>
                <a:srgbClr val="1F497D"/>
              </a:solidFill>
            </a:endParaRPr>
          </a:p>
          <a:p>
            <a:pPr algn="ctr"/>
            <a:r>
              <a:rPr lang="en-US" sz="2600" b="1" dirty="0" smtClean="0">
                <a:solidFill>
                  <a:srgbClr val="1F497D"/>
                </a:solidFill>
              </a:rPr>
              <a:t>Child </a:t>
            </a:r>
            <a:r>
              <a:rPr lang="en-US" sz="2600" b="1" dirty="0">
                <a:solidFill>
                  <a:srgbClr val="1F497D"/>
                </a:solidFill>
              </a:rPr>
              <a:t>Nutrition Program Administration</a:t>
            </a:r>
            <a:br>
              <a:rPr lang="en-US" sz="2600" b="1" dirty="0">
                <a:solidFill>
                  <a:srgbClr val="1F497D"/>
                </a:solidFill>
              </a:rPr>
            </a:br>
            <a:r>
              <a:rPr lang="en-US" sz="2600" b="1" dirty="0">
                <a:solidFill>
                  <a:srgbClr val="1F497D"/>
                </a:solidFill>
              </a:rPr>
              <a:t>89 Washington Avenue, Room 375 EBA</a:t>
            </a:r>
            <a:br>
              <a:rPr lang="en-US" sz="2600" b="1" dirty="0">
                <a:solidFill>
                  <a:srgbClr val="1F497D"/>
                </a:solidFill>
              </a:rPr>
            </a:br>
            <a:r>
              <a:rPr lang="en-US" sz="2600" b="1" dirty="0">
                <a:solidFill>
                  <a:srgbClr val="1F497D"/>
                </a:solidFill>
              </a:rPr>
              <a:t>Albany, NY </a:t>
            </a:r>
            <a:r>
              <a:rPr lang="en-US" sz="2600" b="1" dirty="0" smtClean="0">
                <a:solidFill>
                  <a:srgbClr val="1F497D"/>
                </a:solidFill>
              </a:rPr>
              <a:t>12234</a:t>
            </a:r>
          </a:p>
          <a:p>
            <a:pPr algn="ctr"/>
            <a:r>
              <a:rPr lang="en-US" sz="2600" b="1" dirty="0" smtClean="0">
                <a:solidFill>
                  <a:srgbClr val="1F497D"/>
                </a:solidFill>
              </a:rPr>
              <a:t>518-473-8781</a:t>
            </a:r>
          </a:p>
          <a:p>
            <a:pPr algn="ctr"/>
            <a:endParaRPr lang="en-US" sz="2600" b="1" dirty="0">
              <a:solidFill>
                <a:srgbClr val="1F497D"/>
              </a:solidFill>
            </a:endParaRPr>
          </a:p>
          <a:p>
            <a:pPr algn="ctr"/>
            <a:r>
              <a:rPr lang="en-US" sz="2400" b="1" dirty="0">
                <a:solidFill>
                  <a:prstClr val="black"/>
                </a:solidFill>
                <a:hlinkClick r:id="rId6"/>
              </a:rPr>
              <a:t>http://portal.nysed.gov/portal/page/portal/CNKC</a:t>
            </a:r>
            <a:endParaRPr lang="en-US" sz="2400" b="1" dirty="0">
              <a:solidFill>
                <a:prstClr val="black"/>
              </a:solidFill>
            </a:endParaRPr>
          </a:p>
        </p:txBody>
      </p:sp>
    </p:spTree>
    <p:extLst>
      <p:ext uri="{BB962C8B-B14F-4D97-AF65-F5344CB8AC3E}">
        <p14:creationId xmlns:p14="http://schemas.microsoft.com/office/powerpoint/2010/main" val="35964943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Cost</a:t>
            </a:r>
            <a:endParaRPr lang="en-US" dirty="0"/>
          </a:p>
        </p:txBody>
      </p:sp>
      <p:sp>
        <p:nvSpPr>
          <p:cNvPr id="3" name="Content Placeholder 2"/>
          <p:cNvSpPr>
            <a:spLocks noGrp="1"/>
          </p:cNvSpPr>
          <p:nvPr>
            <p:ph idx="1"/>
          </p:nvPr>
        </p:nvSpPr>
        <p:spPr>
          <a:xfrm>
            <a:off x="457200" y="914400"/>
            <a:ext cx="8229600" cy="5867400"/>
          </a:xfrm>
        </p:spPr>
        <p:txBody>
          <a:bodyPr>
            <a:normAutofit/>
          </a:bodyPr>
          <a:lstStyle/>
          <a:p>
            <a:pPr marL="0" indent="0">
              <a:buNone/>
            </a:pPr>
            <a:r>
              <a:rPr lang="en-US" sz="2200" dirty="0" smtClean="0"/>
              <a:t>Example A:</a:t>
            </a:r>
          </a:p>
          <a:p>
            <a:r>
              <a:rPr lang="en-US" sz="1800" dirty="0" smtClean="0"/>
              <a:t>Fiesta Beef Casserole calls for 35 </a:t>
            </a:r>
            <a:r>
              <a:rPr lang="en-US" sz="1800" dirty="0" err="1" smtClean="0"/>
              <a:t>lb</a:t>
            </a:r>
            <a:r>
              <a:rPr lang="en-US" sz="1800" dirty="0" smtClean="0"/>
              <a:t> of ground beef to make 200 servings. The cook uses four 10 </a:t>
            </a:r>
            <a:r>
              <a:rPr lang="en-US" sz="1800" dirty="0" err="1" smtClean="0"/>
              <a:t>lb</a:t>
            </a:r>
            <a:r>
              <a:rPr lang="en-US" sz="1800" dirty="0" smtClean="0"/>
              <a:t> packages (40 </a:t>
            </a:r>
            <a:r>
              <a:rPr lang="en-US" sz="1800" dirty="0" err="1" smtClean="0"/>
              <a:t>lb</a:t>
            </a:r>
            <a:r>
              <a:rPr lang="en-US" sz="1800" dirty="0" smtClean="0"/>
              <a:t>) of ground beef, as opposed to the 35 </a:t>
            </a:r>
            <a:r>
              <a:rPr lang="en-US" sz="1800" dirty="0" err="1" smtClean="0"/>
              <a:t>lb</a:t>
            </a:r>
            <a:r>
              <a:rPr lang="en-US" sz="1800" dirty="0" smtClean="0"/>
              <a:t> that the recipe calls for.</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lgn="ctr">
              <a:buNone/>
            </a:pPr>
            <a:r>
              <a:rPr lang="en-US" sz="1800" b="1" dirty="0" smtClean="0"/>
              <a:t>$0.05 </a:t>
            </a:r>
            <a:r>
              <a:rPr lang="en-US" sz="1800" b="1" dirty="0"/>
              <a:t>per serving x 200 servings x 160 school days = $</a:t>
            </a:r>
            <a:r>
              <a:rPr lang="en-US" sz="1800" b="1" dirty="0" smtClean="0"/>
              <a:t>1,600</a:t>
            </a:r>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100" dirty="0"/>
          </a:p>
          <a:p>
            <a:pPr marL="0" indent="0" algn="ctr">
              <a:buNone/>
            </a:pPr>
            <a:r>
              <a:rPr lang="en-US" sz="1800" b="1" dirty="0" smtClean="0"/>
              <a:t>$0.12 </a:t>
            </a:r>
            <a:r>
              <a:rPr lang="en-US" sz="1800" b="1" dirty="0"/>
              <a:t>per serving x 200 servings x 160 school days = $3,840</a:t>
            </a:r>
          </a:p>
        </p:txBody>
      </p:sp>
      <p:graphicFrame>
        <p:nvGraphicFramePr>
          <p:cNvPr id="4" name="Table 3"/>
          <p:cNvGraphicFramePr>
            <a:graphicFrameLocks noGrp="1"/>
          </p:cNvGraphicFramePr>
          <p:nvPr>
            <p:extLst>
              <p:ext uri="{D42A27DB-BD31-4B8C-83A1-F6EECF244321}">
                <p14:modId xmlns:p14="http://schemas.microsoft.com/office/powerpoint/2010/main" val="2127379796"/>
              </p:ext>
            </p:extLst>
          </p:nvPr>
        </p:nvGraphicFramePr>
        <p:xfrm>
          <a:off x="609600" y="2362200"/>
          <a:ext cx="7924800" cy="1771650"/>
        </p:xfrm>
        <a:graphic>
          <a:graphicData uri="http://schemas.openxmlformats.org/drawingml/2006/table">
            <a:tbl>
              <a:tblPr firstRow="1" bandRow="1">
                <a:tableStyleId>{5C22544A-7EE6-4342-B048-85BDC9FD1C3A}</a:tableStyleId>
              </a:tblPr>
              <a:tblGrid>
                <a:gridCol w="2641600"/>
                <a:gridCol w="2641600"/>
                <a:gridCol w="2641600"/>
              </a:tblGrid>
              <a:tr h="1771650">
                <a:tc>
                  <a:txBody>
                    <a:bodyPr/>
                    <a:lstStyle/>
                    <a:p>
                      <a:pPr algn="ctr"/>
                      <a:r>
                        <a:rPr lang="en-US" sz="1600" b="1" dirty="0" smtClean="0">
                          <a:latin typeface="+mj-lt"/>
                        </a:rPr>
                        <a:t>Fiesta Beef Casserole Cost per Serving with 35 </a:t>
                      </a:r>
                      <a:r>
                        <a:rPr lang="en-US" sz="1600" b="1" dirty="0" err="1" smtClean="0">
                          <a:latin typeface="+mj-lt"/>
                        </a:rPr>
                        <a:t>lb</a:t>
                      </a:r>
                      <a:r>
                        <a:rPr lang="en-US" sz="1600" b="1" dirty="0" smtClean="0">
                          <a:latin typeface="+mj-lt"/>
                        </a:rPr>
                        <a:t> ground</a:t>
                      </a:r>
                      <a:r>
                        <a:rPr lang="en-US" sz="1600" b="1" baseline="0" dirty="0" smtClean="0">
                          <a:latin typeface="+mj-lt"/>
                        </a:rPr>
                        <a:t> beef</a:t>
                      </a:r>
                    </a:p>
                    <a:p>
                      <a:pPr algn="ctr"/>
                      <a:r>
                        <a:rPr lang="en-US" sz="1600" b="1" baseline="0" dirty="0" smtClean="0">
                          <a:latin typeface="+mj-lt"/>
                        </a:rPr>
                        <a:t> $0.46</a:t>
                      </a:r>
                      <a:endParaRPr lang="en-US" sz="1600" b="1"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Fiesta</a:t>
                      </a:r>
                      <a:r>
                        <a:rPr lang="en-US" sz="1600" b="1" baseline="0" dirty="0" smtClean="0">
                          <a:latin typeface="+mj-lt"/>
                        </a:rPr>
                        <a:t> Beef Casserole Cost </a:t>
                      </a:r>
                      <a:r>
                        <a:rPr lang="en-US" sz="1600" b="1" dirty="0" smtClean="0">
                          <a:latin typeface="+mj-lt"/>
                        </a:rPr>
                        <a:t>per Serving with 40 </a:t>
                      </a:r>
                      <a:r>
                        <a:rPr lang="en-US" sz="1600" b="1" dirty="0" err="1" smtClean="0">
                          <a:latin typeface="+mj-lt"/>
                        </a:rPr>
                        <a:t>lb</a:t>
                      </a:r>
                      <a:r>
                        <a:rPr lang="en-US" sz="1600" b="1" dirty="0" smtClean="0">
                          <a:latin typeface="+mj-lt"/>
                        </a:rPr>
                        <a:t> ground</a:t>
                      </a:r>
                      <a:r>
                        <a:rPr lang="en-US" sz="1600" b="1" baseline="0" dirty="0" smtClean="0">
                          <a:latin typeface="+mj-lt"/>
                        </a:rPr>
                        <a:t> beef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mj-lt"/>
                        </a:rPr>
                        <a:t>$ 0.51</a:t>
                      </a:r>
                      <a:endParaRPr lang="en-US" sz="1600" b="1" dirty="0" smtClean="0">
                        <a:latin typeface="+mj-lt"/>
                      </a:endParaRPr>
                    </a:p>
                  </a:txBody>
                  <a:tcPr/>
                </a:tc>
                <a:tc>
                  <a:txBody>
                    <a:bodyPr/>
                    <a:lstStyle/>
                    <a:p>
                      <a:pPr algn="ctr"/>
                      <a:r>
                        <a:rPr lang="en-US" sz="1600" b="1" dirty="0" smtClean="0">
                          <a:latin typeface="+mj-lt"/>
                        </a:rPr>
                        <a:t>Difference in Cost per Serving of Fiesta Beef Casserole</a:t>
                      </a:r>
                    </a:p>
                    <a:p>
                      <a:pPr algn="ctr"/>
                      <a:r>
                        <a:rPr lang="en-US" sz="1600" b="1" dirty="0" smtClean="0">
                          <a:latin typeface="+mj-lt"/>
                        </a:rPr>
                        <a:t>+ $ 0.05</a:t>
                      </a:r>
                      <a:endParaRPr lang="en-US" sz="1600" b="1" dirty="0">
                        <a:latin typeface="+mj-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69648580"/>
              </p:ext>
            </p:extLst>
          </p:nvPr>
        </p:nvGraphicFramePr>
        <p:xfrm>
          <a:off x="5029200" y="4343400"/>
          <a:ext cx="3962400" cy="1771650"/>
        </p:xfrm>
        <a:graphic>
          <a:graphicData uri="http://schemas.openxmlformats.org/drawingml/2006/table">
            <a:tbl>
              <a:tblPr firstRow="1" bandRow="1">
                <a:tableStyleId>{5C22544A-7EE6-4342-B048-85BDC9FD1C3A}</a:tableStyleId>
              </a:tblPr>
              <a:tblGrid>
                <a:gridCol w="2020047"/>
                <a:gridCol w="1942353"/>
              </a:tblGrid>
              <a:tr h="1771650">
                <a:tc>
                  <a:txBody>
                    <a:bodyPr/>
                    <a:lstStyle/>
                    <a:p>
                      <a:pPr algn="ctr"/>
                      <a:r>
                        <a:rPr lang="en-US" sz="1600" b="1" u="sng" dirty="0" smtClean="0">
                          <a:latin typeface="+mj-lt"/>
                        </a:rPr>
                        <a:t>Servings per pan</a:t>
                      </a:r>
                    </a:p>
                    <a:p>
                      <a:pPr algn="ctr"/>
                      <a:r>
                        <a:rPr lang="en-US" sz="1600" b="1" dirty="0" smtClean="0">
                          <a:latin typeface="+mj-lt"/>
                        </a:rPr>
                        <a:t>20 servings</a:t>
                      </a:r>
                    </a:p>
                    <a:p>
                      <a:pPr algn="ctr"/>
                      <a:r>
                        <a:rPr lang="en-US" sz="1600" b="1" dirty="0" smtClean="0">
                          <a:latin typeface="+mj-lt"/>
                        </a:rPr>
                        <a:t>25 servings</a:t>
                      </a:r>
                    </a:p>
                    <a:p>
                      <a:pPr algn="ctr"/>
                      <a:r>
                        <a:rPr lang="en-US" sz="1600" b="1" dirty="0" smtClean="0">
                          <a:latin typeface="+mj-lt"/>
                        </a:rPr>
                        <a:t>Difference</a:t>
                      </a:r>
                    </a:p>
                  </a:txBody>
                  <a:tcPr/>
                </a:tc>
                <a:tc>
                  <a:txBody>
                    <a:bodyPr/>
                    <a:lstStyle/>
                    <a:p>
                      <a:pPr algn="ctr"/>
                      <a:r>
                        <a:rPr lang="en-US" sz="1600" b="1" u="sng" dirty="0" smtClean="0">
                          <a:latin typeface="+mj-lt"/>
                        </a:rPr>
                        <a:t>Cost per serving</a:t>
                      </a:r>
                    </a:p>
                    <a:p>
                      <a:pPr algn="ctr"/>
                      <a:r>
                        <a:rPr lang="en-US" sz="1600" b="1" dirty="0" smtClean="0">
                          <a:latin typeface="+mj-lt"/>
                        </a:rPr>
                        <a:t>$ 0.58</a:t>
                      </a:r>
                    </a:p>
                    <a:p>
                      <a:pPr algn="ctr"/>
                      <a:r>
                        <a:rPr lang="en-US" sz="1600" b="1" dirty="0" smtClean="0">
                          <a:latin typeface="+mj-lt"/>
                        </a:rPr>
                        <a:t>$ 0.46</a:t>
                      </a:r>
                    </a:p>
                    <a:p>
                      <a:pPr algn="ctr"/>
                      <a:r>
                        <a:rPr lang="en-US" sz="1600" b="1" dirty="0" smtClean="0">
                          <a:latin typeface="+mj-lt"/>
                        </a:rPr>
                        <a:t>+ $ 0.12</a:t>
                      </a:r>
                    </a:p>
                  </a:txBody>
                  <a:tcPr/>
                </a:tc>
              </a:tr>
            </a:tbl>
          </a:graphicData>
        </a:graphic>
      </p:graphicFrame>
      <p:sp>
        <p:nvSpPr>
          <p:cNvPr id="7" name="TextBox 6"/>
          <p:cNvSpPr txBox="1"/>
          <p:nvPr/>
        </p:nvSpPr>
        <p:spPr>
          <a:xfrm>
            <a:off x="457200" y="3961520"/>
            <a:ext cx="4724400" cy="1982081"/>
          </a:xfrm>
          <a:prstGeom prst="rect">
            <a:avLst/>
          </a:prstGeom>
          <a:noFill/>
        </p:spPr>
        <p:txBody>
          <a:bodyPr wrap="square" rtlCol="0">
            <a:spAutoFit/>
          </a:bodyPr>
          <a:lstStyle/>
          <a:p>
            <a:pPr>
              <a:spcBef>
                <a:spcPct val="20000"/>
              </a:spcBef>
              <a:buFont typeface="Arial" pitchFamily="34" charset="0"/>
            </a:pPr>
            <a:r>
              <a:rPr lang="en-US" sz="2200" dirty="0" smtClean="0">
                <a:solidFill>
                  <a:schemeClr val="tx1">
                    <a:lumMod val="50000"/>
                    <a:lumOff val="50000"/>
                  </a:schemeClr>
                </a:solidFill>
                <a:latin typeface="+mj-lt"/>
              </a:rPr>
              <a:t>Example </a:t>
            </a:r>
            <a:r>
              <a:rPr lang="en-US" sz="2200" dirty="0">
                <a:solidFill>
                  <a:schemeClr val="tx1">
                    <a:lumMod val="50000"/>
                    <a:lumOff val="50000"/>
                  </a:schemeClr>
                </a:solidFill>
                <a:latin typeface="+mj-lt"/>
              </a:rPr>
              <a:t>B:</a:t>
            </a:r>
          </a:p>
          <a:p>
            <a:pPr marL="293688" lvl="1" indent="-285750">
              <a:spcBef>
                <a:spcPct val="20000"/>
              </a:spcBef>
              <a:buFont typeface="Arial" panose="020B0604020202020204" pitchFamily="34" charset="0"/>
              <a:buChar char="•"/>
            </a:pPr>
            <a:r>
              <a:rPr lang="en-US" dirty="0">
                <a:solidFill>
                  <a:schemeClr val="tx1">
                    <a:lumMod val="50000"/>
                    <a:lumOff val="50000"/>
                  </a:schemeClr>
                </a:solidFill>
                <a:latin typeface="+mj-lt"/>
              </a:rPr>
              <a:t>Yield: 25 </a:t>
            </a:r>
            <a:endParaRPr lang="en-US" dirty="0" smtClean="0">
              <a:solidFill>
                <a:schemeClr val="tx1">
                  <a:lumMod val="50000"/>
                  <a:lumOff val="50000"/>
                </a:schemeClr>
              </a:solidFill>
              <a:latin typeface="+mj-lt"/>
            </a:endParaRPr>
          </a:p>
          <a:p>
            <a:pPr marL="293688" lvl="1" indent="-285750">
              <a:spcBef>
                <a:spcPct val="20000"/>
              </a:spcBef>
              <a:buFont typeface="Arial" panose="020B0604020202020204" pitchFamily="34" charset="0"/>
              <a:buChar char="•"/>
            </a:pPr>
            <a:r>
              <a:rPr lang="en-US" dirty="0" smtClean="0">
                <a:solidFill>
                  <a:schemeClr val="tx1">
                    <a:lumMod val="50000"/>
                    <a:lumOff val="50000"/>
                  </a:schemeClr>
                </a:solidFill>
                <a:latin typeface="+mj-lt"/>
              </a:rPr>
              <a:t>Instructions</a:t>
            </a:r>
            <a:r>
              <a:rPr lang="en-US" dirty="0">
                <a:solidFill>
                  <a:schemeClr val="tx1">
                    <a:lumMod val="50000"/>
                    <a:lumOff val="50000"/>
                  </a:schemeClr>
                </a:solidFill>
                <a:latin typeface="+mj-lt"/>
              </a:rPr>
              <a:t>: Cut a half steam table pan (12" x 10" x 21⁄2") 5 x </a:t>
            </a:r>
            <a:r>
              <a:rPr lang="en-US" dirty="0" smtClean="0">
                <a:solidFill>
                  <a:schemeClr val="tx1">
                    <a:lumMod val="50000"/>
                    <a:lumOff val="50000"/>
                  </a:schemeClr>
                </a:solidFill>
                <a:latin typeface="+mj-lt"/>
              </a:rPr>
              <a:t>5</a:t>
            </a:r>
          </a:p>
          <a:p>
            <a:pPr marL="293688" lvl="1" indent="-285750">
              <a:spcBef>
                <a:spcPct val="20000"/>
              </a:spcBef>
              <a:buFont typeface="Arial" panose="020B0604020202020204" pitchFamily="34" charset="0"/>
              <a:buChar char="•"/>
            </a:pPr>
            <a:r>
              <a:rPr lang="en-US" dirty="0" smtClean="0">
                <a:solidFill>
                  <a:schemeClr val="tx1">
                    <a:lumMod val="50000"/>
                    <a:lumOff val="50000"/>
                  </a:schemeClr>
                </a:solidFill>
                <a:latin typeface="+mj-lt"/>
              </a:rPr>
              <a:t>Cook </a:t>
            </a:r>
            <a:r>
              <a:rPr lang="en-US" dirty="0">
                <a:solidFill>
                  <a:schemeClr val="tx1">
                    <a:lumMod val="50000"/>
                    <a:lumOff val="50000"/>
                  </a:schemeClr>
                </a:solidFill>
                <a:latin typeface="+mj-lt"/>
              </a:rPr>
              <a:t>cuts pan 4 x 5 and yielded 20 servings instead of 25.</a:t>
            </a:r>
          </a:p>
        </p:txBody>
      </p:sp>
    </p:spTree>
    <p:extLst>
      <p:ext uri="{BB962C8B-B14F-4D97-AF65-F5344CB8AC3E}">
        <p14:creationId xmlns:p14="http://schemas.microsoft.com/office/powerpoint/2010/main" val="853233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Nutrients per Serving</a:t>
            </a:r>
            <a:endParaRPr lang="en-US" dirty="0"/>
          </a:p>
        </p:txBody>
      </p:sp>
      <p:sp>
        <p:nvSpPr>
          <p:cNvPr id="5" name="Content Placeholder 4"/>
          <p:cNvSpPr>
            <a:spLocks noGrp="1"/>
          </p:cNvSpPr>
          <p:nvPr>
            <p:ph idx="1"/>
          </p:nvPr>
        </p:nvSpPr>
        <p:spPr/>
        <p:txBody>
          <a:bodyPr/>
          <a:lstStyle/>
          <a:p>
            <a:r>
              <a:rPr lang="en-US" dirty="0" smtClean="0"/>
              <a:t>Nutrients per serving for a recipe can be altered significantly when a recipe is not followed</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0812"/>
            <a:ext cx="8229600"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790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Customer Satisfaction</a:t>
            </a:r>
            <a:endParaRPr lang="en-US" dirty="0"/>
          </a:p>
        </p:txBody>
      </p:sp>
      <p:sp>
        <p:nvSpPr>
          <p:cNvPr id="4" name="Content Placeholder 3"/>
          <p:cNvSpPr>
            <a:spLocks noGrp="1"/>
          </p:cNvSpPr>
          <p:nvPr>
            <p:ph idx="1"/>
          </p:nvPr>
        </p:nvSpPr>
        <p:spPr/>
        <p:txBody>
          <a:bodyPr/>
          <a:lstStyle/>
          <a:p>
            <a:r>
              <a:rPr lang="en-US" dirty="0"/>
              <a:t>Well developed recipes are often the most popular recipe</a:t>
            </a:r>
          </a:p>
          <a:p>
            <a:r>
              <a:rPr lang="en-US" dirty="0" smtClean="0"/>
              <a:t>Increased employee confidence</a:t>
            </a:r>
          </a:p>
          <a:p>
            <a:endParaRPr lang="en-US" dirty="0"/>
          </a:p>
        </p:txBody>
      </p:sp>
      <p:pic>
        <p:nvPicPr>
          <p:cNvPr id="2052" name="Picture 4" descr="http://www.google.com/url?sa=i&amp;source=imgres&amp;cd=&amp;ved=0CAYQjBwwAGoVChMIz8WX46KkxwIVw7yACh2q2QCA&amp;url=https%3A%2F%2Fmuckrakers.wikispaces.com%2Ffile%2Fview%2FHAPPY-veggies.jpg%2F542050762%2FHAPPY-veggies.jpg&amp;ei=hp3LVc_qH8P5ggSqs4OACA&amp;psig=AFQjCNGDQCQGgWY-Jtfg4RHGoJhRElvIqg&amp;ust=1439493894647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505200"/>
            <a:ext cx="743902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1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lnSpc>
                <a:spcPct val="100000"/>
              </a:lnSpc>
            </a:pPr>
            <a:r>
              <a:rPr lang="en-US" sz="3200" dirty="0" smtClean="0"/>
              <a:t>Required Elements of Standardized Recipes</a:t>
            </a:r>
            <a:endParaRPr lang="en-US" sz="2000" dirty="0"/>
          </a:p>
        </p:txBody>
      </p:sp>
      <p:pic>
        <p:nvPicPr>
          <p:cNvPr id="5" name="Content Placeholder 4" descr="Standardized Recipe Form.JPG"/>
          <p:cNvPicPr>
            <a:picLocks noGrp="1" noChangeAspect="1"/>
          </p:cNvPicPr>
          <p:nvPr>
            <p:ph sz="half" idx="2"/>
          </p:nvPr>
        </p:nvPicPr>
        <p:blipFill>
          <a:blip r:embed="rId3" cstate="print"/>
          <a:stretch>
            <a:fillRect/>
          </a:stretch>
        </p:blipFill>
        <p:spPr>
          <a:xfrm>
            <a:off x="228600" y="1676400"/>
            <a:ext cx="5205955" cy="3581400"/>
          </a:xfrm>
          <a:ln>
            <a:solidFill>
              <a:schemeClr val="bg2">
                <a:lumMod val="50000"/>
              </a:schemeClr>
            </a:solidFill>
          </a:ln>
        </p:spPr>
      </p:pic>
      <p:sp>
        <p:nvSpPr>
          <p:cNvPr id="4" name="Content Placeholder 3"/>
          <p:cNvSpPr>
            <a:spLocks noGrp="1"/>
          </p:cNvSpPr>
          <p:nvPr>
            <p:ph sz="quarter" idx="13"/>
          </p:nvPr>
        </p:nvSpPr>
        <p:spPr>
          <a:xfrm>
            <a:off x="5562600" y="1676400"/>
            <a:ext cx="3429000" cy="3581400"/>
          </a:xfrm>
        </p:spPr>
        <p:txBody>
          <a:bodyPr anchor="ctr">
            <a:normAutofit/>
          </a:bodyPr>
          <a:lstStyle/>
          <a:p>
            <a:pPr marL="274320" indent="-274320"/>
            <a:r>
              <a:rPr lang="en-US" dirty="0" smtClean="0"/>
              <a:t>Recipe Name/Number</a:t>
            </a:r>
          </a:p>
          <a:p>
            <a:pPr marL="274320" indent="-274320"/>
            <a:r>
              <a:rPr lang="en-US" dirty="0" smtClean="0"/>
              <a:t>Ingredients</a:t>
            </a:r>
          </a:p>
          <a:p>
            <a:pPr marL="274320" indent="-274320"/>
            <a:r>
              <a:rPr lang="en-US" dirty="0" smtClean="0"/>
              <a:t>Weights and Measures</a:t>
            </a:r>
          </a:p>
          <a:p>
            <a:pPr marL="274320" indent="-274320"/>
            <a:r>
              <a:rPr lang="en-US" dirty="0" smtClean="0"/>
              <a:t>Servings</a:t>
            </a:r>
          </a:p>
          <a:p>
            <a:pPr marL="274320" indent="-274320"/>
            <a:r>
              <a:rPr lang="en-US" dirty="0" smtClean="0"/>
              <a:t>Yield</a:t>
            </a:r>
          </a:p>
          <a:p>
            <a:pPr marL="274320" indent="-274320"/>
            <a:r>
              <a:rPr lang="en-US" dirty="0" smtClean="0"/>
              <a:t>Directions</a:t>
            </a:r>
          </a:p>
        </p:txBody>
      </p:sp>
    </p:spTree>
    <p:extLst>
      <p:ext uri="{BB962C8B-B14F-4D97-AF65-F5344CB8AC3E}">
        <p14:creationId xmlns:p14="http://schemas.microsoft.com/office/powerpoint/2010/main" val="2894978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2932</TotalTime>
  <Words>9282</Words>
  <Application>Microsoft Office PowerPoint</Application>
  <PresentationFormat>On-screen Show (4:3)</PresentationFormat>
  <Paragraphs>727</Paragraphs>
  <Slides>57</Slides>
  <Notes>57</Notes>
  <HiddenSlides>0</HiddenSlides>
  <MMClips>0</MMClips>
  <ScaleCrop>false</ScaleCrop>
  <HeadingPairs>
    <vt:vector size="4" baseType="variant">
      <vt:variant>
        <vt:lpstr>Theme</vt:lpstr>
      </vt:variant>
      <vt:variant>
        <vt:i4>32</vt:i4>
      </vt:variant>
      <vt:variant>
        <vt:lpstr>Slide Titles</vt:lpstr>
      </vt:variant>
      <vt:variant>
        <vt:i4>57</vt:i4>
      </vt:variant>
    </vt:vector>
  </HeadingPairs>
  <TitlesOfParts>
    <vt:vector size="89" baseType="lpstr">
      <vt:lpstr>Executive</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31_Office Theme</vt:lpstr>
      <vt:lpstr>Standardized Recipes, Production Records and All Foods Sold in School SY 2015-2016</vt:lpstr>
      <vt:lpstr>Professional Standards for State and Local Nutrition Program Personnel Final Rule </vt:lpstr>
      <vt:lpstr>Standardized Recipes</vt:lpstr>
      <vt:lpstr>Benefits of Standardized Recipes</vt:lpstr>
      <vt:lpstr>Importance of Standardized Recipes</vt:lpstr>
      <vt:lpstr>Cost</vt:lpstr>
      <vt:lpstr>Nutrients per Serving</vt:lpstr>
      <vt:lpstr>Customer Satisfaction</vt:lpstr>
      <vt:lpstr>Required Elements of Standardized Recipes</vt:lpstr>
      <vt:lpstr>Production Records</vt:lpstr>
      <vt:lpstr>Advantages of Production Records</vt:lpstr>
      <vt:lpstr>Production Record Word Template</vt:lpstr>
      <vt:lpstr>Production Record Excel Template</vt:lpstr>
      <vt:lpstr>Elements of a Production Record</vt:lpstr>
      <vt:lpstr>Menu Item</vt:lpstr>
      <vt:lpstr>Recipe or Product (Name or #)</vt:lpstr>
      <vt:lpstr>Portion Size </vt:lpstr>
      <vt:lpstr>Weight vs. Volume</vt:lpstr>
      <vt:lpstr>Total Portions Offered</vt:lpstr>
      <vt:lpstr>Actual Number of Meals Served</vt:lpstr>
      <vt:lpstr>Leftovers </vt:lpstr>
      <vt:lpstr>Substitutions </vt:lpstr>
      <vt:lpstr>Comments and Notes</vt:lpstr>
      <vt:lpstr>Common Production Record Errors</vt:lpstr>
      <vt:lpstr>Consistent &amp; Current</vt:lpstr>
      <vt:lpstr>Record Retention</vt:lpstr>
      <vt:lpstr>SMART SNACKS  in School  </vt:lpstr>
      <vt:lpstr>Healthy, Hunger-Free Kids Act 2010</vt:lpstr>
      <vt:lpstr>What Are Smart Snacks?</vt:lpstr>
      <vt:lpstr>    General Standards   (Food)</vt:lpstr>
      <vt:lpstr>   General Standards   (Food)</vt:lpstr>
      <vt:lpstr> Fruits and Vegetables </vt:lpstr>
      <vt:lpstr>  Nutrient Standards   (Foods)</vt:lpstr>
      <vt:lpstr>  Nutrient Standards (Foods)</vt:lpstr>
      <vt:lpstr>PowerPoint Presentation</vt:lpstr>
      <vt:lpstr>PowerPoint Presentation</vt:lpstr>
      <vt:lpstr>PowerPoint Presentation</vt:lpstr>
      <vt:lpstr>PowerPoint Presentation</vt:lpstr>
      <vt:lpstr>Smartfood® Popcorn Delight</vt:lpstr>
      <vt:lpstr>Smartfood® Popcorn Delight</vt:lpstr>
      <vt:lpstr>Sun Chips ® Harvest Cheddar</vt:lpstr>
      <vt:lpstr>Sun Chips ® Harvest Cheddar</vt:lpstr>
      <vt:lpstr>Sun Chips ® Harvest Cheddar</vt:lpstr>
      <vt:lpstr>PowerPoint Presentation</vt:lpstr>
      <vt:lpstr>PowerPoint Presentation</vt:lpstr>
      <vt:lpstr>PowerPoint Presentation</vt:lpstr>
      <vt:lpstr>Caffeine</vt:lpstr>
      <vt:lpstr>Smart Snacks Calculator</vt:lpstr>
      <vt:lpstr>Smart Snacks Calculator</vt:lpstr>
      <vt:lpstr>Smart Snacks Calculator</vt:lpstr>
      <vt:lpstr>Smart Snacks Calculator</vt:lpstr>
      <vt:lpstr>Smart Snacks Calculator</vt:lpstr>
      <vt:lpstr>Smart Snacks Calculator</vt:lpstr>
      <vt:lpstr>Fundraisers </vt:lpstr>
      <vt:lpstr>            Recordkeeping</vt:lpstr>
      <vt:lpstr>Resources</vt:lpstr>
      <vt:lpstr>PowerPoint Presentation</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Recipes and Production Records SY 2015-2016</dc:title>
  <dc:creator>Administrator</dc:creator>
  <cp:lastModifiedBy>Administrator</cp:lastModifiedBy>
  <cp:revision>176</cp:revision>
  <cp:lastPrinted>2015-08-26T11:00:30Z</cp:lastPrinted>
  <dcterms:created xsi:type="dcterms:W3CDTF">2015-07-16T13:45:26Z</dcterms:created>
  <dcterms:modified xsi:type="dcterms:W3CDTF">2015-09-08T15:09:02Z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