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notesMasterIdLst>
    <p:notesMasterId r:id="rId50"/>
  </p:notesMasterIdLst>
  <p:handoutMasterIdLst>
    <p:handoutMasterId r:id="rId51"/>
  </p:handoutMasterIdLst>
  <p:sldIdLst>
    <p:sldId id="441" r:id="rId2"/>
    <p:sldId id="491" r:id="rId3"/>
    <p:sldId id="442" r:id="rId4"/>
    <p:sldId id="444" r:id="rId5"/>
    <p:sldId id="262" r:id="rId6"/>
    <p:sldId id="264" r:id="rId7"/>
    <p:sldId id="261" r:id="rId8"/>
    <p:sldId id="265" r:id="rId9"/>
    <p:sldId id="448" r:id="rId10"/>
    <p:sldId id="450" r:id="rId11"/>
    <p:sldId id="451" r:id="rId12"/>
    <p:sldId id="468" r:id="rId13"/>
    <p:sldId id="293" r:id="rId14"/>
    <p:sldId id="279" r:id="rId15"/>
    <p:sldId id="453" r:id="rId16"/>
    <p:sldId id="469" r:id="rId17"/>
    <p:sldId id="471" r:id="rId18"/>
    <p:sldId id="430" r:id="rId19"/>
    <p:sldId id="429" r:id="rId20"/>
    <p:sldId id="368" r:id="rId21"/>
    <p:sldId id="274" r:id="rId22"/>
    <p:sldId id="472" r:id="rId23"/>
    <p:sldId id="289" r:id="rId24"/>
    <p:sldId id="470" r:id="rId25"/>
    <p:sldId id="455" r:id="rId26"/>
    <p:sldId id="465" r:id="rId27"/>
    <p:sldId id="473" r:id="rId28"/>
    <p:sldId id="446" r:id="rId29"/>
    <p:sldId id="475" r:id="rId30"/>
    <p:sldId id="278" r:id="rId31"/>
    <p:sldId id="287" r:id="rId32"/>
    <p:sldId id="456" r:id="rId33"/>
    <p:sldId id="445" r:id="rId34"/>
    <p:sldId id="474" r:id="rId35"/>
    <p:sldId id="461" r:id="rId36"/>
    <p:sldId id="449" r:id="rId37"/>
    <p:sldId id="493" r:id="rId38"/>
    <p:sldId id="270" r:id="rId39"/>
    <p:sldId id="477" r:id="rId40"/>
    <p:sldId id="476" r:id="rId41"/>
    <p:sldId id="467" r:id="rId42"/>
    <p:sldId id="457" r:id="rId43"/>
    <p:sldId id="478" r:id="rId44"/>
    <p:sldId id="485" r:id="rId45"/>
    <p:sldId id="281" r:id="rId46"/>
    <p:sldId id="379" r:id="rId47"/>
    <p:sldId id="466" r:id="rId48"/>
    <p:sldId id="489" r:id="rId4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CC99FF"/>
    <a:srgbClr val="CEA0EA"/>
    <a:srgbClr val="D38C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1" autoAdjust="0"/>
    <p:restoredTop sz="63765" autoAdjust="0"/>
  </p:normalViewPr>
  <p:slideViewPr>
    <p:cSldViewPr>
      <p:cViewPr>
        <p:scale>
          <a:sx n="70" d="100"/>
          <a:sy n="70" d="100"/>
        </p:scale>
        <p:origin x="-804" y="-468"/>
      </p:cViewPr>
      <p:guideLst>
        <p:guide orient="horz" pos="2160"/>
        <p:guide pos="2880"/>
      </p:guideLst>
    </p:cSldViewPr>
  </p:slideViewPr>
  <p:outlineViewPr>
    <p:cViewPr>
      <p:scale>
        <a:sx n="33" d="100"/>
        <a:sy n="33" d="100"/>
      </p:scale>
      <p:origin x="0" y="671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5" d="100"/>
          <a:sy n="105" d="100"/>
        </p:scale>
        <p:origin x="-330"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09EBD-2B2A-4376-80FA-A262A40B813A}" type="doc">
      <dgm:prSet loTypeId="urn:microsoft.com/office/officeart/2005/8/layout/vList2" loCatId="list" qsTypeId="urn:microsoft.com/office/officeart/2005/8/quickstyle/simple3" qsCatId="simple" csTypeId="urn:microsoft.com/office/officeart/2005/8/colors/colorful1" csCatId="colorful"/>
      <dgm:spPr/>
      <dgm:t>
        <a:bodyPr/>
        <a:lstStyle/>
        <a:p>
          <a:endParaRPr lang="en-US"/>
        </a:p>
      </dgm:t>
    </dgm:pt>
    <dgm:pt modelId="{55E1DB1F-E97E-4F24-9005-0BC185D506F4}">
      <dgm:prSet/>
      <dgm:spPr/>
      <dgm:t>
        <a:bodyPr/>
        <a:lstStyle/>
        <a:p>
          <a:pPr rtl="0"/>
          <a:r>
            <a:rPr lang="en-US" dirty="0" smtClean="0"/>
            <a:t>Part 1—Meal Components</a:t>
          </a:r>
          <a:endParaRPr lang="en-US" dirty="0"/>
        </a:p>
      </dgm:t>
    </dgm:pt>
    <dgm:pt modelId="{3EAFB344-6F56-4419-B4CE-2FF1F68C2614}" type="parTrans" cxnId="{468FF1A3-EF3C-40FF-A247-7E2032E2967E}">
      <dgm:prSet/>
      <dgm:spPr/>
      <dgm:t>
        <a:bodyPr/>
        <a:lstStyle/>
        <a:p>
          <a:endParaRPr lang="en-US"/>
        </a:p>
      </dgm:t>
    </dgm:pt>
    <dgm:pt modelId="{458A866B-9B75-4DD2-89CC-67E65D156B7C}" type="sibTrans" cxnId="{468FF1A3-EF3C-40FF-A247-7E2032E2967E}">
      <dgm:prSet/>
      <dgm:spPr/>
      <dgm:t>
        <a:bodyPr/>
        <a:lstStyle/>
        <a:p>
          <a:endParaRPr lang="en-US"/>
        </a:p>
      </dgm:t>
    </dgm:pt>
    <dgm:pt modelId="{16DDE946-E153-4612-BC3D-A800619B5F2A}">
      <dgm:prSet/>
      <dgm:spPr/>
      <dgm:t>
        <a:bodyPr/>
        <a:lstStyle/>
        <a:p>
          <a:pPr rtl="0"/>
          <a:r>
            <a:rPr lang="en-US" smtClean="0"/>
            <a:t>Part 2—Crediting</a:t>
          </a:r>
          <a:endParaRPr lang="en-US"/>
        </a:p>
      </dgm:t>
    </dgm:pt>
    <dgm:pt modelId="{8529CFB9-F35B-406B-BE9C-36B2F8BB4CB0}" type="parTrans" cxnId="{AE6164CD-A882-4949-981B-BBFFA9997008}">
      <dgm:prSet/>
      <dgm:spPr/>
      <dgm:t>
        <a:bodyPr/>
        <a:lstStyle/>
        <a:p>
          <a:endParaRPr lang="en-US"/>
        </a:p>
      </dgm:t>
    </dgm:pt>
    <dgm:pt modelId="{1B57F9F4-0EDB-4F2E-BBA8-6EDC1425FAEB}" type="sibTrans" cxnId="{AE6164CD-A882-4949-981B-BBFFA9997008}">
      <dgm:prSet/>
      <dgm:spPr/>
      <dgm:t>
        <a:bodyPr/>
        <a:lstStyle/>
        <a:p>
          <a:endParaRPr lang="en-US"/>
        </a:p>
      </dgm:t>
    </dgm:pt>
    <dgm:pt modelId="{43158C37-FD73-4095-97B0-557AAC55AD51}">
      <dgm:prSet/>
      <dgm:spPr/>
      <dgm:t>
        <a:bodyPr/>
        <a:lstStyle/>
        <a:p>
          <a:pPr rtl="0"/>
          <a:r>
            <a:rPr lang="en-US" smtClean="0"/>
            <a:t>Part 3—Breakfast Requirements</a:t>
          </a:r>
          <a:endParaRPr lang="en-US"/>
        </a:p>
      </dgm:t>
    </dgm:pt>
    <dgm:pt modelId="{6B2CAD37-74FB-4318-963A-3930C15495C1}" type="parTrans" cxnId="{0DAE4479-4C9B-48F9-98A0-020463BE5422}">
      <dgm:prSet/>
      <dgm:spPr/>
      <dgm:t>
        <a:bodyPr/>
        <a:lstStyle/>
        <a:p>
          <a:endParaRPr lang="en-US"/>
        </a:p>
      </dgm:t>
    </dgm:pt>
    <dgm:pt modelId="{EF290AA7-EFA9-4D45-AC33-EF475C2D4A34}" type="sibTrans" cxnId="{0DAE4479-4C9B-48F9-98A0-020463BE5422}">
      <dgm:prSet/>
      <dgm:spPr/>
      <dgm:t>
        <a:bodyPr/>
        <a:lstStyle/>
        <a:p>
          <a:endParaRPr lang="en-US"/>
        </a:p>
      </dgm:t>
    </dgm:pt>
    <dgm:pt modelId="{5B1A7C0D-481D-4E5E-A78B-54BEC5687F94}">
      <dgm:prSet/>
      <dgm:spPr/>
      <dgm:t>
        <a:bodyPr/>
        <a:lstStyle/>
        <a:p>
          <a:pPr rtl="0"/>
          <a:r>
            <a:rPr lang="en-US" dirty="0" smtClean="0"/>
            <a:t>Part 4—Lunch Requirements</a:t>
          </a:r>
          <a:endParaRPr lang="en-US" dirty="0"/>
        </a:p>
      </dgm:t>
    </dgm:pt>
    <dgm:pt modelId="{4CCA9A40-5286-4859-890C-C295E350799B}" type="parTrans" cxnId="{9B44813D-FBFE-4CC4-B6FA-0362C5A2E66F}">
      <dgm:prSet/>
      <dgm:spPr/>
      <dgm:t>
        <a:bodyPr/>
        <a:lstStyle/>
        <a:p>
          <a:endParaRPr lang="en-US"/>
        </a:p>
      </dgm:t>
    </dgm:pt>
    <dgm:pt modelId="{B8023F21-742B-410A-BB47-A236AFC2FA14}" type="sibTrans" cxnId="{9B44813D-FBFE-4CC4-B6FA-0362C5A2E66F}">
      <dgm:prSet/>
      <dgm:spPr/>
      <dgm:t>
        <a:bodyPr/>
        <a:lstStyle/>
        <a:p>
          <a:endParaRPr lang="en-US"/>
        </a:p>
      </dgm:t>
    </dgm:pt>
    <dgm:pt modelId="{ED8E7118-3C45-4831-88CD-0E343940A1E1}">
      <dgm:prSet/>
      <dgm:spPr/>
      <dgm:t>
        <a:bodyPr/>
        <a:lstStyle/>
        <a:p>
          <a:pPr rtl="0"/>
          <a:r>
            <a:rPr lang="en-US" dirty="0" smtClean="0"/>
            <a:t>Part 5—Offer Versus Serve (OVS)</a:t>
          </a:r>
          <a:endParaRPr lang="en-US" dirty="0"/>
        </a:p>
      </dgm:t>
    </dgm:pt>
    <dgm:pt modelId="{B2CE9532-6F9D-4F5D-8361-9752E9BC0EEF}" type="parTrans" cxnId="{416284A9-E197-4C31-AED0-7D501AF93D34}">
      <dgm:prSet/>
      <dgm:spPr/>
      <dgm:t>
        <a:bodyPr/>
        <a:lstStyle/>
        <a:p>
          <a:endParaRPr lang="en-US"/>
        </a:p>
      </dgm:t>
    </dgm:pt>
    <dgm:pt modelId="{D422CFF5-0E6C-4355-AF23-18F51506368A}" type="sibTrans" cxnId="{416284A9-E197-4C31-AED0-7D501AF93D34}">
      <dgm:prSet/>
      <dgm:spPr/>
      <dgm:t>
        <a:bodyPr/>
        <a:lstStyle/>
        <a:p>
          <a:endParaRPr lang="en-US"/>
        </a:p>
      </dgm:t>
    </dgm:pt>
    <dgm:pt modelId="{5AEE56F9-AC65-4015-9500-165021F0B396}" type="pres">
      <dgm:prSet presAssocID="{64F09EBD-2B2A-4376-80FA-A262A40B813A}" presName="linear" presStyleCnt="0">
        <dgm:presLayoutVars>
          <dgm:animLvl val="lvl"/>
          <dgm:resizeHandles val="exact"/>
        </dgm:presLayoutVars>
      </dgm:prSet>
      <dgm:spPr/>
      <dgm:t>
        <a:bodyPr/>
        <a:lstStyle/>
        <a:p>
          <a:endParaRPr lang="en-US"/>
        </a:p>
      </dgm:t>
    </dgm:pt>
    <dgm:pt modelId="{766C137D-993B-4B86-9416-FCF856F88263}" type="pres">
      <dgm:prSet presAssocID="{55E1DB1F-E97E-4F24-9005-0BC185D506F4}" presName="parentText" presStyleLbl="node1" presStyleIdx="0" presStyleCnt="5">
        <dgm:presLayoutVars>
          <dgm:chMax val="0"/>
          <dgm:bulletEnabled val="1"/>
        </dgm:presLayoutVars>
      </dgm:prSet>
      <dgm:spPr/>
      <dgm:t>
        <a:bodyPr/>
        <a:lstStyle/>
        <a:p>
          <a:endParaRPr lang="en-US"/>
        </a:p>
      </dgm:t>
    </dgm:pt>
    <dgm:pt modelId="{5FD4C5C7-FE86-425B-A395-25E0179C579B}" type="pres">
      <dgm:prSet presAssocID="{458A866B-9B75-4DD2-89CC-67E65D156B7C}" presName="spacer" presStyleCnt="0"/>
      <dgm:spPr/>
    </dgm:pt>
    <dgm:pt modelId="{4FA2E516-6470-4EA1-BC71-956AC926D8C1}" type="pres">
      <dgm:prSet presAssocID="{16DDE946-E153-4612-BC3D-A800619B5F2A}" presName="parentText" presStyleLbl="node1" presStyleIdx="1" presStyleCnt="5">
        <dgm:presLayoutVars>
          <dgm:chMax val="0"/>
          <dgm:bulletEnabled val="1"/>
        </dgm:presLayoutVars>
      </dgm:prSet>
      <dgm:spPr/>
      <dgm:t>
        <a:bodyPr/>
        <a:lstStyle/>
        <a:p>
          <a:endParaRPr lang="en-US"/>
        </a:p>
      </dgm:t>
    </dgm:pt>
    <dgm:pt modelId="{DF86ED5D-E66D-42C4-8502-8F175C5CFFCF}" type="pres">
      <dgm:prSet presAssocID="{1B57F9F4-0EDB-4F2E-BBA8-6EDC1425FAEB}" presName="spacer" presStyleCnt="0"/>
      <dgm:spPr/>
    </dgm:pt>
    <dgm:pt modelId="{7E00BFE9-16C3-4816-9063-6EDCB0C07DD0}" type="pres">
      <dgm:prSet presAssocID="{43158C37-FD73-4095-97B0-557AAC55AD51}" presName="parentText" presStyleLbl="node1" presStyleIdx="2" presStyleCnt="5">
        <dgm:presLayoutVars>
          <dgm:chMax val="0"/>
          <dgm:bulletEnabled val="1"/>
        </dgm:presLayoutVars>
      </dgm:prSet>
      <dgm:spPr/>
      <dgm:t>
        <a:bodyPr/>
        <a:lstStyle/>
        <a:p>
          <a:endParaRPr lang="en-US"/>
        </a:p>
      </dgm:t>
    </dgm:pt>
    <dgm:pt modelId="{070AC295-D101-4530-8065-D606964E0BC6}" type="pres">
      <dgm:prSet presAssocID="{EF290AA7-EFA9-4D45-AC33-EF475C2D4A34}" presName="spacer" presStyleCnt="0"/>
      <dgm:spPr/>
    </dgm:pt>
    <dgm:pt modelId="{C0F0539D-2855-40D8-AC82-2437BC5AD41C}" type="pres">
      <dgm:prSet presAssocID="{5B1A7C0D-481D-4E5E-A78B-54BEC5687F94}" presName="parentText" presStyleLbl="node1" presStyleIdx="3" presStyleCnt="5">
        <dgm:presLayoutVars>
          <dgm:chMax val="0"/>
          <dgm:bulletEnabled val="1"/>
        </dgm:presLayoutVars>
      </dgm:prSet>
      <dgm:spPr/>
      <dgm:t>
        <a:bodyPr/>
        <a:lstStyle/>
        <a:p>
          <a:endParaRPr lang="en-US"/>
        </a:p>
      </dgm:t>
    </dgm:pt>
    <dgm:pt modelId="{C1AD82F7-E1D0-4916-B276-0461FD881ED8}" type="pres">
      <dgm:prSet presAssocID="{B8023F21-742B-410A-BB47-A236AFC2FA14}" presName="spacer" presStyleCnt="0"/>
      <dgm:spPr/>
    </dgm:pt>
    <dgm:pt modelId="{932E50FC-A4BC-412F-BD7C-5F9D09BAC7E0}" type="pres">
      <dgm:prSet presAssocID="{ED8E7118-3C45-4831-88CD-0E343940A1E1}" presName="parentText" presStyleLbl="node1" presStyleIdx="4" presStyleCnt="5">
        <dgm:presLayoutVars>
          <dgm:chMax val="0"/>
          <dgm:bulletEnabled val="1"/>
        </dgm:presLayoutVars>
      </dgm:prSet>
      <dgm:spPr/>
      <dgm:t>
        <a:bodyPr/>
        <a:lstStyle/>
        <a:p>
          <a:endParaRPr lang="en-US"/>
        </a:p>
      </dgm:t>
    </dgm:pt>
  </dgm:ptLst>
  <dgm:cxnLst>
    <dgm:cxn modelId="{0AE7CC53-DEED-45C8-8D5D-D652A2B0F74C}" type="presOf" srcId="{64F09EBD-2B2A-4376-80FA-A262A40B813A}" destId="{5AEE56F9-AC65-4015-9500-165021F0B396}" srcOrd="0" destOrd="0" presId="urn:microsoft.com/office/officeart/2005/8/layout/vList2"/>
    <dgm:cxn modelId="{186D1BFA-6473-4F6D-BFFA-759ADCFEBA0D}" type="presOf" srcId="{5B1A7C0D-481D-4E5E-A78B-54BEC5687F94}" destId="{C0F0539D-2855-40D8-AC82-2437BC5AD41C}" srcOrd="0" destOrd="0" presId="urn:microsoft.com/office/officeart/2005/8/layout/vList2"/>
    <dgm:cxn modelId="{463CC7AD-795A-43E6-B370-0BF77B16C7D0}" type="presOf" srcId="{43158C37-FD73-4095-97B0-557AAC55AD51}" destId="{7E00BFE9-16C3-4816-9063-6EDCB0C07DD0}" srcOrd="0" destOrd="0" presId="urn:microsoft.com/office/officeart/2005/8/layout/vList2"/>
    <dgm:cxn modelId="{0DAE4479-4C9B-48F9-98A0-020463BE5422}" srcId="{64F09EBD-2B2A-4376-80FA-A262A40B813A}" destId="{43158C37-FD73-4095-97B0-557AAC55AD51}" srcOrd="2" destOrd="0" parTransId="{6B2CAD37-74FB-4318-963A-3930C15495C1}" sibTransId="{EF290AA7-EFA9-4D45-AC33-EF475C2D4A34}"/>
    <dgm:cxn modelId="{484C32B7-D779-4D68-97E4-B8BD34078599}" type="presOf" srcId="{16DDE946-E153-4612-BC3D-A800619B5F2A}" destId="{4FA2E516-6470-4EA1-BC71-956AC926D8C1}" srcOrd="0" destOrd="0" presId="urn:microsoft.com/office/officeart/2005/8/layout/vList2"/>
    <dgm:cxn modelId="{AE6164CD-A882-4949-981B-BBFFA9997008}" srcId="{64F09EBD-2B2A-4376-80FA-A262A40B813A}" destId="{16DDE946-E153-4612-BC3D-A800619B5F2A}" srcOrd="1" destOrd="0" parTransId="{8529CFB9-F35B-406B-BE9C-36B2F8BB4CB0}" sibTransId="{1B57F9F4-0EDB-4F2E-BBA8-6EDC1425FAEB}"/>
    <dgm:cxn modelId="{416284A9-E197-4C31-AED0-7D501AF93D34}" srcId="{64F09EBD-2B2A-4376-80FA-A262A40B813A}" destId="{ED8E7118-3C45-4831-88CD-0E343940A1E1}" srcOrd="4" destOrd="0" parTransId="{B2CE9532-6F9D-4F5D-8361-9752E9BC0EEF}" sibTransId="{D422CFF5-0E6C-4355-AF23-18F51506368A}"/>
    <dgm:cxn modelId="{0A4C95C3-5E9B-4496-9B94-5B33D2B36D05}" type="presOf" srcId="{ED8E7118-3C45-4831-88CD-0E343940A1E1}" destId="{932E50FC-A4BC-412F-BD7C-5F9D09BAC7E0}" srcOrd="0" destOrd="0" presId="urn:microsoft.com/office/officeart/2005/8/layout/vList2"/>
    <dgm:cxn modelId="{468FF1A3-EF3C-40FF-A247-7E2032E2967E}" srcId="{64F09EBD-2B2A-4376-80FA-A262A40B813A}" destId="{55E1DB1F-E97E-4F24-9005-0BC185D506F4}" srcOrd="0" destOrd="0" parTransId="{3EAFB344-6F56-4419-B4CE-2FF1F68C2614}" sibTransId="{458A866B-9B75-4DD2-89CC-67E65D156B7C}"/>
    <dgm:cxn modelId="{9B44813D-FBFE-4CC4-B6FA-0362C5A2E66F}" srcId="{64F09EBD-2B2A-4376-80FA-A262A40B813A}" destId="{5B1A7C0D-481D-4E5E-A78B-54BEC5687F94}" srcOrd="3" destOrd="0" parTransId="{4CCA9A40-5286-4859-890C-C295E350799B}" sibTransId="{B8023F21-742B-410A-BB47-A236AFC2FA14}"/>
    <dgm:cxn modelId="{293A68AE-D1B6-46E2-849B-C543678E03E1}" type="presOf" srcId="{55E1DB1F-E97E-4F24-9005-0BC185D506F4}" destId="{766C137D-993B-4B86-9416-FCF856F88263}" srcOrd="0" destOrd="0" presId="urn:microsoft.com/office/officeart/2005/8/layout/vList2"/>
    <dgm:cxn modelId="{7146A806-7799-49B5-9C1B-285C80E13408}" type="presParOf" srcId="{5AEE56F9-AC65-4015-9500-165021F0B396}" destId="{766C137D-993B-4B86-9416-FCF856F88263}" srcOrd="0" destOrd="0" presId="urn:microsoft.com/office/officeart/2005/8/layout/vList2"/>
    <dgm:cxn modelId="{E4A7C38E-6B51-4629-9589-218D3A285EF9}" type="presParOf" srcId="{5AEE56F9-AC65-4015-9500-165021F0B396}" destId="{5FD4C5C7-FE86-425B-A395-25E0179C579B}" srcOrd="1" destOrd="0" presId="urn:microsoft.com/office/officeart/2005/8/layout/vList2"/>
    <dgm:cxn modelId="{D3737EE9-7D5B-45C8-9EF1-209E16152764}" type="presParOf" srcId="{5AEE56F9-AC65-4015-9500-165021F0B396}" destId="{4FA2E516-6470-4EA1-BC71-956AC926D8C1}" srcOrd="2" destOrd="0" presId="urn:microsoft.com/office/officeart/2005/8/layout/vList2"/>
    <dgm:cxn modelId="{58E02903-1313-44DB-8D5D-D016DEADB84B}" type="presParOf" srcId="{5AEE56F9-AC65-4015-9500-165021F0B396}" destId="{DF86ED5D-E66D-42C4-8502-8F175C5CFFCF}" srcOrd="3" destOrd="0" presId="urn:microsoft.com/office/officeart/2005/8/layout/vList2"/>
    <dgm:cxn modelId="{399CA996-1DBF-4175-BBBE-91F20C3B1A2C}" type="presParOf" srcId="{5AEE56F9-AC65-4015-9500-165021F0B396}" destId="{7E00BFE9-16C3-4816-9063-6EDCB0C07DD0}" srcOrd="4" destOrd="0" presId="urn:microsoft.com/office/officeart/2005/8/layout/vList2"/>
    <dgm:cxn modelId="{DEBE2CEC-0EDF-4DE7-9665-AEC5350AB88A}" type="presParOf" srcId="{5AEE56F9-AC65-4015-9500-165021F0B396}" destId="{070AC295-D101-4530-8065-D606964E0BC6}" srcOrd="5" destOrd="0" presId="urn:microsoft.com/office/officeart/2005/8/layout/vList2"/>
    <dgm:cxn modelId="{4B27C6B3-E582-4A20-82FB-123788F36323}" type="presParOf" srcId="{5AEE56F9-AC65-4015-9500-165021F0B396}" destId="{C0F0539D-2855-40D8-AC82-2437BC5AD41C}" srcOrd="6" destOrd="0" presId="urn:microsoft.com/office/officeart/2005/8/layout/vList2"/>
    <dgm:cxn modelId="{9AAA4488-5228-4A11-BFDF-A769CF1BD221}" type="presParOf" srcId="{5AEE56F9-AC65-4015-9500-165021F0B396}" destId="{C1AD82F7-E1D0-4916-B276-0461FD881ED8}" srcOrd="7" destOrd="0" presId="urn:microsoft.com/office/officeart/2005/8/layout/vList2"/>
    <dgm:cxn modelId="{3DECDD39-156A-4D61-B13B-AAB0C8266268}" type="presParOf" srcId="{5AEE56F9-AC65-4015-9500-165021F0B396}" destId="{932E50FC-A4BC-412F-BD7C-5F9D09BAC7E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226CF9-D05A-43C5-86E0-EC06FF734AE2}" type="doc">
      <dgm:prSet loTypeId="urn:microsoft.com/office/officeart/2005/8/layout/vList3" loCatId="list" qsTypeId="urn:microsoft.com/office/officeart/2005/8/quickstyle/simple3" qsCatId="simple" csTypeId="urn:microsoft.com/office/officeart/2005/8/colors/colorful4" csCatId="colorful" phldr="1"/>
      <dgm:spPr/>
      <dgm:t>
        <a:bodyPr/>
        <a:lstStyle/>
        <a:p>
          <a:endParaRPr lang="en-US"/>
        </a:p>
      </dgm:t>
    </dgm:pt>
    <dgm:pt modelId="{26A3F398-F4DA-4DD7-8AC8-893EEC229451}">
      <dgm:prSet phldrT="[Text]" custT="1"/>
      <dgm:spPr/>
      <dgm:t>
        <a:bodyPr/>
        <a:lstStyle/>
        <a:p>
          <a:pPr algn="l"/>
          <a:r>
            <a:rPr lang="en-US" sz="2000" b="1" dirty="0" smtClean="0"/>
            <a:t>Fresh</a:t>
          </a:r>
          <a:br>
            <a:rPr lang="en-US" sz="2000" b="1" dirty="0" smtClean="0"/>
          </a:br>
          <a:r>
            <a:rPr lang="en-US" sz="1800" dirty="0" smtClean="0"/>
            <a:t>Use the Food Buying Guide for crediting</a:t>
          </a:r>
          <a:endParaRPr lang="en-US" sz="2000" b="1" dirty="0"/>
        </a:p>
      </dgm:t>
    </dgm:pt>
    <dgm:pt modelId="{8ED094A2-6A07-4524-899E-9E11FC990ED0}" type="parTrans" cxnId="{6B341C4B-DC8E-46DA-B44F-D45B5F70B82F}">
      <dgm:prSet/>
      <dgm:spPr/>
      <dgm:t>
        <a:bodyPr/>
        <a:lstStyle/>
        <a:p>
          <a:pPr algn="l"/>
          <a:endParaRPr lang="en-US"/>
        </a:p>
      </dgm:t>
    </dgm:pt>
    <dgm:pt modelId="{9189E356-47E9-4310-A3D1-9E87F7E342B4}" type="sibTrans" cxnId="{6B341C4B-DC8E-46DA-B44F-D45B5F70B82F}">
      <dgm:prSet/>
      <dgm:spPr/>
      <dgm:t>
        <a:bodyPr/>
        <a:lstStyle/>
        <a:p>
          <a:pPr algn="l"/>
          <a:endParaRPr lang="en-US"/>
        </a:p>
      </dgm:t>
    </dgm:pt>
    <dgm:pt modelId="{A5A86B56-4EF3-4C36-ADF4-823CDC6BFD08}">
      <dgm:prSet phldrT="[Text]" custT="1"/>
      <dgm:spPr/>
      <dgm:t>
        <a:bodyPr/>
        <a:lstStyle/>
        <a:p>
          <a:pPr algn="l"/>
          <a:r>
            <a:rPr lang="en-US" sz="2000" b="1" dirty="0" smtClean="0"/>
            <a:t>Frozen</a:t>
          </a:r>
          <a:br>
            <a:rPr lang="en-US" sz="2000" b="1" dirty="0" smtClean="0"/>
          </a:br>
          <a:r>
            <a:rPr lang="en-US" sz="1800" dirty="0" smtClean="0"/>
            <a:t>With or without added sugar</a:t>
          </a:r>
          <a:endParaRPr lang="en-US" sz="2000" b="1" dirty="0"/>
        </a:p>
      </dgm:t>
    </dgm:pt>
    <dgm:pt modelId="{B6737B8C-C5A5-460B-8F46-8907E4AB5762}" type="parTrans" cxnId="{49F69F92-0470-4558-AC4F-D7079205AF3C}">
      <dgm:prSet/>
      <dgm:spPr/>
      <dgm:t>
        <a:bodyPr/>
        <a:lstStyle/>
        <a:p>
          <a:pPr algn="l"/>
          <a:endParaRPr lang="en-US"/>
        </a:p>
      </dgm:t>
    </dgm:pt>
    <dgm:pt modelId="{B1B28311-A763-4148-B3A0-901A11357510}" type="sibTrans" cxnId="{49F69F92-0470-4558-AC4F-D7079205AF3C}">
      <dgm:prSet/>
      <dgm:spPr/>
      <dgm:t>
        <a:bodyPr/>
        <a:lstStyle/>
        <a:p>
          <a:pPr algn="l"/>
          <a:endParaRPr lang="en-US"/>
        </a:p>
      </dgm:t>
    </dgm:pt>
    <dgm:pt modelId="{4BADEDD1-8173-46DE-BE47-701B7A696F71}">
      <dgm:prSet phldrT="[Text]" custT="1"/>
      <dgm:spPr/>
      <dgm:t>
        <a:bodyPr/>
        <a:lstStyle/>
        <a:p>
          <a:pPr algn="l"/>
          <a:r>
            <a:rPr lang="en-US" sz="2000" b="1" dirty="0" smtClean="0"/>
            <a:t>Canned</a:t>
          </a:r>
          <a:r>
            <a:rPr lang="en-US" sz="1800" b="1" dirty="0" smtClean="0"/>
            <a:t/>
          </a:r>
          <a:br>
            <a:rPr lang="en-US" sz="1800" b="1" dirty="0" smtClean="0"/>
          </a:br>
          <a:r>
            <a:rPr lang="en-US" sz="1800" dirty="0" smtClean="0"/>
            <a:t>In light syrup or water</a:t>
          </a:r>
          <a:endParaRPr lang="en-US" sz="1800" b="1" dirty="0"/>
        </a:p>
      </dgm:t>
    </dgm:pt>
    <dgm:pt modelId="{846E76A9-E419-4DDD-92C5-AF5F3C937FC6}" type="parTrans" cxnId="{AB35BD7F-96BA-46D2-833F-E8A3B548F179}">
      <dgm:prSet/>
      <dgm:spPr/>
      <dgm:t>
        <a:bodyPr/>
        <a:lstStyle/>
        <a:p>
          <a:pPr algn="l"/>
          <a:endParaRPr lang="en-US"/>
        </a:p>
      </dgm:t>
    </dgm:pt>
    <dgm:pt modelId="{5DFD563B-962C-46D0-A7A0-2ED288A25948}" type="sibTrans" cxnId="{AB35BD7F-96BA-46D2-833F-E8A3B548F179}">
      <dgm:prSet/>
      <dgm:spPr/>
      <dgm:t>
        <a:bodyPr/>
        <a:lstStyle/>
        <a:p>
          <a:pPr algn="l"/>
          <a:endParaRPr lang="en-US"/>
        </a:p>
      </dgm:t>
    </dgm:pt>
    <dgm:pt modelId="{546B52F1-53AE-414B-878E-ECEEACE4B2E7}">
      <dgm:prSet phldrT="[Text]" custT="1"/>
      <dgm:spPr/>
      <dgm:t>
        <a:bodyPr/>
        <a:lstStyle/>
        <a:p>
          <a:pPr algn="l"/>
          <a:r>
            <a:rPr lang="en-US" sz="2000" b="1" dirty="0" smtClean="0"/>
            <a:t>Dried</a:t>
          </a:r>
          <a:br>
            <a:rPr lang="en-US" sz="2000" b="1" dirty="0" smtClean="0"/>
          </a:br>
          <a:r>
            <a:rPr lang="en-US" sz="1800" dirty="0" smtClean="0"/>
            <a:t>¼ cup dried = ½ cup fruit</a:t>
          </a:r>
          <a:endParaRPr lang="en-US" sz="2000" b="1" dirty="0"/>
        </a:p>
      </dgm:t>
    </dgm:pt>
    <dgm:pt modelId="{5788C19B-97BA-42B5-8124-938DEADF9367}" type="sibTrans" cxnId="{1BED6663-1853-4CB1-B706-F107880D3282}">
      <dgm:prSet/>
      <dgm:spPr/>
      <dgm:t>
        <a:bodyPr/>
        <a:lstStyle/>
        <a:p>
          <a:pPr algn="l"/>
          <a:endParaRPr lang="en-US"/>
        </a:p>
      </dgm:t>
    </dgm:pt>
    <dgm:pt modelId="{724FF1F1-D248-40B7-B24D-5A9528047238}" type="parTrans" cxnId="{1BED6663-1853-4CB1-B706-F107880D3282}">
      <dgm:prSet/>
      <dgm:spPr/>
      <dgm:t>
        <a:bodyPr/>
        <a:lstStyle/>
        <a:p>
          <a:pPr algn="l"/>
          <a:endParaRPr lang="en-US"/>
        </a:p>
      </dgm:t>
    </dgm:pt>
    <dgm:pt modelId="{FF4E04E3-830A-40B6-A3AC-3D9C30C75BCB}">
      <dgm:prSet phldrT="[Text]" custT="1"/>
      <dgm:spPr/>
      <dgm:t>
        <a:bodyPr/>
        <a:lstStyle/>
        <a:p>
          <a:pPr algn="l"/>
          <a:r>
            <a:rPr lang="en-US" sz="2000" b="1" dirty="0" smtClean="0"/>
            <a:t>100% Juice</a:t>
          </a:r>
          <a:br>
            <a:rPr lang="en-US" sz="2000" b="1" dirty="0" smtClean="0"/>
          </a:br>
          <a:r>
            <a:rPr lang="en-US" sz="2000" b="0" dirty="0" smtClean="0"/>
            <a:t>Pasteurized, full strength fruit juice</a:t>
          </a:r>
          <a:endParaRPr lang="en-US" sz="2000" b="1" dirty="0"/>
        </a:p>
      </dgm:t>
    </dgm:pt>
    <dgm:pt modelId="{02640BAD-49CC-4F7B-8420-EDE94F182B48}" type="parTrans" cxnId="{516C9A13-A7B2-4748-AC45-D282F81D3487}">
      <dgm:prSet/>
      <dgm:spPr/>
      <dgm:t>
        <a:bodyPr/>
        <a:lstStyle/>
        <a:p>
          <a:pPr algn="l"/>
          <a:endParaRPr lang="en-US"/>
        </a:p>
      </dgm:t>
    </dgm:pt>
    <dgm:pt modelId="{17FB124E-914E-4112-BB33-845EE4A4B0DB}" type="sibTrans" cxnId="{516C9A13-A7B2-4748-AC45-D282F81D3487}">
      <dgm:prSet/>
      <dgm:spPr/>
      <dgm:t>
        <a:bodyPr/>
        <a:lstStyle/>
        <a:p>
          <a:pPr algn="l"/>
          <a:endParaRPr lang="en-US"/>
        </a:p>
      </dgm:t>
    </dgm:pt>
    <dgm:pt modelId="{FF260FDD-2C26-4167-85E4-DE843306C709}" type="pres">
      <dgm:prSet presAssocID="{AD226CF9-D05A-43C5-86E0-EC06FF734AE2}" presName="linearFlow" presStyleCnt="0">
        <dgm:presLayoutVars>
          <dgm:dir/>
          <dgm:resizeHandles val="exact"/>
        </dgm:presLayoutVars>
      </dgm:prSet>
      <dgm:spPr/>
      <dgm:t>
        <a:bodyPr/>
        <a:lstStyle/>
        <a:p>
          <a:endParaRPr lang="en-US"/>
        </a:p>
      </dgm:t>
    </dgm:pt>
    <dgm:pt modelId="{3E86E228-0504-4A93-8933-ACBA63768C26}" type="pres">
      <dgm:prSet presAssocID="{26A3F398-F4DA-4DD7-8AC8-893EEC229451}" presName="composite" presStyleCnt="0"/>
      <dgm:spPr/>
      <dgm:t>
        <a:bodyPr/>
        <a:lstStyle/>
        <a:p>
          <a:endParaRPr lang="en-US"/>
        </a:p>
      </dgm:t>
    </dgm:pt>
    <dgm:pt modelId="{2B85F364-201E-465C-BEBB-343F707582D6}" type="pres">
      <dgm:prSet presAssocID="{26A3F398-F4DA-4DD7-8AC8-893EEC229451}" presName="imgShp" presStyleLbl="fgImgPlace1" presStyleIdx="0" presStyleCnt="5" custLinFactNeighborX="92574" custLinFactNeighborY="-292"/>
      <dgm:spPr>
        <a:blipFill>
          <a:blip xmlns:r="http://schemas.openxmlformats.org/officeDocument/2006/relationships" r:embed="rId1" cstate="print">
            <a:extLst/>
          </a:blip>
          <a:srcRect/>
          <a:stretch>
            <a:fillRect l="-25000" r="-25000"/>
          </a:stretch>
        </a:blipFill>
      </dgm:spPr>
      <dgm:t>
        <a:bodyPr/>
        <a:lstStyle/>
        <a:p>
          <a:endParaRPr lang="en-US"/>
        </a:p>
      </dgm:t>
    </dgm:pt>
    <dgm:pt modelId="{A8FAF1DB-99A3-4EF8-BC4A-612F3EA7A78D}" type="pres">
      <dgm:prSet presAssocID="{26A3F398-F4DA-4DD7-8AC8-893EEC229451}" presName="txShp" presStyleLbl="node1" presStyleIdx="0" presStyleCnt="5" custLinFactNeighborX="21249" custLinFactNeighborY="-41">
        <dgm:presLayoutVars>
          <dgm:bulletEnabled val="1"/>
        </dgm:presLayoutVars>
      </dgm:prSet>
      <dgm:spPr/>
      <dgm:t>
        <a:bodyPr/>
        <a:lstStyle/>
        <a:p>
          <a:endParaRPr lang="en-US"/>
        </a:p>
      </dgm:t>
    </dgm:pt>
    <dgm:pt modelId="{B9DB48F5-4313-476F-AAA1-7569A6501976}" type="pres">
      <dgm:prSet presAssocID="{9189E356-47E9-4310-A3D1-9E87F7E342B4}" presName="spacing" presStyleCnt="0"/>
      <dgm:spPr/>
      <dgm:t>
        <a:bodyPr/>
        <a:lstStyle/>
        <a:p>
          <a:endParaRPr lang="en-US"/>
        </a:p>
      </dgm:t>
    </dgm:pt>
    <dgm:pt modelId="{E13C63DE-0401-4F31-A084-23D103930D13}" type="pres">
      <dgm:prSet presAssocID="{A5A86B56-4EF3-4C36-ADF4-823CDC6BFD08}" presName="composite" presStyleCnt="0"/>
      <dgm:spPr/>
      <dgm:t>
        <a:bodyPr/>
        <a:lstStyle/>
        <a:p>
          <a:endParaRPr lang="en-US"/>
        </a:p>
      </dgm:t>
    </dgm:pt>
    <dgm:pt modelId="{01611449-B5EB-4154-B67D-0426FED7AE8A}" type="pres">
      <dgm:prSet presAssocID="{A5A86B56-4EF3-4C36-ADF4-823CDC6BFD08}" presName="imgShp" presStyleLbl="fgImgPlace1" presStyleIdx="1" presStyleCnt="5" custLinFactX="-17420" custLinFactNeighborX="-100000" custLinFactNeighborY="-6145"/>
      <dgm:spPr>
        <a:blipFill rotWithShape="1">
          <a:blip xmlns:r="http://schemas.openxmlformats.org/officeDocument/2006/relationships" r:embed="rId2"/>
          <a:stretch>
            <a:fillRect/>
          </a:stretch>
        </a:blipFill>
      </dgm:spPr>
      <dgm:t>
        <a:bodyPr/>
        <a:lstStyle/>
        <a:p>
          <a:endParaRPr lang="en-US"/>
        </a:p>
      </dgm:t>
    </dgm:pt>
    <dgm:pt modelId="{530C32D0-1C9F-4E93-B300-BE7ACF5927EF}" type="pres">
      <dgm:prSet presAssocID="{A5A86B56-4EF3-4C36-ADF4-823CDC6BFD08}" presName="txShp" presStyleLbl="node1" presStyleIdx="1" presStyleCnt="5" custLinFactNeighborX="-15512" custLinFactNeighborY="-8719">
        <dgm:presLayoutVars>
          <dgm:bulletEnabled val="1"/>
        </dgm:presLayoutVars>
      </dgm:prSet>
      <dgm:spPr/>
      <dgm:t>
        <a:bodyPr/>
        <a:lstStyle/>
        <a:p>
          <a:endParaRPr lang="en-US"/>
        </a:p>
      </dgm:t>
    </dgm:pt>
    <dgm:pt modelId="{AF638D24-1A94-47D6-A7BA-5073243647E8}" type="pres">
      <dgm:prSet presAssocID="{B1B28311-A763-4148-B3A0-901A11357510}" presName="spacing" presStyleCnt="0"/>
      <dgm:spPr/>
      <dgm:t>
        <a:bodyPr/>
        <a:lstStyle/>
        <a:p>
          <a:endParaRPr lang="en-US"/>
        </a:p>
      </dgm:t>
    </dgm:pt>
    <dgm:pt modelId="{FA1A85ED-4BEC-413D-B332-33578C9246F4}" type="pres">
      <dgm:prSet presAssocID="{4BADEDD1-8173-46DE-BE47-701B7A696F71}" presName="composite" presStyleCnt="0"/>
      <dgm:spPr/>
      <dgm:t>
        <a:bodyPr/>
        <a:lstStyle/>
        <a:p>
          <a:endParaRPr lang="en-US"/>
        </a:p>
      </dgm:t>
    </dgm:pt>
    <dgm:pt modelId="{4520665C-F19E-4329-902C-7B88F982B54C}" type="pres">
      <dgm:prSet presAssocID="{4BADEDD1-8173-46DE-BE47-701B7A696F71}" presName="imgShp" presStyleLbl="fgImgPlace1" presStyleIdx="2" presStyleCnt="5" custLinFactNeighborX="86290" custLinFactNeighborY="-20856"/>
      <dgm:spPr>
        <a:blipFill>
          <a:blip xmlns:r="http://schemas.openxmlformats.org/officeDocument/2006/relationships" r:embed="rId3" cstate="print">
            <a:extLst/>
          </a:blip>
          <a:srcRect/>
          <a:stretch>
            <a:fillRect l="-25000" r="-25000"/>
          </a:stretch>
        </a:blipFill>
      </dgm:spPr>
      <dgm:t>
        <a:bodyPr/>
        <a:lstStyle/>
        <a:p>
          <a:endParaRPr lang="en-US"/>
        </a:p>
      </dgm:t>
    </dgm:pt>
    <dgm:pt modelId="{E49DDF3B-4049-4DEB-B496-888240323115}" type="pres">
      <dgm:prSet presAssocID="{4BADEDD1-8173-46DE-BE47-701B7A696F71}" presName="txShp" presStyleLbl="node1" presStyleIdx="2" presStyleCnt="5" custLinFactNeighborX="20516" custLinFactNeighborY="-20245">
        <dgm:presLayoutVars>
          <dgm:bulletEnabled val="1"/>
        </dgm:presLayoutVars>
      </dgm:prSet>
      <dgm:spPr/>
      <dgm:t>
        <a:bodyPr/>
        <a:lstStyle/>
        <a:p>
          <a:endParaRPr lang="en-US"/>
        </a:p>
      </dgm:t>
    </dgm:pt>
    <dgm:pt modelId="{6E249ED6-ED87-4E7E-8F19-BBD583A540FE}" type="pres">
      <dgm:prSet presAssocID="{5DFD563B-962C-46D0-A7A0-2ED288A25948}" presName="spacing" presStyleCnt="0"/>
      <dgm:spPr/>
      <dgm:t>
        <a:bodyPr/>
        <a:lstStyle/>
        <a:p>
          <a:endParaRPr lang="en-US"/>
        </a:p>
      </dgm:t>
    </dgm:pt>
    <dgm:pt modelId="{D34D9BB1-14B5-4BB0-B8E3-1E281DA35859}" type="pres">
      <dgm:prSet presAssocID="{546B52F1-53AE-414B-878E-ECEEACE4B2E7}" presName="composite" presStyleCnt="0"/>
      <dgm:spPr/>
      <dgm:t>
        <a:bodyPr/>
        <a:lstStyle/>
        <a:p>
          <a:endParaRPr lang="en-US"/>
        </a:p>
      </dgm:t>
    </dgm:pt>
    <dgm:pt modelId="{064F666E-6A8F-49AD-898F-623CB921B90A}" type="pres">
      <dgm:prSet presAssocID="{546B52F1-53AE-414B-878E-ECEEACE4B2E7}" presName="imgShp" presStyleLbl="fgImgPlace1" presStyleIdx="3" presStyleCnt="5" custLinFactX="-11136" custLinFactNeighborX="-100000" custLinFactNeighborY="-29282"/>
      <dgm:spPr>
        <a:blipFill rotWithShape="1">
          <a:blip xmlns:r="http://schemas.openxmlformats.org/officeDocument/2006/relationships" r:embed="rId4"/>
          <a:stretch>
            <a:fillRect/>
          </a:stretch>
        </a:blipFill>
      </dgm:spPr>
      <dgm:t>
        <a:bodyPr/>
        <a:lstStyle/>
        <a:p>
          <a:endParaRPr lang="en-US"/>
        </a:p>
      </dgm:t>
    </dgm:pt>
    <dgm:pt modelId="{16C02DF3-961C-4314-83EC-A22484C110C6}" type="pres">
      <dgm:prSet presAssocID="{546B52F1-53AE-414B-878E-ECEEACE4B2E7}" presName="txShp" presStyleLbl="node1" presStyleIdx="3" presStyleCnt="5" custLinFactNeighborX="-15261" custLinFactNeighborY="-29282">
        <dgm:presLayoutVars>
          <dgm:bulletEnabled val="1"/>
        </dgm:presLayoutVars>
      </dgm:prSet>
      <dgm:spPr/>
      <dgm:t>
        <a:bodyPr/>
        <a:lstStyle/>
        <a:p>
          <a:endParaRPr lang="en-US"/>
        </a:p>
      </dgm:t>
    </dgm:pt>
    <dgm:pt modelId="{4F6E3E15-54CF-4795-B256-EE50A5CA532D}" type="pres">
      <dgm:prSet presAssocID="{5788C19B-97BA-42B5-8124-938DEADF9367}" presName="spacing" presStyleCnt="0"/>
      <dgm:spPr/>
      <dgm:t>
        <a:bodyPr/>
        <a:lstStyle/>
        <a:p>
          <a:endParaRPr lang="en-US"/>
        </a:p>
      </dgm:t>
    </dgm:pt>
    <dgm:pt modelId="{391FFBF8-F3A1-49C7-8FE7-F00BA5F18EC0}" type="pres">
      <dgm:prSet presAssocID="{FF4E04E3-830A-40B6-A3AC-3D9C30C75BCB}" presName="composite" presStyleCnt="0"/>
      <dgm:spPr/>
      <dgm:t>
        <a:bodyPr/>
        <a:lstStyle/>
        <a:p>
          <a:endParaRPr lang="en-US"/>
        </a:p>
      </dgm:t>
    </dgm:pt>
    <dgm:pt modelId="{9283D8F1-EE61-4070-9658-C3B56BC09669}" type="pres">
      <dgm:prSet presAssocID="{FF4E04E3-830A-40B6-A3AC-3D9C30C75BCB}" presName="imgShp" presStyleLbl="fgImgPlace1" presStyleIdx="4" presStyleCnt="5" custLinFactNeighborX="95147" custLinFactNeighborY="-41419"/>
      <dgm:spPr>
        <a:blipFill>
          <a:blip xmlns:r="http://schemas.openxmlformats.org/officeDocument/2006/relationships" r:embed="rId5">
            <a:extLst/>
          </a:blip>
          <a:srcRect/>
          <a:stretch>
            <a:fillRect t="-28000" b="-28000"/>
          </a:stretch>
        </a:blipFill>
      </dgm:spPr>
      <dgm:t>
        <a:bodyPr/>
        <a:lstStyle/>
        <a:p>
          <a:endParaRPr lang="en-US"/>
        </a:p>
      </dgm:t>
    </dgm:pt>
    <dgm:pt modelId="{EB7D25DE-5237-4040-BC3B-8FBF853486CF}" type="pres">
      <dgm:prSet presAssocID="{FF4E04E3-830A-40B6-A3AC-3D9C30C75BCB}" presName="txShp" presStyleLbl="node1" presStyleIdx="4" presStyleCnt="5" custScaleY="115293" custLinFactNeighborX="20516" custLinFactNeighborY="-41419">
        <dgm:presLayoutVars>
          <dgm:bulletEnabled val="1"/>
        </dgm:presLayoutVars>
      </dgm:prSet>
      <dgm:spPr/>
      <dgm:t>
        <a:bodyPr/>
        <a:lstStyle/>
        <a:p>
          <a:endParaRPr lang="en-US"/>
        </a:p>
      </dgm:t>
    </dgm:pt>
  </dgm:ptLst>
  <dgm:cxnLst>
    <dgm:cxn modelId="{516C9A13-A7B2-4748-AC45-D282F81D3487}" srcId="{AD226CF9-D05A-43C5-86E0-EC06FF734AE2}" destId="{FF4E04E3-830A-40B6-A3AC-3D9C30C75BCB}" srcOrd="4" destOrd="0" parTransId="{02640BAD-49CC-4F7B-8420-EDE94F182B48}" sibTransId="{17FB124E-914E-4112-BB33-845EE4A4B0DB}"/>
    <dgm:cxn modelId="{AB35BD7F-96BA-46D2-833F-E8A3B548F179}" srcId="{AD226CF9-D05A-43C5-86E0-EC06FF734AE2}" destId="{4BADEDD1-8173-46DE-BE47-701B7A696F71}" srcOrd="2" destOrd="0" parTransId="{846E76A9-E419-4DDD-92C5-AF5F3C937FC6}" sibTransId="{5DFD563B-962C-46D0-A7A0-2ED288A25948}"/>
    <dgm:cxn modelId="{49F69F92-0470-4558-AC4F-D7079205AF3C}" srcId="{AD226CF9-D05A-43C5-86E0-EC06FF734AE2}" destId="{A5A86B56-4EF3-4C36-ADF4-823CDC6BFD08}" srcOrd="1" destOrd="0" parTransId="{B6737B8C-C5A5-460B-8F46-8907E4AB5762}" sibTransId="{B1B28311-A763-4148-B3A0-901A11357510}"/>
    <dgm:cxn modelId="{6B341C4B-DC8E-46DA-B44F-D45B5F70B82F}" srcId="{AD226CF9-D05A-43C5-86E0-EC06FF734AE2}" destId="{26A3F398-F4DA-4DD7-8AC8-893EEC229451}" srcOrd="0" destOrd="0" parTransId="{8ED094A2-6A07-4524-899E-9E11FC990ED0}" sibTransId="{9189E356-47E9-4310-A3D1-9E87F7E342B4}"/>
    <dgm:cxn modelId="{7241EBEE-9DFB-4A87-B031-E537840E7ADB}" type="presOf" srcId="{AD226CF9-D05A-43C5-86E0-EC06FF734AE2}" destId="{FF260FDD-2C26-4167-85E4-DE843306C709}" srcOrd="0" destOrd="0" presId="urn:microsoft.com/office/officeart/2005/8/layout/vList3"/>
    <dgm:cxn modelId="{A692E411-A34C-40C2-B98D-EA7344BAA7EE}" type="presOf" srcId="{4BADEDD1-8173-46DE-BE47-701B7A696F71}" destId="{E49DDF3B-4049-4DEB-B496-888240323115}" srcOrd="0" destOrd="0" presId="urn:microsoft.com/office/officeart/2005/8/layout/vList3"/>
    <dgm:cxn modelId="{1BED6663-1853-4CB1-B706-F107880D3282}" srcId="{AD226CF9-D05A-43C5-86E0-EC06FF734AE2}" destId="{546B52F1-53AE-414B-878E-ECEEACE4B2E7}" srcOrd="3" destOrd="0" parTransId="{724FF1F1-D248-40B7-B24D-5A9528047238}" sibTransId="{5788C19B-97BA-42B5-8124-938DEADF9367}"/>
    <dgm:cxn modelId="{F587BA8E-BDDB-4AB1-ADB5-D14CA9C8B533}" type="presOf" srcId="{26A3F398-F4DA-4DD7-8AC8-893EEC229451}" destId="{A8FAF1DB-99A3-4EF8-BC4A-612F3EA7A78D}" srcOrd="0" destOrd="0" presId="urn:microsoft.com/office/officeart/2005/8/layout/vList3"/>
    <dgm:cxn modelId="{E0E2F118-E2DF-4654-9B28-87A2875580DA}" type="presOf" srcId="{A5A86B56-4EF3-4C36-ADF4-823CDC6BFD08}" destId="{530C32D0-1C9F-4E93-B300-BE7ACF5927EF}" srcOrd="0" destOrd="0" presId="urn:microsoft.com/office/officeart/2005/8/layout/vList3"/>
    <dgm:cxn modelId="{A9ECDE9E-1E2D-4C12-BC8C-354E68E5073E}" type="presOf" srcId="{FF4E04E3-830A-40B6-A3AC-3D9C30C75BCB}" destId="{EB7D25DE-5237-4040-BC3B-8FBF853486CF}" srcOrd="0" destOrd="0" presId="urn:microsoft.com/office/officeart/2005/8/layout/vList3"/>
    <dgm:cxn modelId="{C7248372-9200-4A13-B48A-25C8A91531F3}" type="presOf" srcId="{546B52F1-53AE-414B-878E-ECEEACE4B2E7}" destId="{16C02DF3-961C-4314-83EC-A22484C110C6}" srcOrd="0" destOrd="0" presId="urn:microsoft.com/office/officeart/2005/8/layout/vList3"/>
    <dgm:cxn modelId="{D0126E2C-D9CD-4509-B762-DCFAD0DD1F9C}" type="presParOf" srcId="{FF260FDD-2C26-4167-85E4-DE843306C709}" destId="{3E86E228-0504-4A93-8933-ACBA63768C26}" srcOrd="0" destOrd="0" presId="urn:microsoft.com/office/officeart/2005/8/layout/vList3"/>
    <dgm:cxn modelId="{343FC3E3-6342-411C-B1BA-5993D4F49B8C}" type="presParOf" srcId="{3E86E228-0504-4A93-8933-ACBA63768C26}" destId="{2B85F364-201E-465C-BEBB-343F707582D6}" srcOrd="0" destOrd="0" presId="urn:microsoft.com/office/officeart/2005/8/layout/vList3"/>
    <dgm:cxn modelId="{CE22B9E3-6A08-43B4-9BB3-6D8C72B0B05F}" type="presParOf" srcId="{3E86E228-0504-4A93-8933-ACBA63768C26}" destId="{A8FAF1DB-99A3-4EF8-BC4A-612F3EA7A78D}" srcOrd="1" destOrd="0" presId="urn:microsoft.com/office/officeart/2005/8/layout/vList3"/>
    <dgm:cxn modelId="{BBE9AA87-892F-4BCB-9818-1FFE0237D8E9}" type="presParOf" srcId="{FF260FDD-2C26-4167-85E4-DE843306C709}" destId="{B9DB48F5-4313-476F-AAA1-7569A6501976}" srcOrd="1" destOrd="0" presId="urn:microsoft.com/office/officeart/2005/8/layout/vList3"/>
    <dgm:cxn modelId="{637E730E-DAE7-48FE-B510-F49165274E95}" type="presParOf" srcId="{FF260FDD-2C26-4167-85E4-DE843306C709}" destId="{E13C63DE-0401-4F31-A084-23D103930D13}" srcOrd="2" destOrd="0" presId="urn:microsoft.com/office/officeart/2005/8/layout/vList3"/>
    <dgm:cxn modelId="{DEE8D6B4-5DFB-48FD-AA96-FFA5973B841B}" type="presParOf" srcId="{E13C63DE-0401-4F31-A084-23D103930D13}" destId="{01611449-B5EB-4154-B67D-0426FED7AE8A}" srcOrd="0" destOrd="0" presId="urn:microsoft.com/office/officeart/2005/8/layout/vList3"/>
    <dgm:cxn modelId="{F654BD77-DE54-48B1-B125-78B326A72B5A}" type="presParOf" srcId="{E13C63DE-0401-4F31-A084-23D103930D13}" destId="{530C32D0-1C9F-4E93-B300-BE7ACF5927EF}" srcOrd="1" destOrd="0" presId="urn:microsoft.com/office/officeart/2005/8/layout/vList3"/>
    <dgm:cxn modelId="{05330611-1F1A-4D8B-819A-450C26C45B87}" type="presParOf" srcId="{FF260FDD-2C26-4167-85E4-DE843306C709}" destId="{AF638D24-1A94-47D6-A7BA-5073243647E8}" srcOrd="3" destOrd="0" presId="urn:microsoft.com/office/officeart/2005/8/layout/vList3"/>
    <dgm:cxn modelId="{DC114471-B95F-415F-B1C7-AEBC6EBF99D9}" type="presParOf" srcId="{FF260FDD-2C26-4167-85E4-DE843306C709}" destId="{FA1A85ED-4BEC-413D-B332-33578C9246F4}" srcOrd="4" destOrd="0" presId="urn:microsoft.com/office/officeart/2005/8/layout/vList3"/>
    <dgm:cxn modelId="{8FD4A4EC-B59B-43E8-BDC7-D4C4637B7EE2}" type="presParOf" srcId="{FA1A85ED-4BEC-413D-B332-33578C9246F4}" destId="{4520665C-F19E-4329-902C-7B88F982B54C}" srcOrd="0" destOrd="0" presId="urn:microsoft.com/office/officeart/2005/8/layout/vList3"/>
    <dgm:cxn modelId="{D59F4E4D-A9CB-4C81-BF07-CFD082D26BCC}" type="presParOf" srcId="{FA1A85ED-4BEC-413D-B332-33578C9246F4}" destId="{E49DDF3B-4049-4DEB-B496-888240323115}" srcOrd="1" destOrd="0" presId="urn:microsoft.com/office/officeart/2005/8/layout/vList3"/>
    <dgm:cxn modelId="{8C8500B2-D10C-496B-B921-DD633FD5F206}" type="presParOf" srcId="{FF260FDD-2C26-4167-85E4-DE843306C709}" destId="{6E249ED6-ED87-4E7E-8F19-BBD583A540FE}" srcOrd="5" destOrd="0" presId="urn:microsoft.com/office/officeart/2005/8/layout/vList3"/>
    <dgm:cxn modelId="{E9CC91D1-39BA-4F5B-942A-57CE5EB19107}" type="presParOf" srcId="{FF260FDD-2C26-4167-85E4-DE843306C709}" destId="{D34D9BB1-14B5-4BB0-B8E3-1E281DA35859}" srcOrd="6" destOrd="0" presId="urn:microsoft.com/office/officeart/2005/8/layout/vList3"/>
    <dgm:cxn modelId="{E07E499C-79E1-47D5-9CB8-A150893E60D5}" type="presParOf" srcId="{D34D9BB1-14B5-4BB0-B8E3-1E281DA35859}" destId="{064F666E-6A8F-49AD-898F-623CB921B90A}" srcOrd="0" destOrd="0" presId="urn:microsoft.com/office/officeart/2005/8/layout/vList3"/>
    <dgm:cxn modelId="{6E1FB38A-3FF2-4B57-924F-9BB77F344476}" type="presParOf" srcId="{D34D9BB1-14B5-4BB0-B8E3-1E281DA35859}" destId="{16C02DF3-961C-4314-83EC-A22484C110C6}" srcOrd="1" destOrd="0" presId="urn:microsoft.com/office/officeart/2005/8/layout/vList3"/>
    <dgm:cxn modelId="{955F023A-8AED-42F9-845C-4C0EECB6798C}" type="presParOf" srcId="{FF260FDD-2C26-4167-85E4-DE843306C709}" destId="{4F6E3E15-54CF-4795-B256-EE50A5CA532D}" srcOrd="7" destOrd="0" presId="urn:microsoft.com/office/officeart/2005/8/layout/vList3"/>
    <dgm:cxn modelId="{A04F9071-9150-41BF-B1FC-1028721989F7}" type="presParOf" srcId="{FF260FDD-2C26-4167-85E4-DE843306C709}" destId="{391FFBF8-F3A1-49C7-8FE7-F00BA5F18EC0}" srcOrd="8" destOrd="0" presId="urn:microsoft.com/office/officeart/2005/8/layout/vList3"/>
    <dgm:cxn modelId="{ADBB37A1-6CD1-466C-890B-F7503C2D7516}" type="presParOf" srcId="{391FFBF8-F3A1-49C7-8FE7-F00BA5F18EC0}" destId="{9283D8F1-EE61-4070-9658-C3B56BC09669}" srcOrd="0" destOrd="0" presId="urn:microsoft.com/office/officeart/2005/8/layout/vList3"/>
    <dgm:cxn modelId="{D5DF40CD-1C2B-47FD-8850-25A17EA6702C}" type="presParOf" srcId="{391FFBF8-F3A1-49C7-8FE7-F00BA5F18EC0}" destId="{EB7D25DE-5237-4040-BC3B-8FBF853486CF}" srcOrd="1" destOrd="0" presId="urn:microsoft.com/office/officeart/2005/8/layout/vList3"/>
  </dgm:cxnLst>
  <dgm:bg>
    <a:effectLst>
      <a:softEdge rad="12700"/>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226CF9-D05A-43C5-86E0-EC06FF734AE2}" type="doc">
      <dgm:prSet loTypeId="urn:microsoft.com/office/officeart/2005/8/layout/vList3" loCatId="list" qsTypeId="urn:microsoft.com/office/officeart/2005/8/quickstyle/simple3" qsCatId="simple" csTypeId="urn:microsoft.com/office/officeart/2005/8/colors/colorful4" csCatId="colorful" phldr="1"/>
      <dgm:spPr/>
      <dgm:t>
        <a:bodyPr/>
        <a:lstStyle/>
        <a:p>
          <a:endParaRPr lang="en-US"/>
        </a:p>
      </dgm:t>
    </dgm:pt>
    <dgm:pt modelId="{26A3F398-F4DA-4DD7-8AC8-893EEC229451}">
      <dgm:prSet phldrT="[Text]" custT="1"/>
      <dgm:spPr/>
      <dgm:t>
        <a:bodyPr/>
        <a:lstStyle/>
        <a:p>
          <a:pPr algn="l"/>
          <a:r>
            <a:rPr lang="en-US" sz="2000" b="1" dirty="0" smtClean="0"/>
            <a:t>Fresh</a:t>
          </a:r>
          <a:br>
            <a:rPr lang="en-US" sz="2000" b="1" dirty="0" smtClean="0"/>
          </a:br>
          <a:r>
            <a:rPr lang="en-US" sz="1800" dirty="0" smtClean="0"/>
            <a:t>Use the Food Buying Guide for crediting</a:t>
          </a:r>
          <a:endParaRPr lang="en-US" sz="2000" b="1" dirty="0"/>
        </a:p>
      </dgm:t>
    </dgm:pt>
    <dgm:pt modelId="{8ED094A2-6A07-4524-899E-9E11FC990ED0}" type="parTrans" cxnId="{6B341C4B-DC8E-46DA-B44F-D45B5F70B82F}">
      <dgm:prSet/>
      <dgm:spPr/>
      <dgm:t>
        <a:bodyPr/>
        <a:lstStyle/>
        <a:p>
          <a:pPr algn="l"/>
          <a:endParaRPr lang="en-US"/>
        </a:p>
      </dgm:t>
    </dgm:pt>
    <dgm:pt modelId="{9189E356-47E9-4310-A3D1-9E87F7E342B4}" type="sibTrans" cxnId="{6B341C4B-DC8E-46DA-B44F-D45B5F70B82F}">
      <dgm:prSet/>
      <dgm:spPr/>
      <dgm:t>
        <a:bodyPr/>
        <a:lstStyle/>
        <a:p>
          <a:pPr algn="l"/>
          <a:endParaRPr lang="en-US"/>
        </a:p>
      </dgm:t>
    </dgm:pt>
    <dgm:pt modelId="{A5A86B56-4EF3-4C36-ADF4-823CDC6BFD08}">
      <dgm:prSet phldrT="[Text]" custT="1"/>
      <dgm:spPr/>
      <dgm:t>
        <a:bodyPr/>
        <a:lstStyle/>
        <a:p>
          <a:pPr algn="l"/>
          <a:r>
            <a:rPr lang="en-US" sz="2000" b="1" dirty="0" smtClean="0"/>
            <a:t>Frozen</a:t>
          </a:r>
          <a:br>
            <a:rPr lang="en-US" sz="2000" b="1" dirty="0" smtClean="0"/>
          </a:br>
          <a:r>
            <a:rPr lang="en-US" sz="2000" b="0" dirty="0" smtClean="0"/>
            <a:t>Plain without added ingredients</a:t>
          </a:r>
          <a:endParaRPr lang="en-US" sz="2000" b="0" dirty="0"/>
        </a:p>
      </dgm:t>
    </dgm:pt>
    <dgm:pt modelId="{B6737B8C-C5A5-460B-8F46-8907E4AB5762}" type="parTrans" cxnId="{49F69F92-0470-4558-AC4F-D7079205AF3C}">
      <dgm:prSet/>
      <dgm:spPr/>
      <dgm:t>
        <a:bodyPr/>
        <a:lstStyle/>
        <a:p>
          <a:pPr algn="l"/>
          <a:endParaRPr lang="en-US"/>
        </a:p>
      </dgm:t>
    </dgm:pt>
    <dgm:pt modelId="{B1B28311-A763-4148-B3A0-901A11357510}" type="sibTrans" cxnId="{49F69F92-0470-4558-AC4F-D7079205AF3C}">
      <dgm:prSet/>
      <dgm:spPr/>
      <dgm:t>
        <a:bodyPr/>
        <a:lstStyle/>
        <a:p>
          <a:pPr algn="l"/>
          <a:endParaRPr lang="en-US"/>
        </a:p>
      </dgm:t>
    </dgm:pt>
    <dgm:pt modelId="{4BADEDD1-8173-46DE-BE47-701B7A696F71}">
      <dgm:prSet phldrT="[Text]" custT="1"/>
      <dgm:spPr/>
      <dgm:t>
        <a:bodyPr/>
        <a:lstStyle/>
        <a:p>
          <a:pPr algn="l"/>
          <a:r>
            <a:rPr lang="en-US" sz="2000" b="1" dirty="0" smtClean="0"/>
            <a:t>Canned</a:t>
          </a:r>
          <a:r>
            <a:rPr lang="en-US" sz="1800" b="1" dirty="0" smtClean="0"/>
            <a:t/>
          </a:r>
          <a:br>
            <a:rPr lang="en-US" sz="1800" b="1" dirty="0" smtClean="0"/>
          </a:br>
          <a:r>
            <a:rPr lang="en-US" sz="1800" b="0" dirty="0" smtClean="0"/>
            <a:t>Low sodium or no salt added</a:t>
          </a:r>
          <a:endParaRPr lang="en-US" sz="1800" b="0" dirty="0"/>
        </a:p>
      </dgm:t>
    </dgm:pt>
    <dgm:pt modelId="{846E76A9-E419-4DDD-92C5-AF5F3C937FC6}" type="parTrans" cxnId="{AB35BD7F-96BA-46D2-833F-E8A3B548F179}">
      <dgm:prSet/>
      <dgm:spPr/>
      <dgm:t>
        <a:bodyPr/>
        <a:lstStyle/>
        <a:p>
          <a:pPr algn="l"/>
          <a:endParaRPr lang="en-US"/>
        </a:p>
      </dgm:t>
    </dgm:pt>
    <dgm:pt modelId="{5DFD563B-962C-46D0-A7A0-2ED288A25948}" type="sibTrans" cxnId="{AB35BD7F-96BA-46D2-833F-E8A3B548F179}">
      <dgm:prSet/>
      <dgm:spPr/>
      <dgm:t>
        <a:bodyPr/>
        <a:lstStyle/>
        <a:p>
          <a:pPr algn="l"/>
          <a:endParaRPr lang="en-US"/>
        </a:p>
      </dgm:t>
    </dgm:pt>
    <dgm:pt modelId="{FF4E04E3-830A-40B6-A3AC-3D9C30C75BCB}">
      <dgm:prSet phldrT="[Text]" custT="1"/>
      <dgm:spPr/>
      <dgm:t>
        <a:bodyPr/>
        <a:lstStyle/>
        <a:p>
          <a:pPr algn="l"/>
          <a:r>
            <a:rPr lang="en-US" sz="2000" b="1" dirty="0" smtClean="0"/>
            <a:t>100% Juice</a:t>
          </a:r>
          <a:br>
            <a:rPr lang="en-US" sz="2000" b="1" dirty="0" smtClean="0"/>
          </a:br>
          <a:r>
            <a:rPr lang="en-US" sz="1800" dirty="0" smtClean="0"/>
            <a:t>Pasteurized, full-strength vegetable juice</a:t>
          </a:r>
          <a:endParaRPr lang="en-US" sz="2000" b="1" dirty="0"/>
        </a:p>
      </dgm:t>
    </dgm:pt>
    <dgm:pt modelId="{02640BAD-49CC-4F7B-8420-EDE94F182B48}" type="parTrans" cxnId="{516C9A13-A7B2-4748-AC45-D282F81D3487}">
      <dgm:prSet/>
      <dgm:spPr/>
      <dgm:t>
        <a:bodyPr/>
        <a:lstStyle/>
        <a:p>
          <a:pPr algn="l"/>
          <a:endParaRPr lang="en-US"/>
        </a:p>
      </dgm:t>
    </dgm:pt>
    <dgm:pt modelId="{17FB124E-914E-4112-BB33-845EE4A4B0DB}" type="sibTrans" cxnId="{516C9A13-A7B2-4748-AC45-D282F81D3487}">
      <dgm:prSet/>
      <dgm:spPr/>
      <dgm:t>
        <a:bodyPr/>
        <a:lstStyle/>
        <a:p>
          <a:pPr algn="l"/>
          <a:endParaRPr lang="en-US"/>
        </a:p>
      </dgm:t>
    </dgm:pt>
    <dgm:pt modelId="{BDD93085-3D64-4621-A5C6-FADB247190FE}">
      <dgm:prSet phldrT="[Text]" custT="1"/>
      <dgm:spPr/>
      <dgm:t>
        <a:bodyPr/>
        <a:lstStyle/>
        <a:p>
          <a:pPr algn="l"/>
          <a:r>
            <a:rPr lang="en-US" sz="2000" b="1" dirty="0" smtClean="0"/>
            <a:t>Soup</a:t>
          </a:r>
          <a:br>
            <a:rPr lang="en-US" sz="2000" b="1" dirty="0" smtClean="0"/>
          </a:br>
          <a:r>
            <a:rPr lang="en-US" sz="2000" b="0" dirty="0" smtClean="0"/>
            <a:t>Commercially or homemade vegetable or bean soups</a:t>
          </a:r>
          <a:endParaRPr lang="en-US" sz="2000" b="0" dirty="0"/>
        </a:p>
      </dgm:t>
    </dgm:pt>
    <dgm:pt modelId="{6B616741-3F17-4DB4-8C8E-958D7C4F44CF}" type="parTrans" cxnId="{428A5899-A844-48AA-899F-1F70DE546C60}">
      <dgm:prSet/>
      <dgm:spPr/>
      <dgm:t>
        <a:bodyPr/>
        <a:lstStyle/>
        <a:p>
          <a:endParaRPr lang="en-US"/>
        </a:p>
      </dgm:t>
    </dgm:pt>
    <dgm:pt modelId="{AFF4706E-BF93-489D-B507-3A23A28C47B7}" type="sibTrans" cxnId="{428A5899-A844-48AA-899F-1F70DE546C60}">
      <dgm:prSet/>
      <dgm:spPr/>
      <dgm:t>
        <a:bodyPr/>
        <a:lstStyle/>
        <a:p>
          <a:endParaRPr lang="en-US"/>
        </a:p>
      </dgm:t>
    </dgm:pt>
    <dgm:pt modelId="{FF260FDD-2C26-4167-85E4-DE843306C709}" type="pres">
      <dgm:prSet presAssocID="{AD226CF9-D05A-43C5-86E0-EC06FF734AE2}" presName="linearFlow" presStyleCnt="0">
        <dgm:presLayoutVars>
          <dgm:dir/>
          <dgm:resizeHandles val="exact"/>
        </dgm:presLayoutVars>
      </dgm:prSet>
      <dgm:spPr/>
      <dgm:t>
        <a:bodyPr/>
        <a:lstStyle/>
        <a:p>
          <a:endParaRPr lang="en-US"/>
        </a:p>
      </dgm:t>
    </dgm:pt>
    <dgm:pt modelId="{3E86E228-0504-4A93-8933-ACBA63768C26}" type="pres">
      <dgm:prSet presAssocID="{26A3F398-F4DA-4DD7-8AC8-893EEC229451}" presName="composite" presStyleCnt="0"/>
      <dgm:spPr/>
      <dgm:t>
        <a:bodyPr/>
        <a:lstStyle/>
        <a:p>
          <a:endParaRPr lang="en-US"/>
        </a:p>
      </dgm:t>
    </dgm:pt>
    <dgm:pt modelId="{2B85F364-201E-465C-BEBB-343F707582D6}" type="pres">
      <dgm:prSet presAssocID="{26A3F398-F4DA-4DD7-8AC8-893EEC229451}" presName="imgShp" presStyleLbl="fgImgPlace1" presStyleIdx="0" presStyleCnt="5" custLinFactNeighborX="86290" custLinFactNeighborY="-292"/>
      <dgm:spPr>
        <a:blipFill rotWithShape="1">
          <a:blip xmlns:r="http://schemas.openxmlformats.org/officeDocument/2006/relationships" r:embed="rId1"/>
          <a:stretch>
            <a:fillRect/>
          </a:stretch>
        </a:blipFill>
      </dgm:spPr>
      <dgm:t>
        <a:bodyPr/>
        <a:lstStyle/>
        <a:p>
          <a:endParaRPr lang="en-US"/>
        </a:p>
      </dgm:t>
    </dgm:pt>
    <dgm:pt modelId="{A8FAF1DB-99A3-4EF8-BC4A-612F3EA7A78D}" type="pres">
      <dgm:prSet presAssocID="{26A3F398-F4DA-4DD7-8AC8-893EEC229451}" presName="txShp" presStyleLbl="node1" presStyleIdx="0" presStyleCnt="5" custLinFactNeighborX="21249" custLinFactNeighborY="-41">
        <dgm:presLayoutVars>
          <dgm:bulletEnabled val="1"/>
        </dgm:presLayoutVars>
      </dgm:prSet>
      <dgm:spPr/>
      <dgm:t>
        <a:bodyPr/>
        <a:lstStyle/>
        <a:p>
          <a:endParaRPr lang="en-US"/>
        </a:p>
      </dgm:t>
    </dgm:pt>
    <dgm:pt modelId="{B9DB48F5-4313-476F-AAA1-7569A6501976}" type="pres">
      <dgm:prSet presAssocID="{9189E356-47E9-4310-A3D1-9E87F7E342B4}" presName="spacing" presStyleCnt="0"/>
      <dgm:spPr/>
      <dgm:t>
        <a:bodyPr/>
        <a:lstStyle/>
        <a:p>
          <a:endParaRPr lang="en-US"/>
        </a:p>
      </dgm:t>
    </dgm:pt>
    <dgm:pt modelId="{E13C63DE-0401-4F31-A084-23D103930D13}" type="pres">
      <dgm:prSet presAssocID="{A5A86B56-4EF3-4C36-ADF4-823CDC6BFD08}" presName="composite" presStyleCnt="0"/>
      <dgm:spPr/>
      <dgm:t>
        <a:bodyPr/>
        <a:lstStyle/>
        <a:p>
          <a:endParaRPr lang="en-US"/>
        </a:p>
      </dgm:t>
    </dgm:pt>
    <dgm:pt modelId="{01611449-B5EB-4154-B67D-0426FED7AE8A}" type="pres">
      <dgm:prSet presAssocID="{A5A86B56-4EF3-4C36-ADF4-823CDC6BFD08}" presName="imgShp" presStyleLbl="fgImgPlace1" presStyleIdx="1" presStyleCnt="5" custLinFactX="-26277" custLinFactNeighborX="-100000" custLinFactNeighborY="-8719"/>
      <dgm:spPr>
        <a:blipFill rotWithShape="1">
          <a:blip xmlns:r="http://schemas.openxmlformats.org/officeDocument/2006/relationships" r:embed="rId2"/>
          <a:stretch>
            <a:fillRect/>
          </a:stretch>
        </a:blipFill>
      </dgm:spPr>
      <dgm:t>
        <a:bodyPr/>
        <a:lstStyle/>
        <a:p>
          <a:endParaRPr lang="en-US"/>
        </a:p>
      </dgm:t>
    </dgm:pt>
    <dgm:pt modelId="{530C32D0-1C9F-4E93-B300-BE7ACF5927EF}" type="pres">
      <dgm:prSet presAssocID="{A5A86B56-4EF3-4C36-ADF4-823CDC6BFD08}" presName="txShp" presStyleLbl="node1" presStyleIdx="1" presStyleCnt="5" custLinFactNeighborX="-15512" custLinFactNeighborY="-8719">
        <dgm:presLayoutVars>
          <dgm:bulletEnabled val="1"/>
        </dgm:presLayoutVars>
      </dgm:prSet>
      <dgm:spPr/>
      <dgm:t>
        <a:bodyPr/>
        <a:lstStyle/>
        <a:p>
          <a:endParaRPr lang="en-US"/>
        </a:p>
      </dgm:t>
    </dgm:pt>
    <dgm:pt modelId="{AF638D24-1A94-47D6-A7BA-5073243647E8}" type="pres">
      <dgm:prSet presAssocID="{B1B28311-A763-4148-B3A0-901A11357510}" presName="spacing" presStyleCnt="0"/>
      <dgm:spPr/>
      <dgm:t>
        <a:bodyPr/>
        <a:lstStyle/>
        <a:p>
          <a:endParaRPr lang="en-US"/>
        </a:p>
      </dgm:t>
    </dgm:pt>
    <dgm:pt modelId="{FA1A85ED-4BEC-413D-B332-33578C9246F4}" type="pres">
      <dgm:prSet presAssocID="{4BADEDD1-8173-46DE-BE47-701B7A696F71}" presName="composite" presStyleCnt="0"/>
      <dgm:spPr/>
      <dgm:t>
        <a:bodyPr/>
        <a:lstStyle/>
        <a:p>
          <a:endParaRPr lang="en-US"/>
        </a:p>
      </dgm:t>
    </dgm:pt>
    <dgm:pt modelId="{4520665C-F19E-4329-902C-7B88F982B54C}" type="pres">
      <dgm:prSet presAssocID="{4BADEDD1-8173-46DE-BE47-701B7A696F71}" presName="imgShp" presStyleLbl="fgImgPlace1" presStyleIdx="2" presStyleCnt="5" custScaleX="95943" custScaleY="95943" custLinFactNeighborX="85276" custLinFactNeighborY="-21401"/>
      <dgm:spPr>
        <a:blipFill rotWithShape="1">
          <a:blip xmlns:r="http://schemas.openxmlformats.org/officeDocument/2006/relationships" r:embed="rId3"/>
          <a:stretch>
            <a:fillRect/>
          </a:stretch>
        </a:blipFill>
      </dgm:spPr>
      <dgm:t>
        <a:bodyPr/>
        <a:lstStyle/>
        <a:p>
          <a:endParaRPr lang="en-US"/>
        </a:p>
      </dgm:t>
    </dgm:pt>
    <dgm:pt modelId="{E49DDF3B-4049-4DEB-B496-888240323115}" type="pres">
      <dgm:prSet presAssocID="{4BADEDD1-8173-46DE-BE47-701B7A696F71}" presName="txShp" presStyleLbl="node1" presStyleIdx="2" presStyleCnt="5" custLinFactNeighborX="20516" custLinFactNeighborY="-20245">
        <dgm:presLayoutVars>
          <dgm:bulletEnabled val="1"/>
        </dgm:presLayoutVars>
      </dgm:prSet>
      <dgm:spPr/>
      <dgm:t>
        <a:bodyPr/>
        <a:lstStyle/>
        <a:p>
          <a:endParaRPr lang="en-US"/>
        </a:p>
      </dgm:t>
    </dgm:pt>
    <dgm:pt modelId="{6E249ED6-ED87-4E7E-8F19-BBD583A540FE}" type="pres">
      <dgm:prSet presAssocID="{5DFD563B-962C-46D0-A7A0-2ED288A25948}" presName="spacing" presStyleCnt="0"/>
      <dgm:spPr/>
      <dgm:t>
        <a:bodyPr/>
        <a:lstStyle/>
        <a:p>
          <a:endParaRPr lang="en-US"/>
        </a:p>
      </dgm:t>
    </dgm:pt>
    <dgm:pt modelId="{391FFBF8-F3A1-49C7-8FE7-F00BA5F18EC0}" type="pres">
      <dgm:prSet presAssocID="{FF4E04E3-830A-40B6-A3AC-3D9C30C75BCB}" presName="composite" presStyleCnt="0"/>
      <dgm:spPr/>
      <dgm:t>
        <a:bodyPr/>
        <a:lstStyle/>
        <a:p>
          <a:endParaRPr lang="en-US"/>
        </a:p>
      </dgm:t>
    </dgm:pt>
    <dgm:pt modelId="{9283D8F1-EE61-4070-9658-C3B56BC09669}" type="pres">
      <dgm:prSet presAssocID="{FF4E04E3-830A-40B6-A3AC-3D9C30C75BCB}" presName="imgShp" presStyleLbl="fgImgPlace1" presStyleIdx="3" presStyleCnt="5" custLinFactX="-2279" custLinFactNeighborX="-100000" custLinFactNeighborY="-26709"/>
      <dgm:spPr>
        <a:blipFill rotWithShape="1">
          <a:blip xmlns:r="http://schemas.openxmlformats.org/officeDocument/2006/relationships" r:embed="rId4"/>
          <a:stretch>
            <a:fillRect/>
          </a:stretch>
        </a:blipFill>
      </dgm:spPr>
      <dgm:t>
        <a:bodyPr/>
        <a:lstStyle/>
        <a:p>
          <a:endParaRPr lang="en-US"/>
        </a:p>
      </dgm:t>
    </dgm:pt>
    <dgm:pt modelId="{EB7D25DE-5237-4040-BC3B-8FBF853486CF}" type="pres">
      <dgm:prSet presAssocID="{FF4E04E3-830A-40B6-A3AC-3D9C30C75BCB}" presName="txShp" presStyleLbl="node1" presStyleIdx="3" presStyleCnt="5" custLinFactNeighborX="-11987" custLinFactNeighborY="-25810">
        <dgm:presLayoutVars>
          <dgm:bulletEnabled val="1"/>
        </dgm:presLayoutVars>
      </dgm:prSet>
      <dgm:spPr/>
      <dgm:t>
        <a:bodyPr/>
        <a:lstStyle/>
        <a:p>
          <a:endParaRPr lang="en-US"/>
        </a:p>
      </dgm:t>
    </dgm:pt>
    <dgm:pt modelId="{D6D8FD4A-EC8A-4CDC-A534-8E07F73346ED}" type="pres">
      <dgm:prSet presAssocID="{17FB124E-914E-4112-BB33-845EE4A4B0DB}" presName="spacing" presStyleCnt="0"/>
      <dgm:spPr/>
      <dgm:t>
        <a:bodyPr/>
        <a:lstStyle/>
        <a:p>
          <a:endParaRPr lang="en-US"/>
        </a:p>
      </dgm:t>
    </dgm:pt>
    <dgm:pt modelId="{C89F91E6-8405-4BDB-94E7-AF95B8B964D1}" type="pres">
      <dgm:prSet presAssocID="{BDD93085-3D64-4621-A5C6-FADB247190FE}" presName="composite" presStyleCnt="0"/>
      <dgm:spPr/>
      <dgm:t>
        <a:bodyPr/>
        <a:lstStyle/>
        <a:p>
          <a:endParaRPr lang="en-US"/>
        </a:p>
      </dgm:t>
    </dgm:pt>
    <dgm:pt modelId="{9A3AB21C-5320-485B-8CE2-81BCDD631597}" type="pres">
      <dgm:prSet presAssocID="{BDD93085-3D64-4621-A5C6-FADB247190FE}" presName="imgShp" presStyleLbl="fgImgPlace1" presStyleIdx="4" presStyleCnt="5" custLinFactNeighborX="83717" custLinFactNeighborY="-32562"/>
      <dgm:spPr>
        <a:blipFill rotWithShape="1">
          <a:blip xmlns:r="http://schemas.openxmlformats.org/officeDocument/2006/relationships" r:embed="rId5"/>
          <a:stretch>
            <a:fillRect/>
          </a:stretch>
        </a:blipFill>
      </dgm:spPr>
      <dgm:t>
        <a:bodyPr/>
        <a:lstStyle/>
        <a:p>
          <a:endParaRPr lang="en-US"/>
        </a:p>
      </dgm:t>
    </dgm:pt>
    <dgm:pt modelId="{7A7FC2C0-2B9D-4BA9-A284-7191ED313E6F}" type="pres">
      <dgm:prSet presAssocID="{BDD93085-3D64-4621-A5C6-FADB247190FE}" presName="txShp" presStyleLbl="node1" presStyleIdx="4" presStyleCnt="5" custLinFactNeighborX="20516" custLinFactNeighborY="-32562">
        <dgm:presLayoutVars>
          <dgm:bulletEnabled val="1"/>
        </dgm:presLayoutVars>
      </dgm:prSet>
      <dgm:spPr/>
      <dgm:t>
        <a:bodyPr/>
        <a:lstStyle/>
        <a:p>
          <a:endParaRPr lang="en-US"/>
        </a:p>
      </dgm:t>
    </dgm:pt>
  </dgm:ptLst>
  <dgm:cxnLst>
    <dgm:cxn modelId="{428A5899-A844-48AA-899F-1F70DE546C60}" srcId="{AD226CF9-D05A-43C5-86E0-EC06FF734AE2}" destId="{BDD93085-3D64-4621-A5C6-FADB247190FE}" srcOrd="4" destOrd="0" parTransId="{6B616741-3F17-4DB4-8C8E-958D7C4F44CF}" sibTransId="{AFF4706E-BF93-489D-B507-3A23A28C47B7}"/>
    <dgm:cxn modelId="{516C9A13-A7B2-4748-AC45-D282F81D3487}" srcId="{AD226CF9-D05A-43C5-86E0-EC06FF734AE2}" destId="{FF4E04E3-830A-40B6-A3AC-3D9C30C75BCB}" srcOrd="3" destOrd="0" parTransId="{02640BAD-49CC-4F7B-8420-EDE94F182B48}" sibTransId="{17FB124E-914E-4112-BB33-845EE4A4B0DB}"/>
    <dgm:cxn modelId="{AB35BD7F-96BA-46D2-833F-E8A3B548F179}" srcId="{AD226CF9-D05A-43C5-86E0-EC06FF734AE2}" destId="{4BADEDD1-8173-46DE-BE47-701B7A696F71}" srcOrd="2" destOrd="0" parTransId="{846E76A9-E419-4DDD-92C5-AF5F3C937FC6}" sibTransId="{5DFD563B-962C-46D0-A7A0-2ED288A25948}"/>
    <dgm:cxn modelId="{6B341C4B-DC8E-46DA-B44F-D45B5F70B82F}" srcId="{AD226CF9-D05A-43C5-86E0-EC06FF734AE2}" destId="{26A3F398-F4DA-4DD7-8AC8-893EEC229451}" srcOrd="0" destOrd="0" parTransId="{8ED094A2-6A07-4524-899E-9E11FC990ED0}" sibTransId="{9189E356-47E9-4310-A3D1-9E87F7E342B4}"/>
    <dgm:cxn modelId="{BA010B3E-968F-4377-B5CF-5D7F3CC2740B}" type="presOf" srcId="{AD226CF9-D05A-43C5-86E0-EC06FF734AE2}" destId="{FF260FDD-2C26-4167-85E4-DE843306C709}" srcOrd="0" destOrd="0" presId="urn:microsoft.com/office/officeart/2005/8/layout/vList3"/>
    <dgm:cxn modelId="{B5283355-B061-4B6E-9F7A-CE5AE68F4F33}" type="presOf" srcId="{FF4E04E3-830A-40B6-A3AC-3D9C30C75BCB}" destId="{EB7D25DE-5237-4040-BC3B-8FBF853486CF}" srcOrd="0" destOrd="0" presId="urn:microsoft.com/office/officeart/2005/8/layout/vList3"/>
    <dgm:cxn modelId="{49F69F92-0470-4558-AC4F-D7079205AF3C}" srcId="{AD226CF9-D05A-43C5-86E0-EC06FF734AE2}" destId="{A5A86B56-4EF3-4C36-ADF4-823CDC6BFD08}" srcOrd="1" destOrd="0" parTransId="{B6737B8C-C5A5-460B-8F46-8907E4AB5762}" sibTransId="{B1B28311-A763-4148-B3A0-901A11357510}"/>
    <dgm:cxn modelId="{75881947-8CE3-46C5-B908-C2FB6F43DA14}" type="presOf" srcId="{4BADEDD1-8173-46DE-BE47-701B7A696F71}" destId="{E49DDF3B-4049-4DEB-B496-888240323115}" srcOrd="0" destOrd="0" presId="urn:microsoft.com/office/officeart/2005/8/layout/vList3"/>
    <dgm:cxn modelId="{C82D1443-8C3C-4A29-B6DC-1FCDA4CB8B16}" type="presOf" srcId="{BDD93085-3D64-4621-A5C6-FADB247190FE}" destId="{7A7FC2C0-2B9D-4BA9-A284-7191ED313E6F}" srcOrd="0" destOrd="0" presId="urn:microsoft.com/office/officeart/2005/8/layout/vList3"/>
    <dgm:cxn modelId="{90A43EB1-1984-4790-8C70-D1A6E5502EA8}" type="presOf" srcId="{26A3F398-F4DA-4DD7-8AC8-893EEC229451}" destId="{A8FAF1DB-99A3-4EF8-BC4A-612F3EA7A78D}" srcOrd="0" destOrd="0" presId="urn:microsoft.com/office/officeart/2005/8/layout/vList3"/>
    <dgm:cxn modelId="{08506FEB-5E02-4D75-85BA-267BCD8365F3}" type="presOf" srcId="{A5A86B56-4EF3-4C36-ADF4-823CDC6BFD08}" destId="{530C32D0-1C9F-4E93-B300-BE7ACF5927EF}" srcOrd="0" destOrd="0" presId="urn:microsoft.com/office/officeart/2005/8/layout/vList3"/>
    <dgm:cxn modelId="{3202955B-95B2-4866-998E-F590DBCC382C}" type="presParOf" srcId="{FF260FDD-2C26-4167-85E4-DE843306C709}" destId="{3E86E228-0504-4A93-8933-ACBA63768C26}" srcOrd="0" destOrd="0" presId="urn:microsoft.com/office/officeart/2005/8/layout/vList3"/>
    <dgm:cxn modelId="{1B46D89C-D770-4BF5-A2EF-9C074F8D41B9}" type="presParOf" srcId="{3E86E228-0504-4A93-8933-ACBA63768C26}" destId="{2B85F364-201E-465C-BEBB-343F707582D6}" srcOrd="0" destOrd="0" presId="urn:microsoft.com/office/officeart/2005/8/layout/vList3"/>
    <dgm:cxn modelId="{80012102-A6FA-4208-93B8-A7AA55348691}" type="presParOf" srcId="{3E86E228-0504-4A93-8933-ACBA63768C26}" destId="{A8FAF1DB-99A3-4EF8-BC4A-612F3EA7A78D}" srcOrd="1" destOrd="0" presId="urn:microsoft.com/office/officeart/2005/8/layout/vList3"/>
    <dgm:cxn modelId="{EEEC067C-3DD6-4F61-8D5C-17541D219B21}" type="presParOf" srcId="{FF260FDD-2C26-4167-85E4-DE843306C709}" destId="{B9DB48F5-4313-476F-AAA1-7569A6501976}" srcOrd="1" destOrd="0" presId="urn:microsoft.com/office/officeart/2005/8/layout/vList3"/>
    <dgm:cxn modelId="{6853212F-081D-4ABD-B931-968C37AB59BE}" type="presParOf" srcId="{FF260FDD-2C26-4167-85E4-DE843306C709}" destId="{E13C63DE-0401-4F31-A084-23D103930D13}" srcOrd="2" destOrd="0" presId="urn:microsoft.com/office/officeart/2005/8/layout/vList3"/>
    <dgm:cxn modelId="{557C578C-5D99-40D8-ACF4-F5AB793B0097}" type="presParOf" srcId="{E13C63DE-0401-4F31-A084-23D103930D13}" destId="{01611449-B5EB-4154-B67D-0426FED7AE8A}" srcOrd="0" destOrd="0" presId="urn:microsoft.com/office/officeart/2005/8/layout/vList3"/>
    <dgm:cxn modelId="{07803326-F105-43F1-BB2A-6D17B6A1B518}" type="presParOf" srcId="{E13C63DE-0401-4F31-A084-23D103930D13}" destId="{530C32D0-1C9F-4E93-B300-BE7ACF5927EF}" srcOrd="1" destOrd="0" presId="urn:microsoft.com/office/officeart/2005/8/layout/vList3"/>
    <dgm:cxn modelId="{67C5B8EA-8A83-4144-A689-62D1E294E41E}" type="presParOf" srcId="{FF260FDD-2C26-4167-85E4-DE843306C709}" destId="{AF638D24-1A94-47D6-A7BA-5073243647E8}" srcOrd="3" destOrd="0" presId="urn:microsoft.com/office/officeart/2005/8/layout/vList3"/>
    <dgm:cxn modelId="{BA9905B9-2800-46C5-BF7B-2EE740EECEDC}" type="presParOf" srcId="{FF260FDD-2C26-4167-85E4-DE843306C709}" destId="{FA1A85ED-4BEC-413D-B332-33578C9246F4}" srcOrd="4" destOrd="0" presId="urn:microsoft.com/office/officeart/2005/8/layout/vList3"/>
    <dgm:cxn modelId="{E6710AAA-B53A-45A7-9CF8-92D091E2FD78}" type="presParOf" srcId="{FA1A85ED-4BEC-413D-B332-33578C9246F4}" destId="{4520665C-F19E-4329-902C-7B88F982B54C}" srcOrd="0" destOrd="0" presId="urn:microsoft.com/office/officeart/2005/8/layout/vList3"/>
    <dgm:cxn modelId="{DF25BE87-107E-446D-9189-A52583BD41EE}" type="presParOf" srcId="{FA1A85ED-4BEC-413D-B332-33578C9246F4}" destId="{E49DDF3B-4049-4DEB-B496-888240323115}" srcOrd="1" destOrd="0" presId="urn:microsoft.com/office/officeart/2005/8/layout/vList3"/>
    <dgm:cxn modelId="{F38847BB-DFAD-4A01-BD91-7462439B4D5D}" type="presParOf" srcId="{FF260FDD-2C26-4167-85E4-DE843306C709}" destId="{6E249ED6-ED87-4E7E-8F19-BBD583A540FE}" srcOrd="5" destOrd="0" presId="urn:microsoft.com/office/officeart/2005/8/layout/vList3"/>
    <dgm:cxn modelId="{E770E744-7CCD-4225-A28E-D193753E1426}" type="presParOf" srcId="{FF260FDD-2C26-4167-85E4-DE843306C709}" destId="{391FFBF8-F3A1-49C7-8FE7-F00BA5F18EC0}" srcOrd="6" destOrd="0" presId="urn:microsoft.com/office/officeart/2005/8/layout/vList3"/>
    <dgm:cxn modelId="{CE492EA3-F0F9-4CC9-AECE-D1E26E63F397}" type="presParOf" srcId="{391FFBF8-F3A1-49C7-8FE7-F00BA5F18EC0}" destId="{9283D8F1-EE61-4070-9658-C3B56BC09669}" srcOrd="0" destOrd="0" presId="urn:microsoft.com/office/officeart/2005/8/layout/vList3"/>
    <dgm:cxn modelId="{7983DE99-6618-4662-A683-9EB484259E79}" type="presParOf" srcId="{391FFBF8-F3A1-49C7-8FE7-F00BA5F18EC0}" destId="{EB7D25DE-5237-4040-BC3B-8FBF853486CF}" srcOrd="1" destOrd="0" presId="urn:microsoft.com/office/officeart/2005/8/layout/vList3"/>
    <dgm:cxn modelId="{EE3A6AF6-5860-4053-938F-5BB8E9F52B9B}" type="presParOf" srcId="{FF260FDD-2C26-4167-85E4-DE843306C709}" destId="{D6D8FD4A-EC8A-4CDC-A534-8E07F73346ED}" srcOrd="7" destOrd="0" presId="urn:microsoft.com/office/officeart/2005/8/layout/vList3"/>
    <dgm:cxn modelId="{53DE3B58-2D74-44F3-8457-8252869ECA88}" type="presParOf" srcId="{FF260FDD-2C26-4167-85E4-DE843306C709}" destId="{C89F91E6-8405-4BDB-94E7-AF95B8B964D1}" srcOrd="8" destOrd="0" presId="urn:microsoft.com/office/officeart/2005/8/layout/vList3"/>
    <dgm:cxn modelId="{CDDDB64A-766C-4C11-809C-93F99DB0ED03}" type="presParOf" srcId="{C89F91E6-8405-4BDB-94E7-AF95B8B964D1}" destId="{9A3AB21C-5320-485B-8CE2-81BCDD631597}" srcOrd="0" destOrd="0" presId="urn:microsoft.com/office/officeart/2005/8/layout/vList3"/>
    <dgm:cxn modelId="{C28956CC-5AC7-4F68-B8E6-673B7207F0CB}" type="presParOf" srcId="{C89F91E6-8405-4BDB-94E7-AF95B8B964D1}" destId="{7A7FC2C0-2B9D-4BA9-A284-7191ED313E6F}" srcOrd="1" destOrd="0" presId="urn:microsoft.com/office/officeart/2005/8/layout/vList3"/>
  </dgm:cxnLst>
  <dgm:bg>
    <a:effectLst>
      <a:softEdge rad="12700"/>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19A03E-89A5-477E-8A23-91CFD9CA2634}" type="doc">
      <dgm:prSet loTypeId="urn:microsoft.com/office/officeart/2005/8/layout/process4" loCatId="list" qsTypeId="urn:microsoft.com/office/officeart/2005/8/quickstyle/3d3" qsCatId="3D" csTypeId="urn:microsoft.com/office/officeart/2005/8/colors/colorful4" csCatId="colorful" phldr="1"/>
      <dgm:spPr/>
      <dgm:t>
        <a:bodyPr/>
        <a:lstStyle/>
        <a:p>
          <a:endParaRPr lang="en-US"/>
        </a:p>
      </dgm:t>
    </dgm:pt>
    <dgm:pt modelId="{239C43C1-8364-4D94-A6F9-96FAC2FD3BAE}">
      <dgm:prSet custT="1"/>
      <dgm:spPr/>
      <dgm:t>
        <a:bodyPr/>
        <a:lstStyle/>
        <a:p>
          <a:pPr rtl="0"/>
          <a:r>
            <a:rPr lang="en-US" sz="1600" dirty="0" smtClean="0"/>
            <a:t>Step 1</a:t>
          </a:r>
          <a:br>
            <a:rPr lang="en-US" sz="1600" dirty="0" smtClean="0"/>
          </a:br>
          <a:r>
            <a:rPr lang="en-US" sz="1600" dirty="0" smtClean="0"/>
            <a:t>Ensure grain product is whole grain-rich</a:t>
          </a:r>
          <a:endParaRPr lang="en-US" sz="1600" dirty="0"/>
        </a:p>
      </dgm:t>
    </dgm:pt>
    <dgm:pt modelId="{7EF484F9-8ED3-45B5-8D6C-85BD0E5B72E7}" type="parTrans" cxnId="{9CE8CF32-2CD0-4EA8-807D-F19617EB7FED}">
      <dgm:prSet/>
      <dgm:spPr/>
      <dgm:t>
        <a:bodyPr/>
        <a:lstStyle/>
        <a:p>
          <a:endParaRPr lang="en-US"/>
        </a:p>
      </dgm:t>
    </dgm:pt>
    <dgm:pt modelId="{FFEF74B3-B614-4112-828D-8819E974D3E9}" type="sibTrans" cxnId="{9CE8CF32-2CD0-4EA8-807D-F19617EB7FED}">
      <dgm:prSet/>
      <dgm:spPr/>
      <dgm:t>
        <a:bodyPr/>
        <a:lstStyle/>
        <a:p>
          <a:endParaRPr lang="en-US"/>
        </a:p>
      </dgm:t>
    </dgm:pt>
    <dgm:pt modelId="{94E2D380-834A-4879-99FC-5AD50FF6C157}">
      <dgm:prSet custT="1"/>
      <dgm:spPr/>
      <dgm:t>
        <a:bodyPr/>
        <a:lstStyle/>
        <a:p>
          <a:pPr rtl="0"/>
          <a:r>
            <a:rPr lang="en-US" sz="1600" dirty="0" smtClean="0"/>
            <a:t>Step 2</a:t>
          </a:r>
          <a:br>
            <a:rPr lang="en-US" sz="1600" dirty="0" smtClean="0"/>
          </a:br>
          <a:r>
            <a:rPr lang="en-US" sz="1600" dirty="0" smtClean="0"/>
            <a:t>Determine which group your product is listed under on Exhibit A</a:t>
          </a:r>
          <a:endParaRPr lang="en-US" sz="1600" dirty="0"/>
        </a:p>
      </dgm:t>
    </dgm:pt>
    <dgm:pt modelId="{3DE1E4CD-B3E8-420E-A2E6-8946F66D8440}" type="parTrans" cxnId="{F0300EFF-3194-48BE-A23C-E2B44D304917}">
      <dgm:prSet/>
      <dgm:spPr/>
      <dgm:t>
        <a:bodyPr/>
        <a:lstStyle/>
        <a:p>
          <a:endParaRPr lang="en-US"/>
        </a:p>
      </dgm:t>
    </dgm:pt>
    <dgm:pt modelId="{6EF54750-21A3-47A5-B15D-344B5628A82F}" type="sibTrans" cxnId="{F0300EFF-3194-48BE-A23C-E2B44D304917}">
      <dgm:prSet/>
      <dgm:spPr/>
      <dgm:t>
        <a:bodyPr/>
        <a:lstStyle/>
        <a:p>
          <a:endParaRPr lang="en-US"/>
        </a:p>
      </dgm:t>
    </dgm:pt>
    <dgm:pt modelId="{09ECA22E-E478-4616-8340-8CF1EC215019}">
      <dgm:prSet custT="1"/>
      <dgm:spPr/>
      <dgm:t>
        <a:bodyPr/>
        <a:lstStyle/>
        <a:p>
          <a:pPr rtl="0"/>
          <a:r>
            <a:rPr lang="en-US" sz="1600" dirty="0" smtClean="0"/>
            <a:t>Step 3</a:t>
          </a:r>
          <a:br>
            <a:rPr lang="en-US" sz="1600" dirty="0" smtClean="0"/>
          </a:br>
          <a:r>
            <a:rPr lang="en-US" sz="1600" dirty="0" smtClean="0"/>
            <a:t>Using the product’s nutrition facts label, determine how many grams are in the product </a:t>
          </a:r>
          <a:endParaRPr lang="en-US" sz="1600" dirty="0"/>
        </a:p>
      </dgm:t>
    </dgm:pt>
    <dgm:pt modelId="{4F9DAFCC-CAB0-4A06-81D8-6D08EB106241}" type="parTrans" cxnId="{9584369D-1D76-4A77-9B4D-A43BCE12EE86}">
      <dgm:prSet/>
      <dgm:spPr/>
      <dgm:t>
        <a:bodyPr/>
        <a:lstStyle/>
        <a:p>
          <a:endParaRPr lang="en-US"/>
        </a:p>
      </dgm:t>
    </dgm:pt>
    <dgm:pt modelId="{92DDB1D8-17F0-4CF0-B5A8-978413CD171F}" type="sibTrans" cxnId="{9584369D-1D76-4A77-9B4D-A43BCE12EE86}">
      <dgm:prSet/>
      <dgm:spPr/>
      <dgm:t>
        <a:bodyPr/>
        <a:lstStyle/>
        <a:p>
          <a:endParaRPr lang="en-US"/>
        </a:p>
      </dgm:t>
    </dgm:pt>
    <dgm:pt modelId="{3BD0E297-CAA2-4789-82C0-1B99731B742E}">
      <dgm:prSet custT="1"/>
      <dgm:spPr/>
      <dgm:t>
        <a:bodyPr/>
        <a:lstStyle/>
        <a:p>
          <a:pPr rtl="0"/>
          <a:r>
            <a:rPr lang="en-US" sz="1500" dirty="0" smtClean="0"/>
            <a:t>Step 4</a:t>
          </a:r>
          <a:br>
            <a:rPr lang="en-US" sz="1500" dirty="0" smtClean="0"/>
          </a:br>
          <a:r>
            <a:rPr lang="en-US" sz="1500" dirty="0" smtClean="0"/>
            <a:t>Divide the total number of grams in the product by the number of grams equal to 1 </a:t>
          </a:r>
          <a:r>
            <a:rPr lang="en-US" sz="1500" dirty="0" err="1" smtClean="0"/>
            <a:t>oz</a:t>
          </a:r>
          <a:r>
            <a:rPr lang="en-US" sz="1500" dirty="0" smtClean="0"/>
            <a:t> </a:t>
          </a:r>
          <a:r>
            <a:rPr lang="en-US" sz="1500" dirty="0" err="1" smtClean="0"/>
            <a:t>eq</a:t>
          </a:r>
          <a:r>
            <a:rPr lang="en-US" sz="1500" dirty="0" smtClean="0"/>
            <a:t> grain</a:t>
          </a:r>
          <a:endParaRPr lang="en-US" sz="1500" dirty="0"/>
        </a:p>
      </dgm:t>
    </dgm:pt>
    <dgm:pt modelId="{6B98B1C0-44CA-40DC-A18E-C6C22A0FE2C9}" type="parTrans" cxnId="{0CAFD51B-ED40-43B7-9DD3-DF8B057CDAF9}">
      <dgm:prSet/>
      <dgm:spPr/>
      <dgm:t>
        <a:bodyPr/>
        <a:lstStyle/>
        <a:p>
          <a:endParaRPr lang="en-US"/>
        </a:p>
      </dgm:t>
    </dgm:pt>
    <dgm:pt modelId="{38EC38A0-F72E-41C6-BF7E-FBD96CCBD302}" type="sibTrans" cxnId="{0CAFD51B-ED40-43B7-9DD3-DF8B057CDAF9}">
      <dgm:prSet/>
      <dgm:spPr/>
      <dgm:t>
        <a:bodyPr/>
        <a:lstStyle/>
        <a:p>
          <a:endParaRPr lang="en-US"/>
        </a:p>
      </dgm:t>
    </dgm:pt>
    <dgm:pt modelId="{A8CD79A9-E3DE-4D4E-AC57-993F223AA2C1}">
      <dgm:prSet custT="1"/>
      <dgm:spPr/>
      <dgm:t>
        <a:bodyPr/>
        <a:lstStyle/>
        <a:p>
          <a:pPr rtl="0"/>
          <a:r>
            <a:rPr lang="en-US" sz="1600" smtClean="0"/>
            <a:t>Step </a:t>
          </a:r>
          <a:r>
            <a:rPr lang="en-US" sz="1600" dirty="0" smtClean="0"/>
            <a:t>5</a:t>
          </a:r>
          <a:br>
            <a:rPr lang="en-US" sz="1600" dirty="0" smtClean="0"/>
          </a:br>
          <a:r>
            <a:rPr lang="en-US" sz="1600" dirty="0" smtClean="0"/>
            <a:t>Round down to the nearest 0.25 </a:t>
          </a:r>
          <a:r>
            <a:rPr lang="en-US" sz="1600" dirty="0" err="1" smtClean="0"/>
            <a:t>oz</a:t>
          </a:r>
          <a:r>
            <a:rPr lang="en-US" sz="1600" dirty="0" smtClean="0"/>
            <a:t> </a:t>
          </a:r>
          <a:r>
            <a:rPr lang="en-US" sz="1600" dirty="0" err="1" smtClean="0"/>
            <a:t>eq</a:t>
          </a:r>
          <a:endParaRPr lang="en-US" sz="1500" dirty="0"/>
        </a:p>
      </dgm:t>
    </dgm:pt>
    <dgm:pt modelId="{C3C0799E-EA66-4743-8A36-EDB7BC368C73}" type="parTrans" cxnId="{F067C645-6C3A-48A8-A15E-3811A0F01465}">
      <dgm:prSet/>
      <dgm:spPr/>
    </dgm:pt>
    <dgm:pt modelId="{EA3BAB56-CAD3-4DF4-B633-F8354FE8FD69}" type="sibTrans" cxnId="{F067C645-6C3A-48A8-A15E-3811A0F01465}">
      <dgm:prSet/>
      <dgm:spPr/>
    </dgm:pt>
    <dgm:pt modelId="{B391D16B-7DBD-4B50-90F3-78EFBCD9E5DE}" type="pres">
      <dgm:prSet presAssocID="{5019A03E-89A5-477E-8A23-91CFD9CA2634}" presName="Name0" presStyleCnt="0">
        <dgm:presLayoutVars>
          <dgm:dir/>
          <dgm:animLvl val="lvl"/>
          <dgm:resizeHandles val="exact"/>
        </dgm:presLayoutVars>
      </dgm:prSet>
      <dgm:spPr/>
      <dgm:t>
        <a:bodyPr/>
        <a:lstStyle/>
        <a:p>
          <a:endParaRPr lang="en-US"/>
        </a:p>
      </dgm:t>
    </dgm:pt>
    <dgm:pt modelId="{2FD7CF9F-8CCA-414D-95CB-4EC1EB93DD94}" type="pres">
      <dgm:prSet presAssocID="{A8CD79A9-E3DE-4D4E-AC57-993F223AA2C1}" presName="boxAndChildren" presStyleCnt="0"/>
      <dgm:spPr/>
    </dgm:pt>
    <dgm:pt modelId="{73EAC38D-97A2-4B09-B41E-FD999A68C07C}" type="pres">
      <dgm:prSet presAssocID="{A8CD79A9-E3DE-4D4E-AC57-993F223AA2C1}" presName="parentTextBox" presStyleLbl="node1" presStyleIdx="0" presStyleCnt="5"/>
      <dgm:spPr/>
      <dgm:t>
        <a:bodyPr/>
        <a:lstStyle/>
        <a:p>
          <a:endParaRPr lang="en-US"/>
        </a:p>
      </dgm:t>
    </dgm:pt>
    <dgm:pt modelId="{4C13C8BB-C31C-45D7-B2B1-142C418205FC}" type="pres">
      <dgm:prSet presAssocID="{38EC38A0-F72E-41C6-BF7E-FBD96CCBD302}" presName="sp" presStyleCnt="0"/>
      <dgm:spPr/>
    </dgm:pt>
    <dgm:pt modelId="{189225B0-A284-4785-8BB5-CE2090633113}" type="pres">
      <dgm:prSet presAssocID="{3BD0E297-CAA2-4789-82C0-1B99731B742E}" presName="arrowAndChildren" presStyleCnt="0"/>
      <dgm:spPr/>
    </dgm:pt>
    <dgm:pt modelId="{ACF74DBE-0515-42A4-9DA5-5059555E1866}" type="pres">
      <dgm:prSet presAssocID="{3BD0E297-CAA2-4789-82C0-1B99731B742E}" presName="parentTextArrow" presStyleLbl="node1" presStyleIdx="1" presStyleCnt="5" custLinFactNeighborX="926" custLinFactNeighborY="6124"/>
      <dgm:spPr/>
      <dgm:t>
        <a:bodyPr/>
        <a:lstStyle/>
        <a:p>
          <a:endParaRPr lang="en-US"/>
        </a:p>
      </dgm:t>
    </dgm:pt>
    <dgm:pt modelId="{ABBD671A-EBE2-40CC-B8FB-6ABB987DAD61}" type="pres">
      <dgm:prSet presAssocID="{92DDB1D8-17F0-4CF0-B5A8-978413CD171F}" presName="sp" presStyleCnt="0"/>
      <dgm:spPr/>
    </dgm:pt>
    <dgm:pt modelId="{8A3E7DF6-933C-440B-B5B7-9000688A6DE6}" type="pres">
      <dgm:prSet presAssocID="{09ECA22E-E478-4616-8340-8CF1EC215019}" presName="arrowAndChildren" presStyleCnt="0"/>
      <dgm:spPr/>
    </dgm:pt>
    <dgm:pt modelId="{0A945BBD-4625-42F5-A494-FD3C05427AA0}" type="pres">
      <dgm:prSet presAssocID="{09ECA22E-E478-4616-8340-8CF1EC215019}" presName="parentTextArrow" presStyleLbl="node1" presStyleIdx="2" presStyleCnt="5" custLinFactNeighborY="5148"/>
      <dgm:spPr/>
      <dgm:t>
        <a:bodyPr/>
        <a:lstStyle/>
        <a:p>
          <a:endParaRPr lang="en-US"/>
        </a:p>
      </dgm:t>
    </dgm:pt>
    <dgm:pt modelId="{2E814521-4A94-479F-AD96-C3C42A22E456}" type="pres">
      <dgm:prSet presAssocID="{6EF54750-21A3-47A5-B15D-344B5628A82F}" presName="sp" presStyleCnt="0"/>
      <dgm:spPr/>
    </dgm:pt>
    <dgm:pt modelId="{679FD227-D90D-41CB-ADD1-9A5D8F209D9A}" type="pres">
      <dgm:prSet presAssocID="{94E2D380-834A-4879-99FC-5AD50FF6C157}" presName="arrowAndChildren" presStyleCnt="0"/>
      <dgm:spPr/>
    </dgm:pt>
    <dgm:pt modelId="{1857A568-9D05-451B-A1CE-855766C80410}" type="pres">
      <dgm:prSet presAssocID="{94E2D380-834A-4879-99FC-5AD50FF6C157}" presName="parentTextArrow" presStyleLbl="node1" presStyleIdx="3" presStyleCnt="5" custLinFactNeighborY="6808"/>
      <dgm:spPr/>
      <dgm:t>
        <a:bodyPr/>
        <a:lstStyle/>
        <a:p>
          <a:endParaRPr lang="en-US"/>
        </a:p>
      </dgm:t>
    </dgm:pt>
    <dgm:pt modelId="{CCEC68C7-EB7F-4389-AD55-B3E38B356CCC}" type="pres">
      <dgm:prSet presAssocID="{FFEF74B3-B614-4112-828D-8819E974D3E9}" presName="sp" presStyleCnt="0"/>
      <dgm:spPr/>
    </dgm:pt>
    <dgm:pt modelId="{4AA637F6-1297-426C-A636-55D073D73140}" type="pres">
      <dgm:prSet presAssocID="{239C43C1-8364-4D94-A6F9-96FAC2FD3BAE}" presName="arrowAndChildren" presStyleCnt="0"/>
      <dgm:spPr/>
    </dgm:pt>
    <dgm:pt modelId="{27AE5E4C-58E1-4D57-8426-2D74BF1E342F}" type="pres">
      <dgm:prSet presAssocID="{239C43C1-8364-4D94-A6F9-96FAC2FD3BAE}" presName="parentTextArrow" presStyleLbl="node1" presStyleIdx="4" presStyleCnt="5"/>
      <dgm:spPr/>
      <dgm:t>
        <a:bodyPr/>
        <a:lstStyle/>
        <a:p>
          <a:endParaRPr lang="en-US"/>
        </a:p>
      </dgm:t>
    </dgm:pt>
  </dgm:ptLst>
  <dgm:cxnLst>
    <dgm:cxn modelId="{22A96108-7CA2-4AD4-95A6-CDB3986F2CE3}" type="presOf" srcId="{239C43C1-8364-4D94-A6F9-96FAC2FD3BAE}" destId="{27AE5E4C-58E1-4D57-8426-2D74BF1E342F}" srcOrd="0" destOrd="0" presId="urn:microsoft.com/office/officeart/2005/8/layout/process4"/>
    <dgm:cxn modelId="{F0300EFF-3194-48BE-A23C-E2B44D304917}" srcId="{5019A03E-89A5-477E-8A23-91CFD9CA2634}" destId="{94E2D380-834A-4879-99FC-5AD50FF6C157}" srcOrd="1" destOrd="0" parTransId="{3DE1E4CD-B3E8-420E-A2E6-8946F66D8440}" sibTransId="{6EF54750-21A3-47A5-B15D-344B5628A82F}"/>
    <dgm:cxn modelId="{9CE8CF32-2CD0-4EA8-807D-F19617EB7FED}" srcId="{5019A03E-89A5-477E-8A23-91CFD9CA2634}" destId="{239C43C1-8364-4D94-A6F9-96FAC2FD3BAE}" srcOrd="0" destOrd="0" parTransId="{7EF484F9-8ED3-45B5-8D6C-85BD0E5B72E7}" sibTransId="{FFEF74B3-B614-4112-828D-8819E974D3E9}"/>
    <dgm:cxn modelId="{ACC3AE0A-FF2B-4D37-8158-CB5887297C28}" type="presOf" srcId="{5019A03E-89A5-477E-8A23-91CFD9CA2634}" destId="{B391D16B-7DBD-4B50-90F3-78EFBCD9E5DE}" srcOrd="0" destOrd="0" presId="urn:microsoft.com/office/officeart/2005/8/layout/process4"/>
    <dgm:cxn modelId="{F067C645-6C3A-48A8-A15E-3811A0F01465}" srcId="{5019A03E-89A5-477E-8A23-91CFD9CA2634}" destId="{A8CD79A9-E3DE-4D4E-AC57-993F223AA2C1}" srcOrd="4" destOrd="0" parTransId="{C3C0799E-EA66-4743-8A36-EDB7BC368C73}" sibTransId="{EA3BAB56-CAD3-4DF4-B633-F8354FE8FD69}"/>
    <dgm:cxn modelId="{9C67BA18-617A-4045-9B73-A1A5EB2DF0C5}" type="presOf" srcId="{09ECA22E-E478-4616-8340-8CF1EC215019}" destId="{0A945BBD-4625-42F5-A494-FD3C05427AA0}" srcOrd="0" destOrd="0" presId="urn:microsoft.com/office/officeart/2005/8/layout/process4"/>
    <dgm:cxn modelId="{530B8D3F-B2B9-4338-AE8E-F8FBD608BC44}" type="presOf" srcId="{94E2D380-834A-4879-99FC-5AD50FF6C157}" destId="{1857A568-9D05-451B-A1CE-855766C80410}" srcOrd="0" destOrd="0" presId="urn:microsoft.com/office/officeart/2005/8/layout/process4"/>
    <dgm:cxn modelId="{713AD7E1-578D-4710-8BCA-BB499043FCAC}" type="presOf" srcId="{3BD0E297-CAA2-4789-82C0-1B99731B742E}" destId="{ACF74DBE-0515-42A4-9DA5-5059555E1866}" srcOrd="0" destOrd="0" presId="urn:microsoft.com/office/officeart/2005/8/layout/process4"/>
    <dgm:cxn modelId="{CA085B9F-488B-4A0D-84A1-9D7FE3B609B4}" type="presOf" srcId="{A8CD79A9-E3DE-4D4E-AC57-993F223AA2C1}" destId="{73EAC38D-97A2-4B09-B41E-FD999A68C07C}" srcOrd="0" destOrd="0" presId="urn:microsoft.com/office/officeart/2005/8/layout/process4"/>
    <dgm:cxn modelId="{9584369D-1D76-4A77-9B4D-A43BCE12EE86}" srcId="{5019A03E-89A5-477E-8A23-91CFD9CA2634}" destId="{09ECA22E-E478-4616-8340-8CF1EC215019}" srcOrd="2" destOrd="0" parTransId="{4F9DAFCC-CAB0-4A06-81D8-6D08EB106241}" sibTransId="{92DDB1D8-17F0-4CF0-B5A8-978413CD171F}"/>
    <dgm:cxn modelId="{0CAFD51B-ED40-43B7-9DD3-DF8B057CDAF9}" srcId="{5019A03E-89A5-477E-8A23-91CFD9CA2634}" destId="{3BD0E297-CAA2-4789-82C0-1B99731B742E}" srcOrd="3" destOrd="0" parTransId="{6B98B1C0-44CA-40DC-A18E-C6C22A0FE2C9}" sibTransId="{38EC38A0-F72E-41C6-BF7E-FBD96CCBD302}"/>
    <dgm:cxn modelId="{D811053D-6175-4435-8B83-502E39EB8544}" type="presParOf" srcId="{B391D16B-7DBD-4B50-90F3-78EFBCD9E5DE}" destId="{2FD7CF9F-8CCA-414D-95CB-4EC1EB93DD94}" srcOrd="0" destOrd="0" presId="urn:microsoft.com/office/officeart/2005/8/layout/process4"/>
    <dgm:cxn modelId="{B0505031-66F1-469F-88D6-7B504946740D}" type="presParOf" srcId="{2FD7CF9F-8CCA-414D-95CB-4EC1EB93DD94}" destId="{73EAC38D-97A2-4B09-B41E-FD999A68C07C}" srcOrd="0" destOrd="0" presId="urn:microsoft.com/office/officeart/2005/8/layout/process4"/>
    <dgm:cxn modelId="{B1DBBDD9-7D4A-48AA-ACAF-62D28EE62EF9}" type="presParOf" srcId="{B391D16B-7DBD-4B50-90F3-78EFBCD9E5DE}" destId="{4C13C8BB-C31C-45D7-B2B1-142C418205FC}" srcOrd="1" destOrd="0" presId="urn:microsoft.com/office/officeart/2005/8/layout/process4"/>
    <dgm:cxn modelId="{9560C82E-D9F1-464E-9FF9-360809D41EEA}" type="presParOf" srcId="{B391D16B-7DBD-4B50-90F3-78EFBCD9E5DE}" destId="{189225B0-A284-4785-8BB5-CE2090633113}" srcOrd="2" destOrd="0" presId="urn:microsoft.com/office/officeart/2005/8/layout/process4"/>
    <dgm:cxn modelId="{2A11F105-1F07-4469-82E9-E0E473CB09B5}" type="presParOf" srcId="{189225B0-A284-4785-8BB5-CE2090633113}" destId="{ACF74DBE-0515-42A4-9DA5-5059555E1866}" srcOrd="0" destOrd="0" presId="urn:microsoft.com/office/officeart/2005/8/layout/process4"/>
    <dgm:cxn modelId="{92FE7BAE-C7AE-41A9-A12F-4517D2B3BC29}" type="presParOf" srcId="{B391D16B-7DBD-4B50-90F3-78EFBCD9E5DE}" destId="{ABBD671A-EBE2-40CC-B8FB-6ABB987DAD61}" srcOrd="3" destOrd="0" presId="urn:microsoft.com/office/officeart/2005/8/layout/process4"/>
    <dgm:cxn modelId="{95470E67-6BD5-4F8D-82C7-3E4760666F2B}" type="presParOf" srcId="{B391D16B-7DBD-4B50-90F3-78EFBCD9E5DE}" destId="{8A3E7DF6-933C-440B-B5B7-9000688A6DE6}" srcOrd="4" destOrd="0" presId="urn:microsoft.com/office/officeart/2005/8/layout/process4"/>
    <dgm:cxn modelId="{EAACCDAD-98A1-45DC-B559-513EE518F700}" type="presParOf" srcId="{8A3E7DF6-933C-440B-B5B7-9000688A6DE6}" destId="{0A945BBD-4625-42F5-A494-FD3C05427AA0}" srcOrd="0" destOrd="0" presId="urn:microsoft.com/office/officeart/2005/8/layout/process4"/>
    <dgm:cxn modelId="{32C5A6E1-4341-4303-9E7B-73DBB4AD1ABE}" type="presParOf" srcId="{B391D16B-7DBD-4B50-90F3-78EFBCD9E5DE}" destId="{2E814521-4A94-479F-AD96-C3C42A22E456}" srcOrd="5" destOrd="0" presId="urn:microsoft.com/office/officeart/2005/8/layout/process4"/>
    <dgm:cxn modelId="{D12B7EF8-FF66-47E4-8429-CBD6093480EB}" type="presParOf" srcId="{B391D16B-7DBD-4B50-90F3-78EFBCD9E5DE}" destId="{679FD227-D90D-41CB-ADD1-9A5D8F209D9A}" srcOrd="6" destOrd="0" presId="urn:microsoft.com/office/officeart/2005/8/layout/process4"/>
    <dgm:cxn modelId="{F922757E-AE10-4751-8CFF-E09B561085F5}" type="presParOf" srcId="{679FD227-D90D-41CB-ADD1-9A5D8F209D9A}" destId="{1857A568-9D05-451B-A1CE-855766C80410}" srcOrd="0" destOrd="0" presId="urn:microsoft.com/office/officeart/2005/8/layout/process4"/>
    <dgm:cxn modelId="{76CB05E1-1668-4CBE-A654-80FF769228AD}" type="presParOf" srcId="{B391D16B-7DBD-4B50-90F3-78EFBCD9E5DE}" destId="{CCEC68C7-EB7F-4389-AD55-B3E38B356CCC}" srcOrd="7" destOrd="0" presId="urn:microsoft.com/office/officeart/2005/8/layout/process4"/>
    <dgm:cxn modelId="{5FD9CE34-262C-4903-9E0E-E99086CD2D65}" type="presParOf" srcId="{B391D16B-7DBD-4B50-90F3-78EFBCD9E5DE}" destId="{4AA637F6-1297-426C-A636-55D073D73140}" srcOrd="8" destOrd="0" presId="urn:microsoft.com/office/officeart/2005/8/layout/process4"/>
    <dgm:cxn modelId="{7CF30A2E-638D-424A-A4F9-1389DE047847}" type="presParOf" srcId="{4AA637F6-1297-426C-A636-55D073D73140}" destId="{27AE5E4C-58E1-4D57-8426-2D74BF1E342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C137D-993B-4B86-9416-FCF856F88263}">
      <dsp:nvSpPr>
        <dsp:cNvPr id="0" name=""/>
        <dsp:cNvSpPr/>
      </dsp:nvSpPr>
      <dsp:spPr>
        <a:xfrm>
          <a:off x="0" y="59435"/>
          <a:ext cx="8229600" cy="767520"/>
        </a:xfrm>
        <a:prstGeom prst="roundRect">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Part 1—Meal Components</a:t>
          </a:r>
          <a:endParaRPr lang="en-US" sz="3200" kern="1200" dirty="0"/>
        </a:p>
      </dsp:txBody>
      <dsp:txXfrm>
        <a:off x="37467" y="96902"/>
        <a:ext cx="8154666" cy="692586"/>
      </dsp:txXfrm>
    </dsp:sp>
    <dsp:sp modelId="{4FA2E516-6470-4EA1-BC71-956AC926D8C1}">
      <dsp:nvSpPr>
        <dsp:cNvPr id="0" name=""/>
        <dsp:cNvSpPr/>
      </dsp:nvSpPr>
      <dsp:spPr>
        <a:xfrm>
          <a:off x="0" y="919115"/>
          <a:ext cx="8229600" cy="767520"/>
        </a:xfrm>
        <a:prstGeom prst="roundRect">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Part 2—Crediting</a:t>
          </a:r>
          <a:endParaRPr lang="en-US" sz="3200" kern="1200"/>
        </a:p>
      </dsp:txBody>
      <dsp:txXfrm>
        <a:off x="37467" y="956582"/>
        <a:ext cx="8154666" cy="692586"/>
      </dsp:txXfrm>
    </dsp:sp>
    <dsp:sp modelId="{7E00BFE9-16C3-4816-9063-6EDCB0C07DD0}">
      <dsp:nvSpPr>
        <dsp:cNvPr id="0" name=""/>
        <dsp:cNvSpPr/>
      </dsp:nvSpPr>
      <dsp:spPr>
        <a:xfrm>
          <a:off x="0" y="1778795"/>
          <a:ext cx="8229600" cy="767520"/>
        </a:xfrm>
        <a:prstGeom prst="roundRect">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Part 3—Breakfast Requirements</a:t>
          </a:r>
          <a:endParaRPr lang="en-US" sz="3200" kern="1200"/>
        </a:p>
      </dsp:txBody>
      <dsp:txXfrm>
        <a:off x="37467" y="1816262"/>
        <a:ext cx="8154666" cy="692586"/>
      </dsp:txXfrm>
    </dsp:sp>
    <dsp:sp modelId="{C0F0539D-2855-40D8-AC82-2437BC5AD41C}">
      <dsp:nvSpPr>
        <dsp:cNvPr id="0" name=""/>
        <dsp:cNvSpPr/>
      </dsp:nvSpPr>
      <dsp:spPr>
        <a:xfrm>
          <a:off x="0" y="2638476"/>
          <a:ext cx="8229600" cy="767520"/>
        </a:xfrm>
        <a:prstGeom prst="roundRect">
          <a:avLst/>
        </a:prstGeom>
        <a:gradFill rotWithShape="0">
          <a:gsLst>
            <a:gs pos="0">
              <a:schemeClr val="accent5">
                <a:hueOff val="0"/>
                <a:satOff val="0"/>
                <a:lumOff val="0"/>
                <a:alphaOff val="0"/>
                <a:tint val="1000"/>
                <a:satMod val="255000"/>
              </a:schemeClr>
            </a:gs>
            <a:gs pos="55000">
              <a:schemeClr val="accent5">
                <a:hueOff val="0"/>
                <a:satOff val="0"/>
                <a:lumOff val="0"/>
                <a:alphaOff val="0"/>
                <a:tint val="12000"/>
                <a:satMod val="255000"/>
              </a:schemeClr>
            </a:gs>
            <a:gs pos="100000">
              <a:schemeClr val="accent5">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Part 4—Lunch Requirements</a:t>
          </a:r>
          <a:endParaRPr lang="en-US" sz="3200" kern="1200" dirty="0"/>
        </a:p>
      </dsp:txBody>
      <dsp:txXfrm>
        <a:off x="37467" y="2675943"/>
        <a:ext cx="8154666" cy="692586"/>
      </dsp:txXfrm>
    </dsp:sp>
    <dsp:sp modelId="{932E50FC-A4BC-412F-BD7C-5F9D09BAC7E0}">
      <dsp:nvSpPr>
        <dsp:cNvPr id="0" name=""/>
        <dsp:cNvSpPr/>
      </dsp:nvSpPr>
      <dsp:spPr>
        <a:xfrm>
          <a:off x="0" y="3498156"/>
          <a:ext cx="8229600" cy="767520"/>
        </a:xfrm>
        <a:prstGeom prst="roundRect">
          <a:avLst/>
        </a:prstGeom>
        <a:gradFill rotWithShape="0">
          <a:gsLst>
            <a:gs pos="0">
              <a:schemeClr val="accent6">
                <a:hueOff val="0"/>
                <a:satOff val="0"/>
                <a:lumOff val="0"/>
                <a:alphaOff val="0"/>
                <a:tint val="1000"/>
                <a:satMod val="255000"/>
              </a:schemeClr>
            </a:gs>
            <a:gs pos="55000">
              <a:schemeClr val="accent6">
                <a:hueOff val="0"/>
                <a:satOff val="0"/>
                <a:lumOff val="0"/>
                <a:alphaOff val="0"/>
                <a:tint val="12000"/>
                <a:satMod val="255000"/>
              </a:schemeClr>
            </a:gs>
            <a:gs pos="100000">
              <a:schemeClr val="accent6">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Part 5—Offer Versus Serve (OVS)</a:t>
          </a:r>
          <a:endParaRPr lang="en-US" sz="3200" kern="1200" dirty="0"/>
        </a:p>
      </dsp:txBody>
      <dsp:txXfrm>
        <a:off x="37467" y="3535623"/>
        <a:ext cx="8154666"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AF1DB-99A3-4EF8-BC4A-612F3EA7A78D}">
      <dsp:nvSpPr>
        <dsp:cNvPr id="0" name=""/>
        <dsp:cNvSpPr/>
      </dsp:nvSpPr>
      <dsp:spPr>
        <a:xfrm rot="10800000">
          <a:off x="2450591" y="939"/>
          <a:ext cx="4864608" cy="839997"/>
        </a:xfrm>
        <a:prstGeom prst="homePlate">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0416" tIns="76200" rIns="142240" bIns="76200" numCol="1" spcCol="1270" anchor="ctr" anchorCtr="0">
          <a:noAutofit/>
        </a:bodyPr>
        <a:lstStyle/>
        <a:p>
          <a:pPr lvl="0" algn="l" defTabSz="889000">
            <a:lnSpc>
              <a:spcPct val="90000"/>
            </a:lnSpc>
            <a:spcBef>
              <a:spcPct val="0"/>
            </a:spcBef>
            <a:spcAft>
              <a:spcPct val="35000"/>
            </a:spcAft>
          </a:pPr>
          <a:r>
            <a:rPr lang="en-US" sz="2000" b="1" kern="1200" dirty="0" smtClean="0"/>
            <a:t>Fresh</a:t>
          </a:r>
          <a:br>
            <a:rPr lang="en-US" sz="2000" b="1" kern="1200" dirty="0" smtClean="0"/>
          </a:br>
          <a:r>
            <a:rPr lang="en-US" sz="1800" kern="1200" dirty="0" smtClean="0"/>
            <a:t>Use the Food Buying Guide for crediting</a:t>
          </a:r>
          <a:endParaRPr lang="en-US" sz="2000" b="1" kern="1200" dirty="0"/>
        </a:p>
      </dsp:txBody>
      <dsp:txXfrm rot="10800000">
        <a:off x="2660590" y="939"/>
        <a:ext cx="4654609" cy="839997"/>
      </dsp:txXfrm>
    </dsp:sp>
    <dsp:sp modelId="{2B85F364-201E-465C-BEBB-343F707582D6}">
      <dsp:nvSpPr>
        <dsp:cNvPr id="0" name=""/>
        <dsp:cNvSpPr/>
      </dsp:nvSpPr>
      <dsp:spPr>
        <a:xfrm>
          <a:off x="1792916" y="0"/>
          <a:ext cx="839997" cy="839997"/>
        </a:xfrm>
        <a:prstGeom prst="ellipse">
          <a:avLst/>
        </a:prstGeom>
        <a:blipFill>
          <a:blip xmlns:r="http://schemas.openxmlformats.org/officeDocument/2006/relationships" r:embed="rId1" cstate="print">
            <a:extLst/>
          </a:blip>
          <a:srcRect/>
          <a:stretch>
            <a:fillRect l="-25000" r="-25000"/>
          </a:stretch>
        </a:blipFill>
        <a:ln w="9525"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530C32D0-1C9F-4E93-B300-BE7ACF5927EF}">
      <dsp:nvSpPr>
        <dsp:cNvPr id="0" name=""/>
        <dsp:cNvSpPr/>
      </dsp:nvSpPr>
      <dsp:spPr>
        <a:xfrm rot="10800000">
          <a:off x="680697" y="1018787"/>
          <a:ext cx="4864608" cy="839997"/>
        </a:xfrm>
        <a:prstGeom prst="homePlate">
          <a:avLst/>
        </a:prstGeom>
        <a:gradFill rotWithShape="0">
          <a:gsLst>
            <a:gs pos="0">
              <a:schemeClr val="accent4">
                <a:hueOff val="-514289"/>
                <a:satOff val="-1422"/>
                <a:lumOff val="883"/>
                <a:alphaOff val="0"/>
                <a:tint val="1000"/>
                <a:satMod val="255000"/>
              </a:schemeClr>
            </a:gs>
            <a:gs pos="55000">
              <a:schemeClr val="accent4">
                <a:hueOff val="-514289"/>
                <a:satOff val="-1422"/>
                <a:lumOff val="883"/>
                <a:alphaOff val="0"/>
                <a:tint val="12000"/>
                <a:satMod val="255000"/>
              </a:schemeClr>
            </a:gs>
            <a:gs pos="100000">
              <a:schemeClr val="accent4">
                <a:hueOff val="-514289"/>
                <a:satOff val="-1422"/>
                <a:lumOff val="883"/>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0416" tIns="76200" rIns="142240" bIns="76200" numCol="1" spcCol="1270" anchor="ctr" anchorCtr="0">
          <a:noAutofit/>
        </a:bodyPr>
        <a:lstStyle/>
        <a:p>
          <a:pPr lvl="0" algn="l" defTabSz="889000">
            <a:lnSpc>
              <a:spcPct val="90000"/>
            </a:lnSpc>
            <a:spcBef>
              <a:spcPct val="0"/>
            </a:spcBef>
            <a:spcAft>
              <a:spcPct val="35000"/>
            </a:spcAft>
          </a:pPr>
          <a:r>
            <a:rPr lang="en-US" sz="2000" b="1" kern="1200" dirty="0" smtClean="0"/>
            <a:t>Frozen</a:t>
          </a:r>
          <a:br>
            <a:rPr lang="en-US" sz="2000" b="1" kern="1200" dirty="0" smtClean="0"/>
          </a:br>
          <a:r>
            <a:rPr lang="en-US" sz="1800" kern="1200" dirty="0" smtClean="0"/>
            <a:t>With or without added sugar</a:t>
          </a:r>
          <a:endParaRPr lang="en-US" sz="2000" b="1" kern="1200" dirty="0"/>
        </a:p>
      </dsp:txBody>
      <dsp:txXfrm rot="10800000">
        <a:off x="890696" y="1018787"/>
        <a:ext cx="4654609" cy="839997"/>
      </dsp:txXfrm>
    </dsp:sp>
    <dsp:sp modelId="{01611449-B5EB-4154-B67D-0426FED7AE8A}">
      <dsp:nvSpPr>
        <dsp:cNvPr id="0" name=""/>
        <dsp:cNvSpPr/>
      </dsp:nvSpPr>
      <dsp:spPr>
        <a:xfrm>
          <a:off x="28971" y="1040409"/>
          <a:ext cx="839997" cy="839997"/>
        </a:xfrm>
        <a:prstGeom prst="ellipse">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E49DDF3B-4049-4DEB-B496-888240323115}">
      <dsp:nvSpPr>
        <dsp:cNvPr id="0" name=""/>
        <dsp:cNvSpPr/>
      </dsp:nvSpPr>
      <dsp:spPr>
        <a:xfrm rot="10800000">
          <a:off x="2433318" y="2012713"/>
          <a:ext cx="4864608" cy="839997"/>
        </a:xfrm>
        <a:prstGeom prst="homePlate">
          <a:avLst/>
        </a:prstGeom>
        <a:gradFill rotWithShape="0">
          <a:gsLst>
            <a:gs pos="0">
              <a:schemeClr val="accent4">
                <a:hueOff val="-1028578"/>
                <a:satOff val="-2845"/>
                <a:lumOff val="1765"/>
                <a:alphaOff val="0"/>
                <a:tint val="1000"/>
                <a:satMod val="255000"/>
              </a:schemeClr>
            </a:gs>
            <a:gs pos="55000">
              <a:schemeClr val="accent4">
                <a:hueOff val="-1028578"/>
                <a:satOff val="-2845"/>
                <a:lumOff val="1765"/>
                <a:alphaOff val="0"/>
                <a:tint val="12000"/>
                <a:satMod val="255000"/>
              </a:schemeClr>
            </a:gs>
            <a:gs pos="100000">
              <a:schemeClr val="accent4">
                <a:hueOff val="-1028578"/>
                <a:satOff val="-2845"/>
                <a:lumOff val="1765"/>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0416" tIns="76200" rIns="142240" bIns="76200" numCol="1" spcCol="1270" anchor="ctr" anchorCtr="0">
          <a:noAutofit/>
        </a:bodyPr>
        <a:lstStyle/>
        <a:p>
          <a:pPr lvl="0" algn="l" defTabSz="889000">
            <a:lnSpc>
              <a:spcPct val="90000"/>
            </a:lnSpc>
            <a:spcBef>
              <a:spcPct val="0"/>
            </a:spcBef>
            <a:spcAft>
              <a:spcPct val="35000"/>
            </a:spcAft>
          </a:pPr>
          <a:r>
            <a:rPr lang="en-US" sz="2000" b="1" kern="1200" dirty="0" smtClean="0"/>
            <a:t>Canned</a:t>
          </a:r>
          <a:r>
            <a:rPr lang="en-US" sz="1800" b="1" kern="1200" dirty="0" smtClean="0"/>
            <a:t/>
          </a:r>
          <a:br>
            <a:rPr lang="en-US" sz="1800" b="1" kern="1200" dirty="0" smtClean="0"/>
          </a:br>
          <a:r>
            <a:rPr lang="en-US" sz="1800" kern="1200" dirty="0" smtClean="0"/>
            <a:t>In light syrup or water</a:t>
          </a:r>
          <a:endParaRPr lang="en-US" sz="1800" b="1" kern="1200" dirty="0"/>
        </a:p>
      </dsp:txBody>
      <dsp:txXfrm rot="10800000">
        <a:off x="2643317" y="2012713"/>
        <a:ext cx="4654609" cy="839997"/>
      </dsp:txXfrm>
    </dsp:sp>
    <dsp:sp modelId="{4520665C-F19E-4329-902C-7B88F982B54C}">
      <dsp:nvSpPr>
        <dsp:cNvPr id="0" name=""/>
        <dsp:cNvSpPr/>
      </dsp:nvSpPr>
      <dsp:spPr>
        <a:xfrm>
          <a:off x="1740130" y="2007580"/>
          <a:ext cx="839997" cy="839997"/>
        </a:xfrm>
        <a:prstGeom prst="ellipse">
          <a:avLst/>
        </a:prstGeom>
        <a:blipFill>
          <a:blip xmlns:r="http://schemas.openxmlformats.org/officeDocument/2006/relationships" r:embed="rId3" cstate="print">
            <a:extLst/>
          </a:blip>
          <a:srcRect/>
          <a:stretch>
            <a:fillRect l="-25000" r="-25000"/>
          </a:stretch>
        </a:blipFill>
        <a:ln w="9525"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16C02DF3-961C-4314-83EC-A22484C110C6}">
      <dsp:nvSpPr>
        <dsp:cNvPr id="0" name=""/>
        <dsp:cNvSpPr/>
      </dsp:nvSpPr>
      <dsp:spPr>
        <a:xfrm rot="10800000">
          <a:off x="692907" y="3027545"/>
          <a:ext cx="4864608" cy="839997"/>
        </a:xfrm>
        <a:prstGeom prst="homePlate">
          <a:avLst/>
        </a:prstGeom>
        <a:gradFill rotWithShape="0">
          <a:gsLst>
            <a:gs pos="0">
              <a:schemeClr val="accent4">
                <a:hueOff val="-1542867"/>
                <a:satOff val="-4267"/>
                <a:lumOff val="2648"/>
                <a:alphaOff val="0"/>
                <a:tint val="1000"/>
                <a:satMod val="255000"/>
              </a:schemeClr>
            </a:gs>
            <a:gs pos="55000">
              <a:schemeClr val="accent4">
                <a:hueOff val="-1542867"/>
                <a:satOff val="-4267"/>
                <a:lumOff val="2648"/>
                <a:alphaOff val="0"/>
                <a:tint val="12000"/>
                <a:satMod val="255000"/>
              </a:schemeClr>
            </a:gs>
            <a:gs pos="100000">
              <a:schemeClr val="accent4">
                <a:hueOff val="-1542867"/>
                <a:satOff val="-4267"/>
                <a:lumOff val="2648"/>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0416" tIns="76200" rIns="142240" bIns="76200" numCol="1" spcCol="1270" anchor="ctr" anchorCtr="0">
          <a:noAutofit/>
        </a:bodyPr>
        <a:lstStyle/>
        <a:p>
          <a:pPr lvl="0" algn="l" defTabSz="889000">
            <a:lnSpc>
              <a:spcPct val="90000"/>
            </a:lnSpc>
            <a:spcBef>
              <a:spcPct val="0"/>
            </a:spcBef>
            <a:spcAft>
              <a:spcPct val="35000"/>
            </a:spcAft>
          </a:pPr>
          <a:r>
            <a:rPr lang="en-US" sz="2000" b="1" kern="1200" dirty="0" smtClean="0"/>
            <a:t>Dried</a:t>
          </a:r>
          <a:br>
            <a:rPr lang="en-US" sz="2000" b="1" kern="1200" dirty="0" smtClean="0"/>
          </a:br>
          <a:r>
            <a:rPr lang="en-US" sz="1800" kern="1200" dirty="0" smtClean="0"/>
            <a:t>¼ cup dried = ½ cup fruit</a:t>
          </a:r>
          <a:endParaRPr lang="en-US" sz="2000" b="1" kern="1200" dirty="0"/>
        </a:p>
      </dsp:txBody>
      <dsp:txXfrm rot="10800000">
        <a:off x="902906" y="3027545"/>
        <a:ext cx="4654609" cy="839997"/>
      </dsp:txXfrm>
    </dsp:sp>
    <dsp:sp modelId="{064F666E-6A8F-49AD-898F-623CB921B90A}">
      <dsp:nvSpPr>
        <dsp:cNvPr id="0" name=""/>
        <dsp:cNvSpPr/>
      </dsp:nvSpPr>
      <dsp:spPr>
        <a:xfrm>
          <a:off x="81756" y="3027545"/>
          <a:ext cx="839997" cy="839997"/>
        </a:xfrm>
        <a:prstGeom prst="ellipse">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EB7D25DE-5237-4040-BC3B-8FBF853486CF}">
      <dsp:nvSpPr>
        <dsp:cNvPr id="0" name=""/>
        <dsp:cNvSpPr/>
      </dsp:nvSpPr>
      <dsp:spPr>
        <a:xfrm rot="10800000">
          <a:off x="2433318" y="4016338"/>
          <a:ext cx="4864608" cy="968458"/>
        </a:xfrm>
        <a:prstGeom prst="homePlate">
          <a:avLst/>
        </a:prstGeom>
        <a:gradFill rotWithShape="0">
          <a:gsLst>
            <a:gs pos="0">
              <a:schemeClr val="accent4">
                <a:hueOff val="-2057156"/>
                <a:satOff val="-5690"/>
                <a:lumOff val="3530"/>
                <a:alphaOff val="0"/>
                <a:tint val="1000"/>
                <a:satMod val="255000"/>
              </a:schemeClr>
            </a:gs>
            <a:gs pos="55000">
              <a:schemeClr val="accent4">
                <a:hueOff val="-2057156"/>
                <a:satOff val="-5690"/>
                <a:lumOff val="3530"/>
                <a:alphaOff val="0"/>
                <a:tint val="12000"/>
                <a:satMod val="255000"/>
              </a:schemeClr>
            </a:gs>
            <a:gs pos="100000">
              <a:schemeClr val="accent4">
                <a:hueOff val="-2057156"/>
                <a:satOff val="-5690"/>
                <a:lumOff val="353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0416" tIns="76200" rIns="142240" bIns="76200" numCol="1" spcCol="1270" anchor="ctr" anchorCtr="0">
          <a:noAutofit/>
        </a:bodyPr>
        <a:lstStyle/>
        <a:p>
          <a:pPr lvl="0" algn="l" defTabSz="889000">
            <a:lnSpc>
              <a:spcPct val="90000"/>
            </a:lnSpc>
            <a:spcBef>
              <a:spcPct val="0"/>
            </a:spcBef>
            <a:spcAft>
              <a:spcPct val="35000"/>
            </a:spcAft>
          </a:pPr>
          <a:r>
            <a:rPr lang="en-US" sz="2000" b="1" kern="1200" dirty="0" smtClean="0"/>
            <a:t>100% Juice</a:t>
          </a:r>
          <a:br>
            <a:rPr lang="en-US" sz="2000" b="1" kern="1200" dirty="0" smtClean="0"/>
          </a:br>
          <a:r>
            <a:rPr lang="en-US" sz="2000" b="0" kern="1200" dirty="0" smtClean="0"/>
            <a:t>Pasteurized, full strength fruit juice</a:t>
          </a:r>
          <a:endParaRPr lang="en-US" sz="2000" b="1" kern="1200" dirty="0"/>
        </a:p>
      </dsp:txBody>
      <dsp:txXfrm rot="10800000">
        <a:off x="2675432" y="4016338"/>
        <a:ext cx="4622494" cy="968458"/>
      </dsp:txXfrm>
    </dsp:sp>
    <dsp:sp modelId="{9283D8F1-EE61-4070-9658-C3B56BC09669}">
      <dsp:nvSpPr>
        <dsp:cNvPr id="0" name=""/>
        <dsp:cNvSpPr/>
      </dsp:nvSpPr>
      <dsp:spPr>
        <a:xfrm>
          <a:off x="1814529" y="4080569"/>
          <a:ext cx="839997" cy="839997"/>
        </a:xfrm>
        <a:prstGeom prst="ellipse">
          <a:avLst/>
        </a:prstGeom>
        <a:blipFill>
          <a:blip xmlns:r="http://schemas.openxmlformats.org/officeDocument/2006/relationships" r:embed="rId5">
            <a:extLst/>
          </a:blip>
          <a:srcRect/>
          <a:stretch>
            <a:fillRect t="-28000" b="-28000"/>
          </a:stretch>
        </a:blipFill>
        <a:ln w="9525"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AF1DB-99A3-4EF8-BC4A-612F3EA7A78D}">
      <dsp:nvSpPr>
        <dsp:cNvPr id="0" name=""/>
        <dsp:cNvSpPr/>
      </dsp:nvSpPr>
      <dsp:spPr>
        <a:xfrm rot="10800000">
          <a:off x="2450591" y="2162"/>
          <a:ext cx="4864608" cy="860339"/>
        </a:xfrm>
        <a:prstGeom prst="homePlate">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386" tIns="76200" rIns="142240" bIns="76200" numCol="1" spcCol="1270" anchor="ctr" anchorCtr="0">
          <a:noAutofit/>
        </a:bodyPr>
        <a:lstStyle/>
        <a:p>
          <a:pPr lvl="0" algn="l" defTabSz="889000">
            <a:lnSpc>
              <a:spcPct val="90000"/>
            </a:lnSpc>
            <a:spcBef>
              <a:spcPct val="0"/>
            </a:spcBef>
            <a:spcAft>
              <a:spcPct val="35000"/>
            </a:spcAft>
          </a:pPr>
          <a:r>
            <a:rPr lang="en-US" sz="2000" b="1" kern="1200" dirty="0" smtClean="0"/>
            <a:t>Fresh</a:t>
          </a:r>
          <a:br>
            <a:rPr lang="en-US" sz="2000" b="1" kern="1200" dirty="0" smtClean="0"/>
          </a:br>
          <a:r>
            <a:rPr lang="en-US" sz="1800" kern="1200" dirty="0" smtClean="0"/>
            <a:t>Use the Food Buying Guide for crediting</a:t>
          </a:r>
          <a:endParaRPr lang="en-US" sz="2000" b="1" kern="1200" dirty="0"/>
        </a:p>
      </dsp:txBody>
      <dsp:txXfrm rot="10800000">
        <a:off x="2665676" y="2162"/>
        <a:ext cx="4649523" cy="860339"/>
      </dsp:txXfrm>
    </dsp:sp>
    <dsp:sp modelId="{2B85F364-201E-465C-BEBB-343F707582D6}">
      <dsp:nvSpPr>
        <dsp:cNvPr id="0" name=""/>
        <dsp:cNvSpPr/>
      </dsp:nvSpPr>
      <dsp:spPr>
        <a:xfrm>
          <a:off x="1752598" y="3"/>
          <a:ext cx="860339" cy="860339"/>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530C32D0-1C9F-4E93-B300-BE7ACF5927EF}">
      <dsp:nvSpPr>
        <dsp:cNvPr id="0" name=""/>
        <dsp:cNvSpPr/>
      </dsp:nvSpPr>
      <dsp:spPr>
        <a:xfrm rot="10800000">
          <a:off x="685782" y="1044659"/>
          <a:ext cx="4864608" cy="860339"/>
        </a:xfrm>
        <a:prstGeom prst="homePlate">
          <a:avLst/>
        </a:prstGeom>
        <a:gradFill rotWithShape="0">
          <a:gsLst>
            <a:gs pos="0">
              <a:schemeClr val="accent4">
                <a:hueOff val="-514289"/>
                <a:satOff val="-1422"/>
                <a:lumOff val="883"/>
                <a:alphaOff val="0"/>
                <a:tint val="1000"/>
                <a:satMod val="255000"/>
              </a:schemeClr>
            </a:gs>
            <a:gs pos="55000">
              <a:schemeClr val="accent4">
                <a:hueOff val="-514289"/>
                <a:satOff val="-1422"/>
                <a:lumOff val="883"/>
                <a:alphaOff val="0"/>
                <a:tint val="12000"/>
                <a:satMod val="255000"/>
              </a:schemeClr>
            </a:gs>
            <a:gs pos="100000">
              <a:schemeClr val="accent4">
                <a:hueOff val="-514289"/>
                <a:satOff val="-1422"/>
                <a:lumOff val="883"/>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386" tIns="76200" rIns="142240" bIns="76200" numCol="1" spcCol="1270" anchor="ctr" anchorCtr="0">
          <a:noAutofit/>
        </a:bodyPr>
        <a:lstStyle/>
        <a:p>
          <a:pPr lvl="0" algn="l" defTabSz="889000">
            <a:lnSpc>
              <a:spcPct val="90000"/>
            </a:lnSpc>
            <a:spcBef>
              <a:spcPct val="0"/>
            </a:spcBef>
            <a:spcAft>
              <a:spcPct val="35000"/>
            </a:spcAft>
          </a:pPr>
          <a:r>
            <a:rPr lang="en-US" sz="2000" b="1" kern="1200" dirty="0" smtClean="0"/>
            <a:t>Frozen</a:t>
          </a:r>
          <a:br>
            <a:rPr lang="en-US" sz="2000" b="1" kern="1200" dirty="0" smtClean="0"/>
          </a:br>
          <a:r>
            <a:rPr lang="en-US" sz="2000" b="0" kern="1200" dirty="0" smtClean="0"/>
            <a:t>Plain without added ingredients</a:t>
          </a:r>
          <a:endParaRPr lang="en-US" sz="2000" b="0" kern="1200" dirty="0"/>
        </a:p>
      </dsp:txBody>
      <dsp:txXfrm rot="10800000">
        <a:off x="900867" y="1044659"/>
        <a:ext cx="4649523" cy="860339"/>
      </dsp:txXfrm>
    </dsp:sp>
    <dsp:sp modelId="{01611449-B5EB-4154-B67D-0426FED7AE8A}">
      <dsp:nvSpPr>
        <dsp:cNvPr id="0" name=""/>
        <dsp:cNvSpPr/>
      </dsp:nvSpPr>
      <dsp:spPr>
        <a:xfrm>
          <a:off x="0" y="1044659"/>
          <a:ext cx="860339" cy="860339"/>
        </a:xfrm>
        <a:prstGeom prst="ellipse">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E49DDF3B-4049-4DEB-B496-888240323115}">
      <dsp:nvSpPr>
        <dsp:cNvPr id="0" name=""/>
        <dsp:cNvSpPr/>
      </dsp:nvSpPr>
      <dsp:spPr>
        <a:xfrm rot="10800000">
          <a:off x="2429677" y="2062654"/>
          <a:ext cx="4864608" cy="860339"/>
        </a:xfrm>
        <a:prstGeom prst="homePlate">
          <a:avLst/>
        </a:prstGeom>
        <a:gradFill rotWithShape="0">
          <a:gsLst>
            <a:gs pos="0">
              <a:schemeClr val="accent4">
                <a:hueOff val="-1028578"/>
                <a:satOff val="-2845"/>
                <a:lumOff val="1765"/>
                <a:alphaOff val="0"/>
                <a:tint val="1000"/>
                <a:satMod val="255000"/>
              </a:schemeClr>
            </a:gs>
            <a:gs pos="55000">
              <a:schemeClr val="accent4">
                <a:hueOff val="-1028578"/>
                <a:satOff val="-2845"/>
                <a:lumOff val="1765"/>
                <a:alphaOff val="0"/>
                <a:tint val="12000"/>
                <a:satMod val="255000"/>
              </a:schemeClr>
            </a:gs>
            <a:gs pos="100000">
              <a:schemeClr val="accent4">
                <a:hueOff val="-1028578"/>
                <a:satOff val="-2845"/>
                <a:lumOff val="1765"/>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386" tIns="76200" rIns="142240" bIns="76200" numCol="1" spcCol="1270" anchor="ctr" anchorCtr="0">
          <a:noAutofit/>
        </a:bodyPr>
        <a:lstStyle/>
        <a:p>
          <a:pPr lvl="0" algn="l" defTabSz="889000">
            <a:lnSpc>
              <a:spcPct val="90000"/>
            </a:lnSpc>
            <a:spcBef>
              <a:spcPct val="0"/>
            </a:spcBef>
            <a:spcAft>
              <a:spcPct val="35000"/>
            </a:spcAft>
          </a:pPr>
          <a:r>
            <a:rPr lang="en-US" sz="2000" b="1" kern="1200" dirty="0" smtClean="0"/>
            <a:t>Canned</a:t>
          </a:r>
          <a:r>
            <a:rPr lang="en-US" sz="1800" b="1" kern="1200" dirty="0" smtClean="0"/>
            <a:t/>
          </a:r>
          <a:br>
            <a:rPr lang="en-US" sz="1800" b="1" kern="1200" dirty="0" smtClean="0"/>
          </a:br>
          <a:r>
            <a:rPr lang="en-US" sz="1800" b="0" kern="1200" dirty="0" smtClean="0"/>
            <a:t>Low sodium or no salt added</a:t>
          </a:r>
          <a:endParaRPr lang="en-US" sz="1800" b="0" kern="1200" dirty="0"/>
        </a:p>
      </dsp:txBody>
      <dsp:txXfrm rot="10800000">
        <a:off x="2644762" y="2062654"/>
        <a:ext cx="4649523" cy="860339"/>
      </dsp:txXfrm>
    </dsp:sp>
    <dsp:sp modelId="{4520665C-F19E-4329-902C-7B88F982B54C}">
      <dsp:nvSpPr>
        <dsp:cNvPr id="0" name=""/>
        <dsp:cNvSpPr/>
      </dsp:nvSpPr>
      <dsp:spPr>
        <a:xfrm>
          <a:off x="1752600" y="2070160"/>
          <a:ext cx="825435" cy="825435"/>
        </a:xfrm>
        <a:prstGeom prst="ellipse">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EB7D25DE-5237-4040-BC3B-8FBF853486CF}">
      <dsp:nvSpPr>
        <dsp:cNvPr id="0" name=""/>
        <dsp:cNvSpPr/>
      </dsp:nvSpPr>
      <dsp:spPr>
        <a:xfrm rot="10800000">
          <a:off x="857260" y="3131933"/>
          <a:ext cx="4864608" cy="860339"/>
        </a:xfrm>
        <a:prstGeom prst="homePlate">
          <a:avLst/>
        </a:prstGeom>
        <a:gradFill rotWithShape="0">
          <a:gsLst>
            <a:gs pos="0">
              <a:schemeClr val="accent4">
                <a:hueOff val="-1542867"/>
                <a:satOff val="-4267"/>
                <a:lumOff val="2648"/>
                <a:alphaOff val="0"/>
                <a:tint val="1000"/>
                <a:satMod val="255000"/>
              </a:schemeClr>
            </a:gs>
            <a:gs pos="55000">
              <a:schemeClr val="accent4">
                <a:hueOff val="-1542867"/>
                <a:satOff val="-4267"/>
                <a:lumOff val="2648"/>
                <a:alphaOff val="0"/>
                <a:tint val="12000"/>
                <a:satMod val="255000"/>
              </a:schemeClr>
            </a:gs>
            <a:gs pos="100000">
              <a:schemeClr val="accent4">
                <a:hueOff val="-1542867"/>
                <a:satOff val="-4267"/>
                <a:lumOff val="2648"/>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386" tIns="76200" rIns="142240" bIns="76200" numCol="1" spcCol="1270" anchor="ctr" anchorCtr="0">
          <a:noAutofit/>
        </a:bodyPr>
        <a:lstStyle/>
        <a:p>
          <a:pPr lvl="0" algn="l" defTabSz="889000">
            <a:lnSpc>
              <a:spcPct val="90000"/>
            </a:lnSpc>
            <a:spcBef>
              <a:spcPct val="0"/>
            </a:spcBef>
            <a:spcAft>
              <a:spcPct val="35000"/>
            </a:spcAft>
          </a:pPr>
          <a:r>
            <a:rPr lang="en-US" sz="2000" b="1" kern="1200" dirty="0" smtClean="0"/>
            <a:t>100% Juice</a:t>
          </a:r>
          <a:br>
            <a:rPr lang="en-US" sz="2000" b="1" kern="1200" dirty="0" smtClean="0"/>
          </a:br>
          <a:r>
            <a:rPr lang="en-US" sz="1800" kern="1200" dirty="0" smtClean="0"/>
            <a:t>Pasteurized, full-strength vegetable juice</a:t>
          </a:r>
          <a:endParaRPr lang="en-US" sz="2000" b="1" kern="1200" dirty="0"/>
        </a:p>
      </dsp:txBody>
      <dsp:txXfrm rot="10800000">
        <a:off x="1072345" y="3131933"/>
        <a:ext cx="4649523" cy="860339"/>
      </dsp:txXfrm>
    </dsp:sp>
    <dsp:sp modelId="{9283D8F1-EE61-4070-9658-C3B56BC09669}">
      <dsp:nvSpPr>
        <dsp:cNvPr id="0" name=""/>
        <dsp:cNvSpPr/>
      </dsp:nvSpPr>
      <dsp:spPr>
        <a:xfrm>
          <a:off x="130264" y="3124199"/>
          <a:ext cx="860339" cy="860339"/>
        </a:xfrm>
        <a:prstGeom prst="ellipse">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7A7FC2C0-2B9D-4BA9-A284-7191ED313E6F}">
      <dsp:nvSpPr>
        <dsp:cNvPr id="0" name=""/>
        <dsp:cNvSpPr/>
      </dsp:nvSpPr>
      <dsp:spPr>
        <a:xfrm rot="10800000">
          <a:off x="2438403" y="4191001"/>
          <a:ext cx="4864608" cy="860339"/>
        </a:xfrm>
        <a:prstGeom prst="homePlate">
          <a:avLst/>
        </a:prstGeom>
        <a:gradFill rotWithShape="0">
          <a:gsLst>
            <a:gs pos="0">
              <a:schemeClr val="accent4">
                <a:hueOff val="-2057156"/>
                <a:satOff val="-5690"/>
                <a:lumOff val="3530"/>
                <a:alphaOff val="0"/>
                <a:tint val="1000"/>
                <a:satMod val="255000"/>
              </a:schemeClr>
            </a:gs>
            <a:gs pos="55000">
              <a:schemeClr val="accent4">
                <a:hueOff val="-2057156"/>
                <a:satOff val="-5690"/>
                <a:lumOff val="3530"/>
                <a:alphaOff val="0"/>
                <a:tint val="12000"/>
                <a:satMod val="255000"/>
              </a:schemeClr>
            </a:gs>
            <a:gs pos="100000">
              <a:schemeClr val="accent4">
                <a:hueOff val="-2057156"/>
                <a:satOff val="-5690"/>
                <a:lumOff val="353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386" tIns="76200" rIns="142240" bIns="76200" numCol="1" spcCol="1270" anchor="ctr" anchorCtr="0">
          <a:noAutofit/>
        </a:bodyPr>
        <a:lstStyle/>
        <a:p>
          <a:pPr lvl="0" algn="l" defTabSz="889000">
            <a:lnSpc>
              <a:spcPct val="90000"/>
            </a:lnSpc>
            <a:spcBef>
              <a:spcPct val="0"/>
            </a:spcBef>
            <a:spcAft>
              <a:spcPct val="35000"/>
            </a:spcAft>
          </a:pPr>
          <a:r>
            <a:rPr lang="en-US" sz="2000" b="1" kern="1200" dirty="0" smtClean="0"/>
            <a:t>Soup</a:t>
          </a:r>
          <a:br>
            <a:rPr lang="en-US" sz="2000" b="1" kern="1200" dirty="0" smtClean="0"/>
          </a:br>
          <a:r>
            <a:rPr lang="en-US" sz="2000" b="0" kern="1200" dirty="0" smtClean="0"/>
            <a:t>Commercially or homemade vegetable or bean soups</a:t>
          </a:r>
          <a:endParaRPr lang="en-US" sz="2000" b="0" kern="1200" dirty="0"/>
        </a:p>
      </dsp:txBody>
      <dsp:txXfrm rot="10800000">
        <a:off x="2653488" y="4191001"/>
        <a:ext cx="4649523" cy="860339"/>
      </dsp:txXfrm>
    </dsp:sp>
    <dsp:sp modelId="{9A3AB21C-5320-485B-8CE2-81BCDD631597}">
      <dsp:nvSpPr>
        <dsp:cNvPr id="0" name=""/>
        <dsp:cNvSpPr/>
      </dsp:nvSpPr>
      <dsp:spPr>
        <a:xfrm>
          <a:off x="1730461" y="4191001"/>
          <a:ext cx="860339" cy="860339"/>
        </a:xfrm>
        <a:prstGeom prst="ellipse">
          <a:avLst/>
        </a:prstGeom>
        <a:blipFill rotWithShape="1">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AC38D-97A2-4B09-B41E-FD999A68C07C}">
      <dsp:nvSpPr>
        <dsp:cNvPr id="0" name=""/>
        <dsp:cNvSpPr/>
      </dsp:nvSpPr>
      <dsp:spPr>
        <a:xfrm>
          <a:off x="0" y="3664043"/>
          <a:ext cx="8153400" cy="601116"/>
        </a:xfrm>
        <a:prstGeom prst="rect">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smtClean="0"/>
            <a:t>Step </a:t>
          </a:r>
          <a:r>
            <a:rPr lang="en-US" sz="1600" kern="1200" dirty="0" smtClean="0"/>
            <a:t>5</a:t>
          </a:r>
          <a:br>
            <a:rPr lang="en-US" sz="1600" kern="1200" dirty="0" smtClean="0"/>
          </a:br>
          <a:r>
            <a:rPr lang="en-US" sz="1600" kern="1200" dirty="0" smtClean="0"/>
            <a:t>Round down to the nearest 0.25 </a:t>
          </a:r>
          <a:r>
            <a:rPr lang="en-US" sz="1600" kern="1200" dirty="0" err="1" smtClean="0"/>
            <a:t>oz</a:t>
          </a:r>
          <a:r>
            <a:rPr lang="en-US" sz="1600" kern="1200" dirty="0" smtClean="0"/>
            <a:t> </a:t>
          </a:r>
          <a:r>
            <a:rPr lang="en-US" sz="1600" kern="1200" dirty="0" err="1" smtClean="0"/>
            <a:t>eq</a:t>
          </a:r>
          <a:endParaRPr lang="en-US" sz="1500" kern="1200" dirty="0"/>
        </a:p>
      </dsp:txBody>
      <dsp:txXfrm>
        <a:off x="0" y="3664043"/>
        <a:ext cx="8153400" cy="601116"/>
      </dsp:txXfrm>
    </dsp:sp>
    <dsp:sp modelId="{ACF74DBE-0515-42A4-9DA5-5059555E1866}">
      <dsp:nvSpPr>
        <dsp:cNvPr id="0" name=""/>
        <dsp:cNvSpPr/>
      </dsp:nvSpPr>
      <dsp:spPr>
        <a:xfrm rot="10800000">
          <a:off x="0" y="2805159"/>
          <a:ext cx="8153400" cy="924517"/>
        </a:xfrm>
        <a:prstGeom prst="upArrowCallout">
          <a:avLst/>
        </a:prstGeom>
        <a:solidFill>
          <a:schemeClr val="accent4">
            <a:hueOff val="-514289"/>
            <a:satOff val="-1422"/>
            <a:lumOff val="883"/>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dirty="0" smtClean="0"/>
            <a:t>Step 4</a:t>
          </a:r>
          <a:br>
            <a:rPr lang="en-US" sz="1500" kern="1200" dirty="0" smtClean="0"/>
          </a:br>
          <a:r>
            <a:rPr lang="en-US" sz="1500" kern="1200" dirty="0" smtClean="0"/>
            <a:t>Divide the total number of grams in the product by the number of grams equal to 1 </a:t>
          </a:r>
          <a:r>
            <a:rPr lang="en-US" sz="1500" kern="1200" dirty="0" err="1" smtClean="0"/>
            <a:t>oz</a:t>
          </a:r>
          <a:r>
            <a:rPr lang="en-US" sz="1500" kern="1200" dirty="0" smtClean="0"/>
            <a:t> </a:t>
          </a:r>
          <a:r>
            <a:rPr lang="en-US" sz="1500" kern="1200" dirty="0" err="1" smtClean="0"/>
            <a:t>eq</a:t>
          </a:r>
          <a:r>
            <a:rPr lang="en-US" sz="1500" kern="1200" dirty="0" smtClean="0"/>
            <a:t> grain</a:t>
          </a:r>
          <a:endParaRPr lang="en-US" sz="1500" kern="1200" dirty="0"/>
        </a:p>
      </dsp:txBody>
      <dsp:txXfrm rot="10800000">
        <a:off x="0" y="2805159"/>
        <a:ext cx="8153400" cy="600723"/>
      </dsp:txXfrm>
    </dsp:sp>
    <dsp:sp modelId="{0A945BBD-4625-42F5-A494-FD3C05427AA0}">
      <dsp:nvSpPr>
        <dsp:cNvPr id="0" name=""/>
        <dsp:cNvSpPr/>
      </dsp:nvSpPr>
      <dsp:spPr>
        <a:xfrm rot="10800000">
          <a:off x="0" y="1880635"/>
          <a:ext cx="8153400" cy="924517"/>
        </a:xfrm>
        <a:prstGeom prst="upArrowCallout">
          <a:avLst/>
        </a:prstGeom>
        <a:solidFill>
          <a:schemeClr val="accent4">
            <a:hueOff val="-1028578"/>
            <a:satOff val="-2845"/>
            <a:lumOff val="1765"/>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t>Step 3</a:t>
          </a:r>
          <a:br>
            <a:rPr lang="en-US" sz="1600" kern="1200" dirty="0" smtClean="0"/>
          </a:br>
          <a:r>
            <a:rPr lang="en-US" sz="1600" kern="1200" dirty="0" smtClean="0"/>
            <a:t>Using the product’s nutrition facts label, determine how many grams are in the product </a:t>
          </a:r>
          <a:endParaRPr lang="en-US" sz="1600" kern="1200" dirty="0"/>
        </a:p>
      </dsp:txBody>
      <dsp:txXfrm rot="10800000">
        <a:off x="0" y="1880635"/>
        <a:ext cx="8153400" cy="600723"/>
      </dsp:txXfrm>
    </dsp:sp>
    <dsp:sp modelId="{1857A568-9D05-451B-A1CE-855766C80410}">
      <dsp:nvSpPr>
        <dsp:cNvPr id="0" name=""/>
        <dsp:cNvSpPr/>
      </dsp:nvSpPr>
      <dsp:spPr>
        <a:xfrm rot="10800000">
          <a:off x="0" y="980481"/>
          <a:ext cx="8153400" cy="924517"/>
        </a:xfrm>
        <a:prstGeom prst="upArrowCallout">
          <a:avLst/>
        </a:prstGeom>
        <a:solidFill>
          <a:schemeClr val="accent4">
            <a:hueOff val="-1542867"/>
            <a:satOff val="-4267"/>
            <a:lumOff val="2648"/>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t>Step 2</a:t>
          </a:r>
          <a:br>
            <a:rPr lang="en-US" sz="1600" kern="1200" dirty="0" smtClean="0"/>
          </a:br>
          <a:r>
            <a:rPr lang="en-US" sz="1600" kern="1200" dirty="0" smtClean="0"/>
            <a:t>Determine which group your product is listed under on Exhibit A</a:t>
          </a:r>
          <a:endParaRPr lang="en-US" sz="1600" kern="1200" dirty="0"/>
        </a:p>
      </dsp:txBody>
      <dsp:txXfrm rot="10800000">
        <a:off x="0" y="980481"/>
        <a:ext cx="8153400" cy="600723"/>
      </dsp:txXfrm>
    </dsp:sp>
    <dsp:sp modelId="{27AE5E4C-58E1-4D57-8426-2D74BF1E342F}">
      <dsp:nvSpPr>
        <dsp:cNvPr id="0" name=""/>
        <dsp:cNvSpPr/>
      </dsp:nvSpPr>
      <dsp:spPr>
        <a:xfrm rot="10800000">
          <a:off x="0" y="2039"/>
          <a:ext cx="8153400" cy="924517"/>
        </a:xfrm>
        <a:prstGeom prst="upArrowCallout">
          <a:avLst/>
        </a:prstGeom>
        <a:solidFill>
          <a:schemeClr val="accent4">
            <a:hueOff val="-2057156"/>
            <a:satOff val="-5690"/>
            <a:lumOff val="353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t>Step 1</a:t>
          </a:r>
          <a:br>
            <a:rPr lang="en-US" sz="1600" kern="1200" dirty="0" smtClean="0"/>
          </a:br>
          <a:r>
            <a:rPr lang="en-US" sz="1600" kern="1200" dirty="0" smtClean="0"/>
            <a:t>Ensure grain product is whole grain-rich</a:t>
          </a:r>
          <a:endParaRPr lang="en-US" sz="1600" kern="1200" dirty="0"/>
        </a:p>
      </dsp:txBody>
      <dsp:txXfrm rot="10800000">
        <a:off x="0" y="2039"/>
        <a:ext cx="8153400" cy="6007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1676395A-AC65-414F-8386-566A21FA4853}" type="datetimeFigureOut">
              <a:rPr lang="en-US" smtClean="0"/>
              <a:t>10/13/2015</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99D52F16-6E88-4AFB-9277-F388178C57B2}" type="slidenum">
              <a:rPr lang="en-US" smtClean="0"/>
              <a:t>‹#›</a:t>
            </a:fld>
            <a:endParaRPr lang="en-US"/>
          </a:p>
        </p:txBody>
      </p:sp>
    </p:spTree>
    <p:extLst>
      <p:ext uri="{BB962C8B-B14F-4D97-AF65-F5344CB8AC3E}">
        <p14:creationId xmlns:p14="http://schemas.microsoft.com/office/powerpoint/2010/main" val="4205306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E680884-D300-4746-94C1-63B50785E834}" type="datetimeFigureOut">
              <a:rPr lang="en-US" smtClean="0"/>
              <a:t>10/13/2015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CC5B8953-CEC1-4BE3-B96C-CEFD1AFE75E8}" type="slidenum">
              <a:rPr lang="en-US" smtClean="0"/>
              <a:t>‹#›</a:t>
            </a:fld>
            <a:endParaRPr lang="en-US"/>
          </a:p>
        </p:txBody>
      </p:sp>
    </p:spTree>
    <p:extLst>
      <p:ext uri="{BB962C8B-B14F-4D97-AF65-F5344CB8AC3E}">
        <p14:creationId xmlns:p14="http://schemas.microsoft.com/office/powerpoint/2010/main" val="284277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304800"/>
            <a:ext cx="6271683" cy="4703762"/>
          </a:xfrm>
        </p:spPr>
      </p:sp>
      <p:sp>
        <p:nvSpPr>
          <p:cNvPr id="3" name="Notes Placeholder 2"/>
          <p:cNvSpPr>
            <a:spLocks noGrp="1"/>
          </p:cNvSpPr>
          <p:nvPr>
            <p:ph type="body" idx="1"/>
          </p:nvPr>
        </p:nvSpPr>
        <p:spPr>
          <a:xfrm>
            <a:off x="304800" y="5181600"/>
            <a:ext cx="6248400" cy="3810000"/>
          </a:xfrm>
        </p:spPr>
        <p:txBody>
          <a:bodyPr/>
          <a:lstStyle/>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5B8953-CEC1-4BE3-B96C-CEFD1AFE75E8}" type="slidenum">
              <a:rPr lang="en-US" smtClean="0"/>
              <a:t>1</a:t>
            </a:fld>
            <a:endParaRPr lang="en-US"/>
          </a:p>
        </p:txBody>
      </p:sp>
    </p:spTree>
    <p:extLst>
      <p:ext uri="{BB962C8B-B14F-4D97-AF65-F5344CB8AC3E}">
        <p14:creationId xmlns:p14="http://schemas.microsoft.com/office/powerpoint/2010/main" val="2484281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3158" y="304800"/>
            <a:ext cx="6271683" cy="4703762"/>
          </a:xfrm>
        </p:spPr>
      </p:sp>
      <p:sp>
        <p:nvSpPr>
          <p:cNvPr id="3" name="Notes Placeholder 2"/>
          <p:cNvSpPr>
            <a:spLocks noGrp="1"/>
          </p:cNvSpPr>
          <p:nvPr>
            <p:ph type="body" idx="1"/>
          </p:nvPr>
        </p:nvSpPr>
        <p:spPr>
          <a:xfrm>
            <a:off x="304800" y="5105400"/>
            <a:ext cx="6248400" cy="3810000"/>
          </a:xfrm>
        </p:spPr>
        <p:txBody>
          <a:bodyPr/>
          <a:lstStyle/>
          <a:p>
            <a:r>
              <a:rPr lang="en-US" sz="1400" dirty="0" smtClean="0"/>
              <a:t>The quantity of a meat/meat alternate refers to the edible portion as served. For</a:t>
            </a:r>
            <a:r>
              <a:rPr lang="en-US" sz="1400" baseline="0" dirty="0" smtClean="0"/>
              <a:t> meats such as beef, poultry, and fish, this refers to the cooked (not raw) amount.</a:t>
            </a:r>
          </a:p>
          <a:p>
            <a:pPr marL="109728" indent="0">
              <a:buNone/>
            </a:pPr>
            <a:endParaRPr lang="en-US" sz="1400" dirty="0" smtClean="0"/>
          </a:p>
          <a:p>
            <a:r>
              <a:rPr lang="en-US" sz="1400" dirty="0" smtClean="0"/>
              <a:t>Commonly used meat</a:t>
            </a:r>
            <a:r>
              <a:rPr lang="en-US" sz="1400" baseline="0" dirty="0" smtClean="0"/>
              <a:t> alternates in the breakfast and lunch programs include: </a:t>
            </a:r>
            <a:r>
              <a:rPr lang="en-US" sz="1400" dirty="0" smtClean="0"/>
              <a:t>Seeds, Nuts and Nut Butters; Yogurt</a:t>
            </a:r>
            <a:r>
              <a:rPr lang="en-US" sz="1400" baseline="0" dirty="0" smtClean="0"/>
              <a:t> and </a:t>
            </a:r>
            <a:r>
              <a:rPr lang="en-US" sz="1400" dirty="0" smtClean="0"/>
              <a:t>Cottage Cheese; Tofu and Soy Products;</a:t>
            </a:r>
            <a:r>
              <a:rPr lang="en-US" sz="1400" baseline="0" dirty="0" smtClean="0"/>
              <a:t> Cheese; Eggs; and Beans/Peas (Legumes).</a:t>
            </a:r>
            <a:endParaRPr lang="en-US" sz="1400" dirty="0" smtClean="0"/>
          </a:p>
          <a:p>
            <a:endParaRPr lang="en-US" sz="1400" dirty="0" smtClean="0"/>
          </a:p>
          <a:p>
            <a:r>
              <a:rPr lang="en-US" sz="1400" dirty="0" smtClean="0"/>
              <a:t>Beans/peas (legumes) may be offered as a</a:t>
            </a:r>
            <a:r>
              <a:rPr lang="en-US" sz="1400" baseline="0" dirty="0" smtClean="0"/>
              <a:t> meat alternate</a:t>
            </a:r>
            <a:r>
              <a:rPr lang="en-US" sz="1400" dirty="0" smtClean="0"/>
              <a:t> or as a vegetable; however, one serving may not count toward both food components in the same meal.</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5B8953-CEC1-4BE3-B96C-CEFD1AFE75E8}" type="slidenum">
              <a:rPr lang="en-US" smtClean="0"/>
              <a:t>10</a:t>
            </a:fld>
            <a:endParaRPr lang="en-US" dirty="0"/>
          </a:p>
        </p:txBody>
      </p:sp>
    </p:spTree>
    <p:extLst>
      <p:ext uri="{BB962C8B-B14F-4D97-AF65-F5344CB8AC3E}">
        <p14:creationId xmlns:p14="http://schemas.microsoft.com/office/powerpoint/2010/main" val="565469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304800"/>
            <a:ext cx="6172200" cy="4629150"/>
          </a:xfrm>
        </p:spPr>
      </p:sp>
      <p:sp>
        <p:nvSpPr>
          <p:cNvPr id="3" name="Notes Placeholder 2"/>
          <p:cNvSpPr>
            <a:spLocks noGrp="1"/>
          </p:cNvSpPr>
          <p:nvPr>
            <p:ph type="body" idx="1"/>
          </p:nvPr>
        </p:nvSpPr>
        <p:spPr>
          <a:xfrm>
            <a:off x="381000" y="5105400"/>
            <a:ext cx="6172200" cy="3493770"/>
          </a:xfrm>
        </p:spPr>
        <p:txBody>
          <a:bodyPr/>
          <a:lstStyle/>
          <a:p>
            <a:r>
              <a:rPr lang="en-US" sz="1400" dirty="0" smtClean="0"/>
              <a:t>All grains served for breakfast and lunch must be 100% whole grain or a blend of grains, of which at least 50% is whole grain. The remaining 50% or less of the grains must be enriched. Enriched</a:t>
            </a:r>
            <a:r>
              <a:rPr lang="en-US" sz="1400" baseline="0" dirty="0" smtClean="0"/>
              <a:t> grains have had some of the nutrients restored that were lost during processing. </a:t>
            </a:r>
          </a:p>
          <a:p>
            <a:endParaRPr lang="en-US" sz="1400" dirty="0" smtClean="0"/>
          </a:p>
          <a:p>
            <a:r>
              <a:rPr lang="en-US" sz="1400" dirty="0" smtClean="0"/>
              <a:t>This slide shows some examples</a:t>
            </a:r>
            <a:r>
              <a:rPr lang="en-US" sz="1400" baseline="0" dirty="0" smtClean="0"/>
              <a:t> of grain products that are whole grains (listed on the left) and products that are not (listed on the right).</a:t>
            </a:r>
          </a:p>
          <a:p>
            <a:endParaRPr lang="en-US" sz="1400" dirty="0" smtClean="0"/>
          </a:p>
          <a:p>
            <a:r>
              <a:rPr lang="en-US" sz="1400" dirty="0" smtClean="0"/>
              <a:t>The easiest way to determine if a product meets the whole grain-rich requirement is to look at the ingredient label to determine if a whole grain is listed as the first ingredient.</a:t>
            </a:r>
            <a:r>
              <a:rPr lang="en-US" sz="1400" baseline="0" dirty="0" smtClean="0"/>
              <a:t> The first ingredient listed is typically the primary ingredient in a product.</a:t>
            </a:r>
            <a:endParaRPr lang="en-US" sz="1400" dirty="0" smtClean="0"/>
          </a:p>
          <a:p>
            <a:endParaRPr lang="en-US" sz="1400" dirty="0" smtClean="0"/>
          </a:p>
          <a:p>
            <a:r>
              <a:rPr lang="en-US" sz="1400" dirty="0" smtClean="0"/>
              <a:t>If</a:t>
            </a:r>
            <a:r>
              <a:rPr lang="en-US" sz="1400" baseline="0" dirty="0" smtClean="0"/>
              <a:t> a grain product contains a combination of grains, </a:t>
            </a:r>
            <a:r>
              <a:rPr lang="en-US" sz="1400" dirty="0" smtClean="0"/>
              <a:t>you should</a:t>
            </a:r>
            <a:r>
              <a:rPr lang="en-US" sz="1400" baseline="0" dirty="0" smtClean="0"/>
              <a:t> have a p</a:t>
            </a:r>
            <a:r>
              <a:rPr lang="en-US" sz="1400" dirty="0" smtClean="0"/>
              <a:t>roduct formulation statement from the manufacturer confirming</a:t>
            </a:r>
            <a:r>
              <a:rPr lang="en-US" sz="1400" baseline="0" dirty="0" smtClean="0"/>
              <a:t> that whole grains contribute </a:t>
            </a:r>
            <a:r>
              <a:rPr lang="en-US" sz="1400" dirty="0" smtClean="0"/>
              <a:t>at least 50% of the creditable grains in the product.</a:t>
            </a:r>
            <a:r>
              <a:rPr lang="en-US" sz="1400" baseline="0" dirty="0" smtClean="0"/>
              <a:t> </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CC5B8953-CEC1-4BE3-B96C-CEFD1AFE75E8}" type="slidenum">
              <a:rPr lang="en-US" smtClean="0"/>
              <a:t>11</a:t>
            </a:fld>
            <a:endParaRPr lang="en-US"/>
          </a:p>
        </p:txBody>
      </p:sp>
    </p:spTree>
    <p:extLst>
      <p:ext uri="{BB962C8B-B14F-4D97-AF65-F5344CB8AC3E}">
        <p14:creationId xmlns:p14="http://schemas.microsoft.com/office/powerpoint/2010/main" val="1542861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304800"/>
            <a:ext cx="6172200" cy="4629150"/>
          </a:xfrm>
        </p:spPr>
      </p:sp>
      <p:sp>
        <p:nvSpPr>
          <p:cNvPr id="3" name="Notes Placeholder 2"/>
          <p:cNvSpPr>
            <a:spLocks noGrp="1"/>
          </p:cNvSpPr>
          <p:nvPr>
            <p:ph type="body" idx="1"/>
          </p:nvPr>
        </p:nvSpPr>
        <p:spPr>
          <a:xfrm>
            <a:off x="304800" y="5181600"/>
            <a:ext cx="6172200" cy="3581400"/>
          </a:xfrm>
        </p:spPr>
        <p:txBody>
          <a:bodyPr/>
          <a:lstStyle/>
          <a:p>
            <a:pPr marL="109728" marR="0" lvl="0" indent="0" algn="l" defTabSz="914400" rtl="0" eaLnBrk="1" fontAlgn="auto" latinLnBrk="0" hangingPunct="1">
              <a:lnSpc>
                <a:spcPct val="100000"/>
              </a:lnSpc>
              <a:spcBef>
                <a:spcPts val="300"/>
              </a:spcBef>
              <a:spcAft>
                <a:spcPts val="0"/>
              </a:spcAft>
              <a:buClr>
                <a:srgbClr val="7F8FA9"/>
              </a:buClr>
              <a:buSzTx/>
              <a:buFont typeface="Georgia"/>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SFAs that demonstrate hardship in procuring compliant whole grain-rich products that are acceptable to students may apply for a temporary whole grain-rich exemption for the 2015-2016 school year only. The whole grain-rich exemption allows schools to serve certain non-whole grain-rich products providing that they continue to offer at least half of the grains as whole grain-rich over the course of a week, which is consistent with the whole grain-rich requirement for the 2013-2014 school year. </a:t>
            </a:r>
          </a:p>
          <a:p>
            <a:pPr marL="109728" marR="0" lvl="0" indent="0" algn="l" defTabSz="914400" rtl="0" eaLnBrk="1" fontAlgn="auto" latinLnBrk="0" hangingPunct="1">
              <a:lnSpc>
                <a:spcPct val="100000"/>
              </a:lnSpc>
              <a:spcBef>
                <a:spcPts val="300"/>
              </a:spcBef>
              <a:spcAft>
                <a:spcPts val="0"/>
              </a:spcAft>
              <a:buClr>
                <a:srgbClr val="7F8FA9"/>
              </a:buClr>
              <a:buSzTx/>
              <a:buFont typeface="Georgia"/>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109728" marR="0" lvl="0" indent="0" algn="l" defTabSz="914400" rtl="0" eaLnBrk="1" fontAlgn="auto" latinLnBrk="0" hangingPunct="1">
              <a:lnSpc>
                <a:spcPct val="100000"/>
              </a:lnSpc>
              <a:spcBef>
                <a:spcPts val="300"/>
              </a:spcBef>
              <a:spcAft>
                <a:spcPts val="0"/>
              </a:spcAft>
              <a:buClr>
                <a:srgbClr val="7F8FA9"/>
              </a:buClr>
              <a:buSzTx/>
              <a:buFont typeface="Georgia"/>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The whole grain-rich exemption replaces the whole grain pasta waiver. Schools that previously had a pasta waiver may apply for a whole grain-rich exemption for pasta products. Without an approved exemption, schools are required to serve pasta products that are whole grain-rich.</a:t>
            </a:r>
          </a:p>
          <a:p>
            <a:pPr marL="109728" marR="0" lvl="0" indent="0" algn="l" defTabSz="914400" rtl="0" eaLnBrk="1" fontAlgn="auto" latinLnBrk="0" hangingPunct="1">
              <a:lnSpc>
                <a:spcPct val="100000"/>
              </a:lnSpc>
              <a:spcBef>
                <a:spcPts val="300"/>
              </a:spcBef>
              <a:spcAft>
                <a:spcPts val="0"/>
              </a:spcAft>
              <a:buClr>
                <a:srgbClr val="7F8FA9"/>
              </a:buClr>
              <a:buSzTx/>
              <a:buFont typeface="Georgia"/>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109728" marR="0" lvl="0" indent="0" algn="l" defTabSz="914400" rtl="0" eaLnBrk="1" fontAlgn="auto" latinLnBrk="0" hangingPunct="1">
              <a:lnSpc>
                <a:spcPct val="100000"/>
              </a:lnSpc>
              <a:spcBef>
                <a:spcPts val="300"/>
              </a:spcBef>
              <a:spcAft>
                <a:spcPts val="0"/>
              </a:spcAft>
              <a:buClr>
                <a:srgbClr val="7F8FA9"/>
              </a:buClr>
              <a:buSzTx/>
              <a:buFont typeface="Georgia"/>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More information about the whole grain-rich exemption is available on the Child Nutrition website listed on the slide.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C5B8953-CEC1-4BE3-B96C-CEFD1AFE75E8}" type="slidenum">
              <a:rPr lang="en-US" smtClean="0"/>
              <a:t>12</a:t>
            </a:fld>
            <a:endParaRPr lang="en-US"/>
          </a:p>
        </p:txBody>
      </p:sp>
    </p:spTree>
    <p:extLst>
      <p:ext uri="{BB962C8B-B14F-4D97-AF65-F5344CB8AC3E}">
        <p14:creationId xmlns:p14="http://schemas.microsoft.com/office/powerpoint/2010/main" val="1935779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Slide Image Placeholder 1"/>
          <p:cNvSpPr>
            <a:spLocks noGrp="1" noRot="1" noChangeAspect="1"/>
          </p:cNvSpPr>
          <p:nvPr>
            <p:ph type="sldImg"/>
          </p:nvPr>
        </p:nvSpPr>
        <p:spPr bwMode="auto">
          <a:xfrm>
            <a:off x="304800" y="304800"/>
            <a:ext cx="6248400" cy="4686300"/>
          </a:xfrm>
          <a:noFill/>
          <a:ln>
            <a:solidFill>
              <a:srgbClr val="000000"/>
            </a:solidFill>
            <a:miter lim="800000"/>
            <a:headEnd/>
            <a:tailEnd/>
          </a:ln>
        </p:spPr>
      </p:sp>
      <p:sp>
        <p:nvSpPr>
          <p:cNvPr id="435202" name="Notes Placeholder 2"/>
          <p:cNvSpPr>
            <a:spLocks noGrp="1"/>
          </p:cNvSpPr>
          <p:nvPr>
            <p:ph type="body" idx="1"/>
          </p:nvPr>
        </p:nvSpPr>
        <p:spPr bwMode="auto">
          <a:xfrm>
            <a:off x="304800" y="5105400"/>
            <a:ext cx="6248400" cy="3810000"/>
          </a:xfrm>
          <a:noFill/>
        </p:spPr>
        <p:txBody>
          <a:bodyPr wrap="square" numCol="1" anchor="t" anchorCtr="0" compatLnSpc="1">
            <a:prstTxWarp prst="textNoShape">
              <a:avLst/>
            </a:prstTxWarp>
          </a:bodyPr>
          <a:lstStyle/>
          <a:p>
            <a:pPr marL="520700" lvl="0" indent="-457200" fontAlgn="auto">
              <a:spcAft>
                <a:spcPts val="0"/>
              </a:spcAft>
              <a:defRPr/>
            </a:pPr>
            <a:r>
              <a:rPr lang="en-US" sz="1300" dirty="0" smtClean="0"/>
              <a:t>A variety of </a:t>
            </a:r>
            <a:r>
              <a:rPr lang="en-US" sz="1300" b="1" dirty="0" smtClean="0"/>
              <a:t>at least two types </a:t>
            </a:r>
            <a:r>
              <a:rPr lang="en-US" sz="1300" dirty="0" smtClean="0"/>
              <a:t>of pasteurized fluid milk </a:t>
            </a:r>
            <a:r>
              <a:rPr lang="en-US" sz="1300" b="1" dirty="0" smtClean="0"/>
              <a:t>must</a:t>
            </a:r>
            <a:r>
              <a:rPr lang="en-US" sz="1300" dirty="0" smtClean="0"/>
              <a:t> be offered at breakfast and lunch within the allowable</a:t>
            </a:r>
            <a:r>
              <a:rPr lang="en-US" sz="1300" baseline="0" dirty="0" smtClean="0"/>
              <a:t> milk types: unflavored low-fat (1%) and fat-free (unflavored or flavored)</a:t>
            </a:r>
            <a:r>
              <a:rPr lang="en-US" sz="1300" dirty="0" smtClean="0"/>
              <a:t>.</a:t>
            </a:r>
            <a:r>
              <a:rPr lang="en-US" sz="1300" baseline="0" dirty="0" smtClean="0"/>
              <a:t>  </a:t>
            </a:r>
            <a:r>
              <a:rPr lang="en-US" sz="1300" dirty="0" smtClean="0"/>
              <a:t>The minimum portion size for</a:t>
            </a:r>
            <a:r>
              <a:rPr lang="en-US" sz="1300" baseline="0" dirty="0" smtClean="0"/>
              <a:t> </a:t>
            </a:r>
            <a:r>
              <a:rPr lang="en-US" sz="1300" dirty="0" smtClean="0"/>
              <a:t>fluid milk is 8 ounces.</a:t>
            </a:r>
          </a:p>
          <a:p>
            <a:pPr marL="520700" marR="0" indent="-457200" algn="l" defTabSz="914400" rtl="0" eaLnBrk="1" fontAlgn="auto" latinLnBrk="0" hangingPunct="1">
              <a:lnSpc>
                <a:spcPct val="100000"/>
              </a:lnSpc>
              <a:spcBef>
                <a:spcPts val="0"/>
              </a:spcBef>
              <a:spcAft>
                <a:spcPts val="0"/>
              </a:spcAft>
              <a:buClrTx/>
              <a:buSzTx/>
              <a:buFontTx/>
              <a:buNone/>
              <a:tabLst/>
              <a:defRPr/>
            </a:pPr>
            <a:endParaRPr lang="en-US" sz="1300" dirty="0" smtClean="0"/>
          </a:p>
          <a:p>
            <a:pPr marL="520700" marR="0" indent="-457200" algn="l" defTabSz="914400" rtl="0" eaLnBrk="1" fontAlgn="auto" latinLnBrk="0" hangingPunct="1">
              <a:lnSpc>
                <a:spcPct val="100000"/>
              </a:lnSpc>
              <a:spcBef>
                <a:spcPts val="0"/>
              </a:spcBef>
              <a:spcAft>
                <a:spcPts val="0"/>
              </a:spcAft>
              <a:buClrTx/>
              <a:buSzTx/>
              <a:buFontTx/>
              <a:buNone/>
              <a:tabLst/>
              <a:defRPr/>
            </a:pPr>
            <a:r>
              <a:rPr lang="en-US" sz="1300" u="none" dirty="0" smtClean="0"/>
              <a:t>Schools may offer a variety of milk options such as fat-free (unflavored or flavored), low-fat (unflavored only), and fat-free or low-fat (lactose-reduced or lactose-free). Note that if </a:t>
            </a:r>
            <a:r>
              <a:rPr lang="en-US" sz="1300" i="1" u="none" dirty="0" smtClean="0"/>
              <a:t>flavored</a:t>
            </a:r>
            <a:r>
              <a:rPr lang="en-US" sz="1300" u="none" dirty="0" smtClean="0"/>
              <a:t>  reduced-lactose or lactose-free milk is offered, it also must be fat-free. Schools are not allowed to offer 2% or whole milk.</a:t>
            </a:r>
          </a:p>
          <a:p>
            <a:pPr marL="520700" marR="0" indent="-457200" algn="l" defTabSz="914400" rtl="0" eaLnBrk="1" fontAlgn="auto" latinLnBrk="0" hangingPunct="1">
              <a:lnSpc>
                <a:spcPct val="100000"/>
              </a:lnSpc>
              <a:spcBef>
                <a:spcPts val="0"/>
              </a:spcBef>
              <a:spcAft>
                <a:spcPts val="0"/>
              </a:spcAft>
              <a:buClrTx/>
              <a:buSzTx/>
              <a:buFontTx/>
              <a:buNone/>
              <a:tabLst/>
              <a:defRPr/>
            </a:pPr>
            <a:endParaRPr lang="en-US" sz="1300" u="none" dirty="0" smtClean="0"/>
          </a:p>
          <a:p>
            <a:pPr marL="520700" marR="0" indent="-457200" algn="l" defTabSz="914400" rtl="0" eaLnBrk="1" fontAlgn="auto" latinLnBrk="0" hangingPunct="1">
              <a:lnSpc>
                <a:spcPct val="100000"/>
              </a:lnSpc>
              <a:spcBef>
                <a:spcPts val="0"/>
              </a:spcBef>
              <a:spcAft>
                <a:spcPts val="0"/>
              </a:spcAft>
              <a:buClrTx/>
              <a:buSzTx/>
              <a:buFontTx/>
              <a:buNone/>
              <a:tabLst/>
              <a:defRPr/>
            </a:pPr>
            <a:r>
              <a:rPr lang="en-US" sz="1300" u="none" dirty="0" smtClean="0"/>
              <a:t>The allowable milk types established by this final rule also applies to meals for children in the 3-4 year-old age group. The USDA notified schools of this requirement for all school meals through implementation memorandum SP-29-2011.</a:t>
            </a:r>
          </a:p>
          <a:p>
            <a:pPr marL="520700" marR="0" indent="-457200" algn="l" defTabSz="914400" rtl="0" eaLnBrk="1" fontAlgn="auto" latinLnBrk="0" hangingPunct="1">
              <a:lnSpc>
                <a:spcPct val="100000"/>
              </a:lnSpc>
              <a:spcBef>
                <a:spcPts val="0"/>
              </a:spcBef>
              <a:spcAft>
                <a:spcPts val="0"/>
              </a:spcAft>
              <a:buClrTx/>
              <a:buSzTx/>
              <a:buFontTx/>
              <a:buNone/>
              <a:tabLst/>
              <a:defRPr/>
            </a:pPr>
            <a:endParaRPr lang="en-US" sz="1300" u="none" dirty="0" smtClean="0"/>
          </a:p>
          <a:p>
            <a:pPr marL="520700" marR="0" indent="-457200" algn="l" defTabSz="914400" rtl="0" eaLnBrk="1" fontAlgn="auto" latinLnBrk="0" hangingPunct="1">
              <a:lnSpc>
                <a:spcPct val="100000"/>
              </a:lnSpc>
              <a:spcBef>
                <a:spcPts val="0"/>
              </a:spcBef>
              <a:spcAft>
                <a:spcPts val="0"/>
              </a:spcAft>
              <a:buClrTx/>
              <a:buSzTx/>
              <a:buFontTx/>
              <a:buNone/>
              <a:tabLst/>
              <a:defRPr/>
            </a:pPr>
            <a:r>
              <a:rPr lang="en-US" sz="1300" u="none" dirty="0" smtClean="0"/>
              <a:t>There is no change to the requirements for the nutritional content of optional non-dairy beverages offered to students with special dietary needs in place of milk at the request of parents. Please refer to the Accommodating Children with Special Dietary Needs manual</a:t>
            </a:r>
            <a:r>
              <a:rPr lang="en-US" sz="1300" dirty="0" smtClean="0"/>
              <a:t>. </a:t>
            </a:r>
          </a:p>
        </p:txBody>
      </p:sp>
      <p:sp>
        <p:nvSpPr>
          <p:cNvPr id="435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F27F01-E207-4E03-AF26-E6FB9FD9FB58}" type="slidenum">
              <a:rPr lang="en-US">
                <a:cs typeface="Arial" charset="0"/>
              </a:rPr>
              <a:pPr fontAlgn="base">
                <a:spcBef>
                  <a:spcPct val="0"/>
                </a:spcBef>
                <a:spcAft>
                  <a:spcPct val="0"/>
                </a:spcAft>
              </a:pPr>
              <a:t>13</a:t>
            </a:fld>
            <a:endParaRPr lang="en-US">
              <a:cs typeface="Arial" charset="0"/>
            </a:endParaRPr>
          </a:p>
        </p:txBody>
      </p:sp>
      <p:sp>
        <p:nvSpPr>
          <p:cNvPr id="435204"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2A036735-E5C0-4040-897A-A01A841A31FA}" type="datetime7">
              <a:rPr lang="en-US">
                <a:cs typeface="Arial" charset="0"/>
              </a:rPr>
              <a:pPr fontAlgn="base">
                <a:spcBef>
                  <a:spcPct val="0"/>
                </a:spcBef>
                <a:spcAft>
                  <a:spcPct val="0"/>
                </a:spcAft>
              </a:pPr>
              <a:t>Oct-15</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8D6827-38F1-498A-B27C-42E6FAA5E0DA}" type="slidenum">
              <a:rPr lang="en-US">
                <a:cs typeface="Arial" charset="0"/>
              </a:rPr>
              <a:pPr fontAlgn="base">
                <a:spcBef>
                  <a:spcPct val="0"/>
                </a:spcBef>
                <a:spcAft>
                  <a:spcPct val="0"/>
                </a:spcAft>
              </a:pPr>
              <a:t>14</a:t>
            </a:fld>
            <a:endParaRPr lang="en-US">
              <a:cs typeface="Arial" charset="0"/>
            </a:endParaRPr>
          </a:p>
        </p:txBody>
      </p:sp>
      <p:sp>
        <p:nvSpPr>
          <p:cNvPr id="388098" name="Rectangle 2"/>
          <p:cNvSpPr>
            <a:spLocks noGrp="1" noRot="1" noChangeAspect="1" noChangeArrowheads="1" noTextEdit="1"/>
          </p:cNvSpPr>
          <p:nvPr>
            <p:ph type="sldImg"/>
          </p:nvPr>
        </p:nvSpPr>
        <p:spPr bwMode="auto">
          <a:xfrm>
            <a:off x="381000" y="381000"/>
            <a:ext cx="6129867" cy="4597400"/>
          </a:xfrm>
          <a:noFill/>
          <a:ln>
            <a:solidFill>
              <a:srgbClr val="000000"/>
            </a:solidFill>
            <a:miter lim="800000"/>
            <a:headEnd/>
            <a:tailEnd/>
          </a:ln>
        </p:spPr>
      </p:sp>
      <p:sp>
        <p:nvSpPr>
          <p:cNvPr id="388099" name="Rectangle 3"/>
          <p:cNvSpPr>
            <a:spLocks noGrp="1" noChangeArrowheads="1"/>
          </p:cNvSpPr>
          <p:nvPr>
            <p:ph type="body" idx="1"/>
          </p:nvPr>
        </p:nvSpPr>
        <p:spPr bwMode="auto">
          <a:xfrm>
            <a:off x="381000" y="5181600"/>
            <a:ext cx="6172200" cy="3417570"/>
          </a:xfrm>
          <a:noFill/>
        </p:spPr>
        <p:txBody>
          <a:bodyPr wrap="square" numCol="1" anchor="t" anchorCtr="0" compatLnSpc="1">
            <a:prstTxWarp prst="textNoShape">
              <a:avLst/>
            </a:prstTxWarp>
          </a:bodyPr>
          <a:lstStyle/>
          <a:p>
            <a:pPr>
              <a:spcBef>
                <a:spcPct val="0"/>
              </a:spcBef>
            </a:pPr>
            <a:r>
              <a:rPr lang="en-US" sz="1400" b="0" u="none" dirty="0" smtClean="0"/>
              <a:t>Water must be made available to all students with breakfast and lunch meals.</a:t>
            </a:r>
          </a:p>
          <a:p>
            <a:pPr>
              <a:spcBef>
                <a:spcPct val="0"/>
              </a:spcBef>
            </a:pPr>
            <a:r>
              <a:rPr lang="en-US" sz="1400" b="0" u="none" dirty="0" smtClean="0"/>
              <a:t>   </a:t>
            </a:r>
          </a:p>
          <a:p>
            <a:pPr>
              <a:spcBef>
                <a:spcPct val="0"/>
              </a:spcBef>
            </a:pPr>
            <a:r>
              <a:rPr lang="en-US" sz="1400" b="0" u="none" dirty="0" smtClean="0"/>
              <a:t>Water availability is in addition to milk and</a:t>
            </a:r>
            <a:r>
              <a:rPr lang="en-US" sz="1400" b="0" u="none" baseline="0" dirty="0" smtClean="0"/>
              <a:t> any other beverages being served</a:t>
            </a:r>
            <a:r>
              <a:rPr lang="en-US" sz="1400" b="0" u="none" dirty="0" smtClean="0"/>
              <a:t>.</a:t>
            </a:r>
          </a:p>
          <a:p>
            <a:pPr>
              <a:spcBef>
                <a:spcPct val="0"/>
              </a:spcBef>
            </a:pPr>
            <a:endParaRPr lang="en-US" sz="1400" b="0" u="none" dirty="0" smtClean="0"/>
          </a:p>
          <a:p>
            <a:pPr>
              <a:spcBef>
                <a:spcPct val="0"/>
              </a:spcBef>
            </a:pPr>
            <a:r>
              <a:rPr lang="en-US" sz="1400" b="0" u="none" dirty="0" smtClean="0"/>
              <a:t>The SFA cannot charge for water</a:t>
            </a:r>
            <a:r>
              <a:rPr lang="en-US" sz="1400" b="0" u="none" baseline="0" dirty="0" smtClean="0"/>
              <a:t> (but may for bottled) </a:t>
            </a:r>
            <a:r>
              <a:rPr lang="en-US" sz="1400" b="0" u="none" dirty="0" smtClean="0"/>
              <a:t>and is not required to serve bottled water.  Potable tap water is adequate to fulfill this requirement.</a:t>
            </a:r>
          </a:p>
          <a:p>
            <a:pPr>
              <a:spcBef>
                <a:spcPct val="0"/>
              </a:spcBef>
            </a:pPr>
            <a:endParaRPr lang="en-US" sz="1400" b="0" u="none" dirty="0" smtClean="0"/>
          </a:p>
          <a:p>
            <a:pPr>
              <a:spcBef>
                <a:spcPct val="0"/>
              </a:spcBef>
            </a:pPr>
            <a:r>
              <a:rPr lang="en-US" sz="1400" b="0" u="none" dirty="0" smtClean="0"/>
              <a:t>A drinking fountain located right outside of the cafeteria can be used to fulfill this mandate if students have free access to the fountain.  Access is the key.</a:t>
            </a:r>
          </a:p>
        </p:txBody>
      </p:sp>
      <p:sp>
        <p:nvSpPr>
          <p:cNvPr id="388100"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8A9981CC-C3DE-488B-A990-E8E89EC1092D}" type="datetime7">
              <a:rPr lang="en-US">
                <a:cs typeface="Arial" charset="0"/>
              </a:rPr>
              <a:pPr fontAlgn="base">
                <a:spcBef>
                  <a:spcPct val="0"/>
                </a:spcBef>
                <a:spcAft>
                  <a:spcPct val="0"/>
                </a:spcAft>
              </a:pPr>
              <a:t>Oct-15</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6172200" cy="4629150"/>
          </a:xfrm>
        </p:spPr>
      </p:sp>
      <p:sp>
        <p:nvSpPr>
          <p:cNvPr id="3" name="Notes Placeholder 2"/>
          <p:cNvSpPr>
            <a:spLocks noGrp="1"/>
          </p:cNvSpPr>
          <p:nvPr>
            <p:ph type="body" idx="1"/>
          </p:nvPr>
        </p:nvSpPr>
        <p:spPr>
          <a:xfrm>
            <a:off x="381000" y="5257800"/>
            <a:ext cx="5791200" cy="3341370"/>
          </a:xfrm>
        </p:spPr>
        <p:txBody>
          <a:bodyPr/>
          <a:lstStyle/>
          <a:p>
            <a:r>
              <a:rPr lang="en-US" sz="1400" i="1" dirty="0" smtClean="0"/>
              <a:t>Part 2--Crediting</a:t>
            </a:r>
            <a:endParaRPr lang="en-US" sz="1400" i="1" dirty="0"/>
          </a:p>
        </p:txBody>
      </p:sp>
      <p:sp>
        <p:nvSpPr>
          <p:cNvPr id="4" name="Slide Number Placeholder 3"/>
          <p:cNvSpPr>
            <a:spLocks noGrp="1"/>
          </p:cNvSpPr>
          <p:nvPr>
            <p:ph type="sldNum" sz="quarter" idx="10"/>
          </p:nvPr>
        </p:nvSpPr>
        <p:spPr/>
        <p:txBody>
          <a:bodyPr/>
          <a:lstStyle/>
          <a:p>
            <a:fld id="{CC5B8953-CEC1-4BE3-B96C-CEFD1AFE75E8}" type="slidenum">
              <a:rPr lang="en-US" smtClean="0"/>
              <a:t>15</a:t>
            </a:fld>
            <a:endParaRPr lang="en-US"/>
          </a:p>
        </p:txBody>
      </p:sp>
    </p:spTree>
    <p:extLst>
      <p:ext uri="{BB962C8B-B14F-4D97-AF65-F5344CB8AC3E}">
        <p14:creationId xmlns:p14="http://schemas.microsoft.com/office/powerpoint/2010/main" val="2863785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19100" y="4953000"/>
            <a:ext cx="6096000" cy="3809999"/>
          </a:xfrm>
        </p:spPr>
        <p:txBody>
          <a:bodyPr/>
          <a:lstStyle/>
          <a:p>
            <a:r>
              <a:rPr lang="en-US" dirty="0" smtClean="0"/>
              <a:t>All fruits and vegetables are credited based on their volume as served. </a:t>
            </a:r>
          </a:p>
          <a:p>
            <a:endParaRPr lang="en-US" dirty="0" smtClean="0"/>
          </a:p>
          <a:p>
            <a:r>
              <a:rPr lang="en-US" dirty="0" smtClean="0"/>
              <a:t>Some common exceptions include:</a:t>
            </a:r>
          </a:p>
          <a:p>
            <a:pPr marL="628650" lvl="1" indent="-171450">
              <a:buFont typeface="Arial" panose="020B0604020202020204" pitchFamily="34" charset="0"/>
              <a:buChar char="•"/>
            </a:pPr>
            <a:r>
              <a:rPr lang="en-US" dirty="0" smtClean="0"/>
              <a:t>Soups (without a CN label or product</a:t>
            </a:r>
            <a:r>
              <a:rPr lang="en-US" baseline="0" dirty="0" smtClean="0"/>
              <a:t> formulation statement)</a:t>
            </a:r>
            <a:endParaRPr lang="en-US" dirty="0" smtClean="0"/>
          </a:p>
          <a:p>
            <a:pPr marL="1085850" lvl="2" indent="-171450">
              <a:buFont typeface="Arial" panose="020B0604020202020204" pitchFamily="34" charset="0"/>
              <a:buChar char="•"/>
            </a:pPr>
            <a:r>
              <a:rPr lang="en-US" dirty="0" smtClean="0"/>
              <a:t>1 cup commercially prepared tomato soup equals ¼ cup vegetable</a:t>
            </a:r>
          </a:p>
          <a:p>
            <a:pPr marL="1085850" lvl="2" indent="-171450">
              <a:buFont typeface="Arial" panose="020B0604020202020204" pitchFamily="34" charset="0"/>
              <a:buChar char="•"/>
            </a:pPr>
            <a:r>
              <a:rPr lang="en-US" dirty="0" smtClean="0"/>
              <a:t>1 cup canned bean soup equals ½ cup vegetable</a:t>
            </a:r>
          </a:p>
          <a:p>
            <a:pPr marL="628650" lvl="1" indent="-171450">
              <a:buFont typeface="Arial" panose="020B0604020202020204" pitchFamily="34" charset="0"/>
              <a:buChar char="•"/>
            </a:pPr>
            <a:r>
              <a:rPr lang="en-US" dirty="0" smtClean="0"/>
              <a:t>Raw leafy greens</a:t>
            </a:r>
          </a:p>
          <a:p>
            <a:pPr marL="1085850" lvl="2" indent="-171450">
              <a:buFont typeface="Arial" panose="020B0604020202020204" pitchFamily="34" charset="0"/>
              <a:buChar char="•"/>
            </a:pPr>
            <a:r>
              <a:rPr lang="en-US" dirty="0" smtClean="0"/>
              <a:t>1 cup equals ½ cup vegetable</a:t>
            </a:r>
          </a:p>
          <a:p>
            <a:pPr marL="628650" lvl="1" indent="-171450">
              <a:buFont typeface="Arial" panose="020B0604020202020204" pitchFamily="34" charset="0"/>
              <a:buChar char="•"/>
            </a:pPr>
            <a:r>
              <a:rPr lang="en-US" dirty="0" smtClean="0"/>
              <a:t>Fruit smoothies</a:t>
            </a:r>
          </a:p>
          <a:p>
            <a:pPr marL="1085850" lvl="2" indent="-171450">
              <a:buFont typeface="Arial" panose="020B0604020202020204" pitchFamily="34" charset="0"/>
              <a:buChar char="•"/>
            </a:pPr>
            <a:r>
              <a:rPr lang="en-US" dirty="0" smtClean="0"/>
              <a:t>Homemade fruit smoothies made with milk or yogurt may credit toward both the fruit and milk or M/MA components, according</a:t>
            </a:r>
            <a:r>
              <a:rPr lang="en-US" baseline="0" dirty="0" smtClean="0"/>
              <a:t> to the quantities of each component listed in the standardized recipe.</a:t>
            </a:r>
          </a:p>
          <a:p>
            <a:pPr marL="1085850" lvl="2" indent="-171450">
              <a:buFont typeface="Arial" panose="020B0604020202020204" pitchFamily="34" charset="0"/>
              <a:buChar char="•"/>
            </a:pPr>
            <a:r>
              <a:rPr lang="en-US" dirty="0" smtClean="0"/>
              <a:t>Commercially prepared smoothies, however, may only credit towards the fruit component.</a:t>
            </a:r>
          </a:p>
          <a:p>
            <a:endParaRPr lang="en-US" dirty="0" smtClean="0"/>
          </a:p>
          <a:p>
            <a:r>
              <a:rPr lang="en-US" dirty="0" smtClean="0"/>
              <a:t>The minimum creditable amount of fruit or vegetable is 1/8 cup</a:t>
            </a:r>
            <a:r>
              <a:rPr lang="en-US" sz="1400" dirty="0" smtClean="0"/>
              <a:t>.</a:t>
            </a:r>
            <a:endParaRPr lang="en-US" sz="1400" dirty="0"/>
          </a:p>
        </p:txBody>
      </p:sp>
      <p:sp>
        <p:nvSpPr>
          <p:cNvPr id="4" name="Slide Number Placeholder 3"/>
          <p:cNvSpPr>
            <a:spLocks noGrp="1"/>
          </p:cNvSpPr>
          <p:nvPr>
            <p:ph type="sldNum" sz="quarter" idx="10"/>
          </p:nvPr>
        </p:nvSpPr>
        <p:spPr/>
        <p:txBody>
          <a:bodyPr/>
          <a:lstStyle/>
          <a:p>
            <a:fld id="{CC5B8953-CEC1-4BE3-B96C-CEFD1AFE75E8}" type="slidenum">
              <a:rPr lang="en-US" smtClean="0"/>
              <a:t>16</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
            <a:ext cx="5715000" cy="4286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031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381000"/>
            <a:ext cx="6182783" cy="4637087"/>
          </a:xfrm>
        </p:spPr>
      </p:sp>
      <p:sp>
        <p:nvSpPr>
          <p:cNvPr id="3" name="Notes Placeholder 2"/>
          <p:cNvSpPr>
            <a:spLocks noGrp="1"/>
          </p:cNvSpPr>
          <p:nvPr>
            <p:ph type="body" idx="1"/>
          </p:nvPr>
        </p:nvSpPr>
        <p:spPr>
          <a:xfrm>
            <a:off x="304800" y="5257800"/>
            <a:ext cx="6172200" cy="3341370"/>
          </a:xfrm>
        </p:spPr>
        <p:txBody>
          <a:bodyPr/>
          <a:lstStyle/>
          <a:p>
            <a:r>
              <a:rPr lang="en-US" sz="1400" dirty="0" smtClean="0"/>
              <a:t>The</a:t>
            </a:r>
            <a:r>
              <a:rPr lang="en-US" sz="1400" baseline="0" dirty="0" smtClean="0"/>
              <a:t> amount of grain ounce equivalents in a grain product can be determined through a Product Formulation Statement from a manufacturer or a CN label from the product packaging. If you do not have a Product Formulation Statement or a CN Label, you must refer to Exhibit A to determine the quantity of grain oz. equivalents in a grain product. </a:t>
            </a:r>
            <a:endParaRPr lang="en-US" sz="1400" dirty="0" smtClean="0"/>
          </a:p>
          <a:p>
            <a:pPr>
              <a:buFont typeface="Arial" pitchFamily="34" charset="0"/>
              <a:buNone/>
            </a:pPr>
            <a:endParaRPr lang="en-US" sz="1400" baseline="0" dirty="0" smtClean="0"/>
          </a:p>
          <a:p>
            <a:pPr>
              <a:buFont typeface="Arial" pitchFamily="34" charset="0"/>
              <a:buNone/>
            </a:pPr>
            <a:r>
              <a:rPr lang="en-US" sz="1400" baseline="0" dirty="0" smtClean="0"/>
              <a:t>Crediting grains correctly is a very important part of menu planning and can also be useful when completing production records, which will be discussed in an upcoming webinar.</a:t>
            </a:r>
          </a:p>
          <a:p>
            <a:endParaRPr lang="en-US" dirty="0" smtClean="0"/>
          </a:p>
        </p:txBody>
      </p:sp>
      <p:sp>
        <p:nvSpPr>
          <p:cNvPr id="4" name="Slide Number Placeholder 3"/>
          <p:cNvSpPr>
            <a:spLocks noGrp="1"/>
          </p:cNvSpPr>
          <p:nvPr>
            <p:ph type="sldNum" sz="quarter" idx="10"/>
          </p:nvPr>
        </p:nvSpPr>
        <p:spPr/>
        <p:txBody>
          <a:bodyPr/>
          <a:lstStyle/>
          <a:p>
            <a:fld id="{CC5B8953-CEC1-4BE3-B96C-CEFD1AFE75E8}" type="slidenum">
              <a:rPr lang="en-US" smtClean="0"/>
              <a:t>17</a:t>
            </a:fld>
            <a:endParaRPr lang="en-US"/>
          </a:p>
        </p:txBody>
      </p:sp>
    </p:spTree>
    <p:extLst>
      <p:ext uri="{BB962C8B-B14F-4D97-AF65-F5344CB8AC3E}">
        <p14:creationId xmlns:p14="http://schemas.microsoft.com/office/powerpoint/2010/main" val="107534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Slide Image Placeholder 1"/>
          <p:cNvSpPr>
            <a:spLocks noGrp="1" noRot="1" noChangeAspect="1"/>
          </p:cNvSpPr>
          <p:nvPr>
            <p:ph type="sldImg"/>
          </p:nvPr>
        </p:nvSpPr>
        <p:spPr bwMode="auto">
          <a:xfrm>
            <a:off x="325966" y="304800"/>
            <a:ext cx="6206067" cy="4654550"/>
          </a:xfrm>
          <a:noFill/>
          <a:ln>
            <a:solidFill>
              <a:srgbClr val="000000"/>
            </a:solidFill>
            <a:miter lim="800000"/>
            <a:headEnd/>
            <a:tailEnd/>
          </a:ln>
        </p:spPr>
      </p:sp>
      <p:sp>
        <p:nvSpPr>
          <p:cNvPr id="375810" name="Notes Placeholder 2"/>
          <p:cNvSpPr>
            <a:spLocks noGrp="1"/>
          </p:cNvSpPr>
          <p:nvPr>
            <p:ph type="body" idx="1"/>
          </p:nvPr>
        </p:nvSpPr>
        <p:spPr bwMode="auto">
          <a:xfrm>
            <a:off x="228600" y="5029200"/>
            <a:ext cx="6400800" cy="4114800"/>
          </a:xfrm>
          <a:noFill/>
        </p:spPr>
        <p:txBody>
          <a:bodyPr wrap="square" numCol="1" anchor="t" anchorCtr="0" compatLnSpc="1">
            <a:prstTxWarp prst="textNoShape">
              <a:avLst/>
            </a:prstTxWarp>
          </a:bodyPr>
          <a:lstStyle/>
          <a:p>
            <a:pPr defTabSz="920135">
              <a:spcBef>
                <a:spcPct val="0"/>
              </a:spcBef>
            </a:pPr>
            <a:r>
              <a:rPr lang="en-US" dirty="0" smtClean="0"/>
              <a:t>We </a:t>
            </a:r>
            <a:r>
              <a:rPr lang="en-US" dirty="0"/>
              <a:t>strongly encourage </a:t>
            </a:r>
            <a:r>
              <a:rPr lang="en-US" dirty="0" smtClean="0"/>
              <a:t>SFAs to have </a:t>
            </a:r>
            <a:r>
              <a:rPr lang="en-US" dirty="0"/>
              <a:t>a completed, signed and </a:t>
            </a:r>
            <a:r>
              <a:rPr lang="en-US" dirty="0" smtClean="0"/>
              <a:t>dated, Product Formulation Statement </a:t>
            </a:r>
            <a:r>
              <a:rPr lang="en-US" dirty="0"/>
              <a:t>from the manufacturer for accurate crediting </a:t>
            </a:r>
            <a:r>
              <a:rPr lang="en-US" dirty="0" smtClean="0"/>
              <a:t>purposes when purchasing a processed product without a CN label.   </a:t>
            </a:r>
            <a:endParaRPr lang="en-US" dirty="0"/>
          </a:p>
          <a:p>
            <a:pPr defTabSz="920135">
              <a:spcBef>
                <a:spcPct val="0"/>
              </a:spcBef>
            </a:pPr>
            <a:endParaRPr lang="en-US" dirty="0"/>
          </a:p>
          <a:p>
            <a:pPr defTabSz="920135">
              <a:spcBef>
                <a:spcPct val="0"/>
              </a:spcBef>
            </a:pPr>
            <a:r>
              <a:rPr lang="en-US" dirty="0"/>
              <a:t>A Product Formulation Statement </a:t>
            </a:r>
            <a:r>
              <a:rPr lang="en-US" dirty="0" smtClean="0"/>
              <a:t>will </a:t>
            </a:r>
            <a:r>
              <a:rPr lang="en-US" dirty="0"/>
              <a:t>provide specific information about how the product credits to meet CN meal </a:t>
            </a:r>
            <a:r>
              <a:rPr lang="en-US" dirty="0" smtClean="0"/>
              <a:t>patterns.</a:t>
            </a:r>
            <a:endParaRPr lang="en-US" dirty="0"/>
          </a:p>
          <a:p>
            <a:pPr defTabSz="920135">
              <a:spcBef>
                <a:spcPct val="0"/>
              </a:spcBef>
            </a:pPr>
            <a:endParaRPr lang="en-US" dirty="0"/>
          </a:p>
          <a:p>
            <a:pPr defTabSz="920135">
              <a:spcBef>
                <a:spcPct val="0"/>
              </a:spcBef>
            </a:pPr>
            <a:r>
              <a:rPr lang="en-US" dirty="0"/>
              <a:t>The Food Buying Guide can be used </a:t>
            </a:r>
            <a:r>
              <a:rPr lang="en-US" dirty="0" smtClean="0"/>
              <a:t>to credit foods </a:t>
            </a:r>
            <a:r>
              <a:rPr lang="en-US" dirty="0"/>
              <a:t>in their natural state (cooked or un-cooked) that do not have added </a:t>
            </a:r>
            <a:r>
              <a:rPr lang="en-US" dirty="0" smtClean="0"/>
              <a:t>ingredients, </a:t>
            </a:r>
            <a:r>
              <a:rPr lang="en-US" dirty="0"/>
              <a:t>such as a bone-in chicken breast with no additives </a:t>
            </a:r>
            <a:r>
              <a:rPr lang="en-US" dirty="0" smtClean="0"/>
              <a:t>.</a:t>
            </a:r>
            <a:endParaRPr lang="en-US" dirty="0"/>
          </a:p>
          <a:p>
            <a:pPr defTabSz="920135">
              <a:spcBef>
                <a:spcPct val="0"/>
              </a:spcBef>
            </a:pPr>
            <a:endParaRPr lang="en-US" dirty="0"/>
          </a:p>
          <a:p>
            <a:pPr defTabSz="920135">
              <a:spcBef>
                <a:spcPct val="0"/>
              </a:spcBef>
            </a:pPr>
            <a:r>
              <a:rPr lang="en-US" dirty="0"/>
              <a:t>Blank Prototype Product Formulation Statements are available </a:t>
            </a:r>
            <a:r>
              <a:rPr lang="en-US" dirty="0" smtClean="0"/>
              <a:t>for</a:t>
            </a:r>
            <a:r>
              <a:rPr lang="en-US" baseline="0" dirty="0" smtClean="0"/>
              <a:t> </a:t>
            </a:r>
            <a:r>
              <a:rPr lang="en-US" dirty="0" smtClean="0"/>
              <a:t>meat/meat alternates and grain</a:t>
            </a:r>
            <a:r>
              <a:rPr lang="en-US" baseline="0" dirty="0" smtClean="0"/>
              <a:t> products which may be sent to the manufacturer to be completed for your SFA.</a:t>
            </a:r>
          </a:p>
          <a:p>
            <a:pPr defTabSz="920135">
              <a:spcBef>
                <a:spcPct val="0"/>
              </a:spcBef>
            </a:pPr>
            <a:endParaRPr lang="en-US" dirty="0"/>
          </a:p>
          <a:p>
            <a:pPr defTabSz="920135">
              <a:spcBef>
                <a:spcPct val="0"/>
              </a:spcBef>
            </a:pPr>
            <a:r>
              <a:rPr lang="en-US" dirty="0" smtClean="0"/>
              <a:t>We are aware that</a:t>
            </a:r>
            <a:r>
              <a:rPr lang="en-US" baseline="0" dirty="0" smtClean="0"/>
              <a:t> many districts have experienced issues with </a:t>
            </a:r>
            <a:r>
              <a:rPr lang="en-US" dirty="0" smtClean="0"/>
              <a:t>vendors’ </a:t>
            </a:r>
            <a:r>
              <a:rPr lang="en-US" dirty="0"/>
              <a:t>nutrition and bid </a:t>
            </a:r>
            <a:r>
              <a:rPr lang="en-US" dirty="0" smtClean="0"/>
              <a:t>specifications </a:t>
            </a:r>
            <a:r>
              <a:rPr lang="en-US" dirty="0"/>
              <a:t>stating that their products credit as certain ounce equivalents; however, they are not accurate in all instances.  We </a:t>
            </a:r>
            <a:r>
              <a:rPr lang="en-US" dirty="0" smtClean="0"/>
              <a:t>strongly</a:t>
            </a:r>
            <a:r>
              <a:rPr lang="en-US" baseline="0" dirty="0" smtClean="0"/>
              <a:t> </a:t>
            </a:r>
            <a:r>
              <a:rPr lang="en-US" dirty="0" smtClean="0"/>
              <a:t>encourage </a:t>
            </a:r>
            <a:r>
              <a:rPr lang="en-US" dirty="0"/>
              <a:t>you to ask </a:t>
            </a:r>
            <a:r>
              <a:rPr lang="en-US" dirty="0" smtClean="0"/>
              <a:t>your vendors </a:t>
            </a:r>
            <a:r>
              <a:rPr lang="en-US" dirty="0"/>
              <a:t>for </a:t>
            </a:r>
            <a:r>
              <a:rPr lang="en-US" dirty="0" smtClean="0"/>
              <a:t>Product Formulation Statements</a:t>
            </a:r>
            <a:r>
              <a:rPr lang="en-US" baseline="0" dirty="0" smtClean="0"/>
              <a:t> for the products they are providing to you. Also, be mindful that product formulation statements often change, so be sure to check with your vendors periodically to make sure the one you are using is still current.</a:t>
            </a:r>
            <a:endParaRPr lang="en-US" dirty="0"/>
          </a:p>
          <a:p>
            <a:pPr defTabSz="920135">
              <a:spcBef>
                <a:spcPct val="0"/>
              </a:spcBef>
            </a:pPr>
            <a:endParaRPr lang="en-US" dirty="0"/>
          </a:p>
          <a:p>
            <a:pPr defTabSz="920135">
              <a:spcBef>
                <a:spcPct val="0"/>
              </a:spcBef>
            </a:pPr>
            <a:r>
              <a:rPr lang="en-US" dirty="0" smtClean="0"/>
              <a:t>A product formulation statement</a:t>
            </a:r>
            <a:r>
              <a:rPr lang="en-US" baseline="0" dirty="0" smtClean="0"/>
              <a:t> template is included in the resource download.</a:t>
            </a:r>
            <a:endParaRPr lang="en-US" sz="1100" dirty="0"/>
          </a:p>
        </p:txBody>
      </p:sp>
      <p:sp>
        <p:nvSpPr>
          <p:cNvPr id="375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AF0B09-67A7-4E77-98EF-E5ED1B948CD5}" type="slidenum">
              <a:rPr lang="en-US">
                <a:cs typeface="Arial" charset="0"/>
              </a:rPr>
              <a:pPr fontAlgn="base">
                <a:spcBef>
                  <a:spcPct val="0"/>
                </a:spcBef>
                <a:spcAft>
                  <a:spcPct val="0"/>
                </a:spcAft>
              </a:pPr>
              <a:t>18</a:t>
            </a:fld>
            <a:endParaRPr lang="en-US" dirty="0">
              <a:cs typeface="Arial" charset="0"/>
            </a:endParaRPr>
          </a:p>
        </p:txBody>
      </p:sp>
      <p:sp>
        <p:nvSpPr>
          <p:cNvPr id="375812"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E7001E1B-30D1-4E70-A13F-766E2E98C075}" type="datetime7">
              <a:rPr lang="en-US">
                <a:cs typeface="Arial" charset="0"/>
              </a:rPr>
              <a:pPr fontAlgn="base">
                <a:spcBef>
                  <a:spcPct val="0"/>
                </a:spcBef>
                <a:spcAft>
                  <a:spcPct val="0"/>
                </a:spcAft>
              </a:pPr>
              <a:t>Oct-15</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Slide Image Placeholder 1"/>
          <p:cNvSpPr>
            <a:spLocks noGrp="1" noRot="1" noChangeAspect="1"/>
          </p:cNvSpPr>
          <p:nvPr>
            <p:ph type="sldImg"/>
          </p:nvPr>
        </p:nvSpPr>
        <p:spPr bwMode="auto">
          <a:xfrm>
            <a:off x="683683" y="304800"/>
            <a:ext cx="5490634" cy="4117975"/>
          </a:xfrm>
          <a:noFill/>
          <a:ln>
            <a:solidFill>
              <a:srgbClr val="000000"/>
            </a:solidFill>
            <a:miter lim="800000"/>
            <a:headEnd/>
            <a:tailEnd/>
          </a:ln>
        </p:spPr>
      </p:sp>
      <p:sp>
        <p:nvSpPr>
          <p:cNvPr id="3" name="Notes Placeholder 2"/>
          <p:cNvSpPr>
            <a:spLocks noGrp="1"/>
          </p:cNvSpPr>
          <p:nvPr>
            <p:ph type="body" idx="1"/>
          </p:nvPr>
        </p:nvSpPr>
        <p:spPr>
          <a:xfrm>
            <a:off x="304800" y="4495800"/>
            <a:ext cx="6400800" cy="4645026"/>
          </a:xfrm>
        </p:spPr>
        <p:txBody>
          <a:bodyPr>
            <a:normAutofit/>
          </a:bodyPr>
          <a:lstStyle/>
          <a:p>
            <a:pPr>
              <a:defRPr/>
            </a:pPr>
            <a:r>
              <a:rPr lang="en-US" dirty="0"/>
              <a:t>How to credit products, specifically grain products, has been a </a:t>
            </a:r>
            <a:r>
              <a:rPr lang="en-US" dirty="0" smtClean="0"/>
              <a:t>common </a:t>
            </a:r>
            <a:r>
              <a:rPr lang="en-US" dirty="0"/>
              <a:t>issue this past </a:t>
            </a:r>
            <a:r>
              <a:rPr lang="en-US" dirty="0" smtClean="0"/>
              <a:t>year</a:t>
            </a:r>
            <a:r>
              <a:rPr lang="en-US" baseline="0" dirty="0" smtClean="0"/>
              <a:t> and we</a:t>
            </a:r>
            <a:r>
              <a:rPr lang="en-US" dirty="0" smtClean="0"/>
              <a:t> strongly recommend</a:t>
            </a:r>
            <a:r>
              <a:rPr lang="en-US" baseline="0" dirty="0" smtClean="0"/>
              <a:t> that</a:t>
            </a:r>
            <a:r>
              <a:rPr lang="en-US" dirty="0" smtClean="0"/>
              <a:t> you purchase products with CN labels whenever possible.</a:t>
            </a:r>
            <a:endParaRPr lang="en-US" dirty="0"/>
          </a:p>
          <a:p>
            <a:pPr>
              <a:defRPr/>
            </a:pPr>
            <a:endParaRPr lang="en-US" dirty="0" smtClean="0"/>
          </a:p>
          <a:p>
            <a:pPr>
              <a:defRPr/>
            </a:pPr>
            <a:r>
              <a:rPr lang="en-US" dirty="0" smtClean="0"/>
              <a:t>A CN label statement clearly identifies the contribution of a product toward the meal pattern requirements</a:t>
            </a:r>
            <a:r>
              <a:rPr lang="en-US" baseline="0" dirty="0" smtClean="0"/>
              <a:t> and </a:t>
            </a:r>
            <a:r>
              <a:rPr lang="en-US" dirty="0" smtClean="0"/>
              <a:t>protects a school from exaggerated claims about a product.</a:t>
            </a:r>
            <a:r>
              <a:rPr lang="en-US" baseline="0" dirty="0" smtClean="0"/>
              <a:t> </a:t>
            </a:r>
            <a:r>
              <a:rPr lang="en-US" dirty="0" smtClean="0"/>
              <a:t>It also provides a warranty against audit claims, if used according to the manufacturer's directions.</a:t>
            </a:r>
          </a:p>
          <a:p>
            <a:pPr>
              <a:defRPr/>
            </a:pPr>
            <a:endParaRPr lang="en-US" dirty="0" smtClean="0"/>
          </a:p>
          <a:p>
            <a:pPr>
              <a:defRPr/>
            </a:pPr>
            <a:r>
              <a:rPr lang="en-US" dirty="0" smtClean="0"/>
              <a:t>Manufacturers </a:t>
            </a:r>
            <a:r>
              <a:rPr lang="en-US" dirty="0"/>
              <a:t>may apply for a Child Nutrition (CN) Label for </a:t>
            </a:r>
            <a:r>
              <a:rPr lang="en-US" u="sng" dirty="0"/>
              <a:t>qualifying products</a:t>
            </a:r>
            <a:r>
              <a:rPr lang="en-US" dirty="0"/>
              <a:t> </a:t>
            </a:r>
            <a:r>
              <a:rPr lang="en-US" dirty="0" smtClean="0"/>
              <a:t>to </a:t>
            </a:r>
            <a:r>
              <a:rPr lang="en-US" dirty="0"/>
              <a:t>indicate the number of </a:t>
            </a:r>
            <a:r>
              <a:rPr lang="en-US" dirty="0" smtClean="0"/>
              <a:t>grain</a:t>
            </a:r>
            <a:r>
              <a:rPr lang="en-US" baseline="0" dirty="0" smtClean="0"/>
              <a:t> oz. equivalents </a:t>
            </a:r>
            <a:r>
              <a:rPr lang="en-US" dirty="0" smtClean="0"/>
              <a:t>that </a:t>
            </a:r>
            <a:r>
              <a:rPr lang="en-US" dirty="0"/>
              <a:t>meet the whole grain-rich criteria. </a:t>
            </a:r>
          </a:p>
          <a:p>
            <a:pPr>
              <a:defRPr/>
            </a:pPr>
            <a:endParaRPr lang="en-US" dirty="0"/>
          </a:p>
          <a:p>
            <a:pPr>
              <a:defRPr/>
            </a:pPr>
            <a:r>
              <a:rPr lang="en-US" dirty="0"/>
              <a:t>Products must contain at least 1/4 </a:t>
            </a:r>
            <a:r>
              <a:rPr lang="en-US" dirty="0" smtClean="0"/>
              <a:t>grain oz. equivalent </a:t>
            </a:r>
            <a:r>
              <a:rPr lang="en-US" dirty="0"/>
              <a:t>per serving in order to include grains crediting on the CN Label. </a:t>
            </a:r>
          </a:p>
          <a:p>
            <a:pPr>
              <a:defRPr/>
            </a:pPr>
            <a:endParaRPr lang="en-US" dirty="0"/>
          </a:p>
          <a:p>
            <a:pPr>
              <a:defRPr/>
            </a:pPr>
            <a:r>
              <a:rPr lang="en-US" dirty="0"/>
              <a:t>The term, “oz eq grains</a:t>
            </a:r>
            <a:r>
              <a:rPr lang="en-US" dirty="0" smtClean="0"/>
              <a:t>” (which is highlighted in red text on the slide) </a:t>
            </a:r>
            <a:r>
              <a:rPr lang="en-US" dirty="0"/>
              <a:t>on the CN Label indicates the product meets the </a:t>
            </a:r>
            <a:r>
              <a:rPr lang="en-US" dirty="0" smtClean="0"/>
              <a:t>current program requirements.</a:t>
            </a:r>
            <a:endParaRPr lang="en-US" dirty="0"/>
          </a:p>
          <a:p>
            <a:pPr>
              <a:defRPr/>
            </a:pPr>
            <a:endParaRPr lang="en-US" dirty="0"/>
          </a:p>
          <a:p>
            <a:pPr>
              <a:defRPr/>
            </a:pPr>
            <a:r>
              <a:rPr lang="en-US" dirty="0"/>
              <a:t>The terms “bread” and “bread alternate” on the CN label indicates the product meets previous program requirements for </a:t>
            </a:r>
            <a:r>
              <a:rPr lang="en-US" dirty="0" smtClean="0"/>
              <a:t>grains/breads,</a:t>
            </a:r>
            <a:r>
              <a:rPr lang="en-US" baseline="0" dirty="0" smtClean="0"/>
              <a:t> but may not meet current requirements.</a:t>
            </a:r>
            <a:endParaRPr lang="en-US" dirty="0"/>
          </a:p>
          <a:p>
            <a:pPr>
              <a:defRPr/>
            </a:pPr>
            <a:endParaRPr lang="en-US" dirty="0"/>
          </a:p>
          <a:p>
            <a:pPr>
              <a:defRPr/>
            </a:pPr>
            <a:r>
              <a:rPr lang="en-US" dirty="0" smtClean="0"/>
              <a:t>We understand that many products you serve do not contain CN labels, especially grain items served at breakfast, such as pop tarts, mini pancakes and waffles, breakfast bars, etc.  Many</a:t>
            </a:r>
            <a:r>
              <a:rPr lang="en-US" baseline="0" dirty="0" smtClean="0"/>
              <a:t> </a:t>
            </a:r>
            <a:r>
              <a:rPr lang="en-US" dirty="0" smtClean="0"/>
              <a:t>manufacturers print a statement on the product claiming it is a certain ounce equivalent.  If the statement</a:t>
            </a:r>
            <a:r>
              <a:rPr lang="en-US" baseline="0" dirty="0" smtClean="0"/>
              <a:t> does not look like the one on this slide, it is not acceptable to use for crediting grains.  You will either need to get a Product Formulation Statement from the manufacturer or use Exhibit A.</a:t>
            </a:r>
            <a:endParaRPr lang="en-US" dirty="0"/>
          </a:p>
        </p:txBody>
      </p:sp>
      <p:sp>
        <p:nvSpPr>
          <p:cNvPr id="373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A88062-9E48-47AB-BEC4-D032431BCC86}" type="slidenum">
              <a:rPr lang="en-US">
                <a:cs typeface="Arial" charset="0"/>
              </a:rPr>
              <a:pPr fontAlgn="base">
                <a:spcBef>
                  <a:spcPct val="0"/>
                </a:spcBef>
                <a:spcAft>
                  <a:spcPct val="0"/>
                </a:spcAft>
              </a:pPr>
              <a:t>19</a:t>
            </a:fld>
            <a:endParaRPr lang="en-US">
              <a:cs typeface="Arial" charset="0"/>
            </a:endParaRPr>
          </a:p>
        </p:txBody>
      </p:sp>
      <p:sp>
        <p:nvSpPr>
          <p:cNvPr id="373764"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EA15B7C3-8886-4978-8BB7-E26664FBFAF8}" type="datetime7">
              <a:rPr lang="en-US">
                <a:cs typeface="Arial" charset="0"/>
              </a:rPr>
              <a:pPr fontAlgn="base">
                <a:spcBef>
                  <a:spcPct val="0"/>
                </a:spcBef>
                <a:spcAft>
                  <a:spcPct val="0"/>
                </a:spcAft>
              </a:pPr>
              <a:t>Oct-15</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236537"/>
            <a:ext cx="5375275" cy="4030663"/>
          </a:xfrm>
        </p:spPr>
      </p:sp>
      <p:sp>
        <p:nvSpPr>
          <p:cNvPr id="3" name="Notes Placeholder 2"/>
          <p:cNvSpPr>
            <a:spLocks noGrp="1"/>
          </p:cNvSpPr>
          <p:nvPr>
            <p:ph type="body" idx="1"/>
          </p:nvPr>
        </p:nvSpPr>
        <p:spPr>
          <a:xfrm>
            <a:off x="228600" y="4495800"/>
            <a:ext cx="6400800" cy="4648200"/>
          </a:xfrm>
        </p:spPr>
        <p:txBody>
          <a:bodyPr/>
          <a:lstStyle/>
          <a:p>
            <a:r>
              <a:rPr lang="en-US" sz="1250" dirty="0" smtClean="0"/>
              <a:t>Before we get started, we want to quickly discuss the Professional Standards for State and Local Nutrition Program Personnel Final Rule, which</a:t>
            </a:r>
            <a:r>
              <a:rPr lang="en-US" sz="1250" baseline="0" dirty="0" smtClean="0"/>
              <a:t> became </a:t>
            </a:r>
            <a:r>
              <a:rPr lang="en-US" sz="1250" dirty="0" smtClean="0"/>
              <a:t>effective July 1, 2015. </a:t>
            </a:r>
          </a:p>
          <a:p>
            <a:endParaRPr lang="en-US" sz="1250" dirty="0" smtClean="0"/>
          </a:p>
          <a:p>
            <a:r>
              <a:rPr lang="en-US" sz="1250" dirty="0" smtClean="0"/>
              <a:t>The Final Rule requires all school food service personnel to complete annual continuing education/training requirements. The number of required training hours varies depending on the position of the school food personnel. </a:t>
            </a:r>
          </a:p>
          <a:p>
            <a:endParaRPr lang="en-US" sz="1250" dirty="0" smtClean="0"/>
          </a:p>
          <a:p>
            <a:r>
              <a:rPr lang="en-US" sz="1250" dirty="0" smtClean="0"/>
              <a:t>This webinar will contribute 1 Training Hours towards the professional</a:t>
            </a:r>
            <a:r>
              <a:rPr lang="en-US" sz="1250" baseline="0" dirty="0" smtClean="0"/>
              <a:t> standards</a:t>
            </a:r>
            <a:r>
              <a:rPr lang="en-US" sz="1250" dirty="0" smtClean="0"/>
              <a:t> training requirements. </a:t>
            </a:r>
          </a:p>
          <a:p>
            <a:endParaRPr lang="en-US" sz="1250" dirty="0" smtClean="0"/>
          </a:p>
          <a:p>
            <a:r>
              <a:rPr lang="en-US" sz="1250" dirty="0" smtClean="0"/>
              <a:t>You are required to track the number of training hours you earn each year and maintain documentation of the trainings that you have attended. Our office has developed a simple excel document that you may use to do this. </a:t>
            </a:r>
            <a:r>
              <a:rPr lang="en-US" sz="1250" baseline="0" dirty="0" smtClean="0"/>
              <a:t> </a:t>
            </a:r>
            <a:r>
              <a:rPr lang="en-US" sz="1250" dirty="0" smtClean="0"/>
              <a:t>SFAs may use this excel document to track staff training hours and may add columns and other necessary information specific to the SFA. You may also use the USDA’s version or your own tracking method to track staff</a:t>
            </a:r>
            <a:r>
              <a:rPr lang="en-US" sz="1250" baseline="0" dirty="0" smtClean="0"/>
              <a:t> training hours.</a:t>
            </a:r>
            <a:endParaRPr lang="en-US" sz="1250" dirty="0" smtClean="0"/>
          </a:p>
          <a:p>
            <a:endParaRPr lang="en-US" sz="1250" dirty="0" smtClean="0"/>
          </a:p>
          <a:p>
            <a:r>
              <a:rPr lang="en-US" sz="1250" dirty="0" smtClean="0"/>
              <a:t>Our Child Nutrition Program Office will be covering the Professional Standards Final Rule requirements in more detail in an upcoming webinar on</a:t>
            </a:r>
            <a:r>
              <a:rPr lang="en-US" sz="1250" baseline="0" dirty="0" smtClean="0"/>
              <a:t> August 27</a:t>
            </a:r>
            <a:r>
              <a:rPr lang="en-US" sz="1250" baseline="30000" dirty="0" smtClean="0"/>
              <a:t>th</a:t>
            </a:r>
            <a:r>
              <a:rPr lang="en-US" sz="1250" dirty="0" smtClean="0"/>
              <a:t>. Information on how to sign up for this webinar will be posted on the Child Nutrition Knowledge Center. </a:t>
            </a:r>
          </a:p>
          <a:p>
            <a:endParaRPr lang="en-US" sz="1250" dirty="0" smtClean="0"/>
          </a:p>
          <a:p>
            <a:r>
              <a:rPr lang="en-US" sz="1250" dirty="0" smtClean="0"/>
              <a:t>If you are using USDA Learning Topic Codes, the topic codes for today’s Meal Pattern webinar</a:t>
            </a:r>
            <a:r>
              <a:rPr lang="en-US" sz="1250" baseline="0" dirty="0" smtClean="0"/>
              <a:t> are 1110 – USDA Nutrition Regulations, 2150 – CN Labeling and Crediting, and 2220 – Offer versus Serve.</a:t>
            </a:r>
            <a:endParaRPr lang="en-US" sz="1250" dirty="0" smtClean="0"/>
          </a:p>
          <a:p>
            <a:endParaRPr lang="en-US" dirty="0"/>
          </a:p>
        </p:txBody>
      </p:sp>
      <p:sp>
        <p:nvSpPr>
          <p:cNvPr id="4" name="Slide Number Placeholder 3"/>
          <p:cNvSpPr>
            <a:spLocks noGrp="1"/>
          </p:cNvSpPr>
          <p:nvPr>
            <p:ph type="sldNum" sz="quarter" idx="10"/>
          </p:nvPr>
        </p:nvSpPr>
        <p:spPr/>
        <p:txBody>
          <a:bodyPr/>
          <a:lstStyle/>
          <a:p>
            <a:fld id="{CC5B8953-CEC1-4BE3-B96C-CEFD1AFE75E8}" type="slidenum">
              <a:rPr lang="en-US" smtClean="0"/>
              <a:t>2</a:t>
            </a:fld>
            <a:endParaRPr lang="en-US"/>
          </a:p>
        </p:txBody>
      </p:sp>
    </p:spTree>
    <p:extLst>
      <p:ext uri="{BB962C8B-B14F-4D97-AF65-F5344CB8AC3E}">
        <p14:creationId xmlns:p14="http://schemas.microsoft.com/office/powerpoint/2010/main" val="4168329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457200"/>
            <a:ext cx="5943600" cy="4457700"/>
          </a:xfrm>
        </p:spPr>
      </p:sp>
      <p:sp>
        <p:nvSpPr>
          <p:cNvPr id="3" name="Notes Placeholder 2"/>
          <p:cNvSpPr>
            <a:spLocks noGrp="1"/>
          </p:cNvSpPr>
          <p:nvPr>
            <p:ph type="body" idx="1"/>
          </p:nvPr>
        </p:nvSpPr>
        <p:spPr>
          <a:xfrm>
            <a:off x="533400" y="5181600"/>
            <a:ext cx="5791200" cy="3417570"/>
          </a:xfrm>
        </p:spPr>
        <p:txBody>
          <a:bodyPr>
            <a:normAutofit/>
          </a:bodyPr>
          <a:lstStyle/>
          <a:p>
            <a:pPr>
              <a:buFont typeface="Arial" pitchFamily="34" charset="0"/>
              <a:buNone/>
            </a:pPr>
            <a:r>
              <a:rPr lang="en-US" sz="1400" baseline="0" dirty="0" smtClean="0"/>
              <a:t>This is Exhibit A, which is also included in the resource download.  Refer to Exhibit A when crediting grains if a CN label or Product Formulation Statement is not available for that grain product.  The minimum grain contribution per item is 0.25 </a:t>
            </a:r>
            <a:r>
              <a:rPr lang="en-US" sz="1400" baseline="0" dirty="0" err="1" smtClean="0"/>
              <a:t>oz</a:t>
            </a:r>
            <a:r>
              <a:rPr lang="en-US" sz="1400" baseline="0" dirty="0" smtClean="0"/>
              <a:t> eq.</a:t>
            </a:r>
          </a:p>
        </p:txBody>
      </p:sp>
      <p:sp>
        <p:nvSpPr>
          <p:cNvPr id="4" name="Slide Number Placeholder 3"/>
          <p:cNvSpPr>
            <a:spLocks noGrp="1"/>
          </p:cNvSpPr>
          <p:nvPr>
            <p:ph type="sldNum" sz="quarter" idx="10"/>
          </p:nvPr>
        </p:nvSpPr>
        <p:spPr/>
        <p:txBody>
          <a:bodyPr/>
          <a:lstStyle/>
          <a:p>
            <a:fld id="{4B18A085-87F7-4D56-B313-B62EA6C59AF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Slide Image Placeholder 1"/>
          <p:cNvSpPr>
            <a:spLocks noGrp="1" noRot="1" noChangeAspect="1"/>
          </p:cNvSpPr>
          <p:nvPr>
            <p:ph type="sldImg"/>
          </p:nvPr>
        </p:nvSpPr>
        <p:spPr bwMode="auto">
          <a:xfrm>
            <a:off x="381000" y="231775"/>
            <a:ext cx="6172200" cy="4629150"/>
          </a:xfrm>
          <a:noFill/>
          <a:ln>
            <a:solidFill>
              <a:srgbClr val="000000"/>
            </a:solidFill>
            <a:miter lim="800000"/>
            <a:headEnd/>
            <a:tailEnd/>
          </a:ln>
        </p:spPr>
      </p:sp>
      <p:sp>
        <p:nvSpPr>
          <p:cNvPr id="377858" name="Notes Placeholder 2"/>
          <p:cNvSpPr>
            <a:spLocks noGrp="1"/>
          </p:cNvSpPr>
          <p:nvPr>
            <p:ph type="body" idx="1"/>
          </p:nvPr>
        </p:nvSpPr>
        <p:spPr bwMode="auto">
          <a:xfrm>
            <a:off x="685800" y="5105400"/>
            <a:ext cx="5486400" cy="3493770"/>
          </a:xfrm>
          <a:noFill/>
        </p:spPr>
        <p:txBody>
          <a:bodyPr wrap="square" numCol="1" anchor="t" anchorCtr="0" compatLnSpc="1">
            <a:prstTxWarp prst="textNoShape">
              <a:avLst/>
            </a:prstTxWarp>
          </a:bodyPr>
          <a:lstStyle/>
          <a:p>
            <a:pPr>
              <a:spcBef>
                <a:spcPct val="0"/>
              </a:spcBef>
            </a:pPr>
            <a:r>
              <a:rPr lang="en-US" dirty="0" smtClean="0"/>
              <a:t>Now</a:t>
            </a:r>
            <a:r>
              <a:rPr lang="en-US" baseline="0" dirty="0" smtClean="0"/>
              <a:t> we will </a:t>
            </a:r>
            <a:r>
              <a:rPr lang="en-US" dirty="0" smtClean="0"/>
              <a:t>go over how to calculate grain </a:t>
            </a:r>
            <a:r>
              <a:rPr lang="en-US" dirty="0" err="1" smtClean="0"/>
              <a:t>oz</a:t>
            </a:r>
            <a:r>
              <a:rPr lang="en-US" dirty="0" smtClean="0"/>
              <a:t> equivalents if you do not have a CN label or PFS.</a:t>
            </a:r>
          </a:p>
          <a:p>
            <a:pPr>
              <a:spcBef>
                <a:spcPct val="0"/>
              </a:spcBef>
            </a:pPr>
            <a:endParaRPr lang="en-US" dirty="0" smtClean="0"/>
          </a:p>
          <a:p>
            <a:pPr marL="285750" indent="-285750">
              <a:buFont typeface="Arial" panose="020B0604020202020204" pitchFamily="34" charset="0"/>
              <a:buChar char="•"/>
            </a:pPr>
            <a:r>
              <a:rPr lang="en-US" dirty="0" smtClean="0"/>
              <a:t>Step 1—Ensure grain product is whole grain-rich</a:t>
            </a:r>
          </a:p>
          <a:p>
            <a:pPr marL="285750" indent="-285750">
              <a:buFont typeface="Arial" panose="020B0604020202020204" pitchFamily="34" charset="0"/>
              <a:buChar char="•"/>
            </a:pPr>
            <a:r>
              <a:rPr lang="en-US" dirty="0" smtClean="0"/>
              <a:t>Step 2—Determine which group your product is listed under on Exhibit A</a:t>
            </a:r>
          </a:p>
          <a:p>
            <a:pPr marL="285750" indent="-285750">
              <a:buFont typeface="Arial" panose="020B0604020202020204" pitchFamily="34" charset="0"/>
              <a:buChar char="•"/>
            </a:pPr>
            <a:r>
              <a:rPr lang="en-US" dirty="0" smtClean="0"/>
              <a:t>Step 3—Using the product’s nutrition facts label, determine how many grams are in the product.</a:t>
            </a:r>
            <a:r>
              <a:rPr lang="en-US" baseline="0" dirty="0" smtClean="0"/>
              <a:t> (Be mindful of your serving size)</a:t>
            </a:r>
          </a:p>
          <a:p>
            <a:pPr marL="285750" indent="-285750">
              <a:buFont typeface="Arial" panose="020B0604020202020204" pitchFamily="34" charset="0"/>
              <a:buChar char="•"/>
            </a:pPr>
            <a:r>
              <a:rPr lang="en-US" baseline="0" dirty="0" smtClean="0"/>
              <a:t>Step 4 – Divide the total number of grams in the product by the number of grams equal to 1 </a:t>
            </a:r>
            <a:r>
              <a:rPr lang="en-US" baseline="0" dirty="0" err="1" smtClean="0"/>
              <a:t>oz</a:t>
            </a:r>
            <a:r>
              <a:rPr lang="en-US" baseline="0" dirty="0" smtClean="0"/>
              <a:t> </a:t>
            </a:r>
            <a:r>
              <a:rPr lang="en-US" baseline="0" dirty="0" err="1" smtClean="0"/>
              <a:t>eq</a:t>
            </a:r>
            <a:r>
              <a:rPr lang="en-US" baseline="0" dirty="0" smtClean="0"/>
              <a:t> g</a:t>
            </a:r>
          </a:p>
          <a:p>
            <a:pPr marL="285750" indent="-285750">
              <a:buFont typeface="Arial" panose="020B0604020202020204" pitchFamily="34" charset="0"/>
              <a:buChar char="•"/>
            </a:pPr>
            <a:r>
              <a:rPr lang="en-US" baseline="0" dirty="0" smtClean="0"/>
              <a:t>Step 5 – Round down to the nearest ¼ </a:t>
            </a:r>
            <a:r>
              <a:rPr lang="en-US" baseline="0" dirty="0" err="1" smtClean="0"/>
              <a:t>oz</a:t>
            </a:r>
            <a:r>
              <a:rPr lang="en-US" baseline="0" dirty="0" smtClean="0"/>
              <a:t> </a:t>
            </a:r>
            <a:r>
              <a:rPr lang="en-US" baseline="0" dirty="0" err="1" smtClean="0"/>
              <a:t>eq</a:t>
            </a:r>
            <a:endParaRPr lang="en-US" dirty="0" smtClean="0"/>
          </a:p>
          <a:p>
            <a:pPr>
              <a:spcBef>
                <a:spcPct val="0"/>
              </a:spcBef>
            </a:pPr>
            <a:endParaRPr lang="en-US" dirty="0" smtClean="0"/>
          </a:p>
        </p:txBody>
      </p:sp>
      <p:sp>
        <p:nvSpPr>
          <p:cNvPr id="377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8C2924-7401-477B-B6CE-FA6746E635E8}" type="slidenum">
              <a:rPr lang="en-US">
                <a:cs typeface="Arial" charset="0"/>
              </a:rPr>
              <a:pPr fontAlgn="base">
                <a:spcBef>
                  <a:spcPct val="0"/>
                </a:spcBef>
                <a:spcAft>
                  <a:spcPct val="0"/>
                </a:spcAft>
              </a:pPr>
              <a:t>21</a:t>
            </a:fld>
            <a:endParaRPr lang="en-US">
              <a:cs typeface="Arial" charset="0"/>
            </a:endParaRPr>
          </a:p>
        </p:txBody>
      </p:sp>
      <p:sp>
        <p:nvSpPr>
          <p:cNvPr id="377860"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6D4813FE-7971-4DA0-9874-4AB1A71EBA83}" type="datetime7">
              <a:rPr lang="en-US">
                <a:cs typeface="Arial" charset="0"/>
              </a:rPr>
              <a:pPr fontAlgn="base">
                <a:spcBef>
                  <a:spcPct val="0"/>
                </a:spcBef>
                <a:spcAft>
                  <a:spcPct val="0"/>
                </a:spcAft>
              </a:pPr>
              <a:t>Oct-15</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958" y="304800"/>
            <a:ext cx="6170083" cy="4627562"/>
          </a:xfrm>
        </p:spPr>
      </p:sp>
      <p:sp>
        <p:nvSpPr>
          <p:cNvPr id="3" name="Notes Placeholder 2"/>
          <p:cNvSpPr>
            <a:spLocks noGrp="1"/>
          </p:cNvSpPr>
          <p:nvPr>
            <p:ph type="body" idx="1"/>
          </p:nvPr>
        </p:nvSpPr>
        <p:spPr>
          <a:xfrm>
            <a:off x="381000" y="5181600"/>
            <a:ext cx="6096000" cy="3417570"/>
          </a:xfrm>
        </p:spPr>
        <p:txBody>
          <a:bodyPr/>
          <a:lstStyle/>
          <a:p>
            <a:r>
              <a:rPr lang="en-US" sz="1400" dirty="0" smtClean="0"/>
              <a:t>Here is an example</a:t>
            </a:r>
            <a:r>
              <a:rPr lang="en-US" sz="1400" baseline="0" dirty="0" smtClean="0"/>
              <a:t> of how to calculate grains using Exhibit A</a:t>
            </a:r>
            <a:endParaRPr lang="en-US" sz="1400" dirty="0" smtClean="0"/>
          </a:p>
          <a:p>
            <a:endParaRPr lang="en-US" sz="1400" dirty="0" smtClean="0"/>
          </a:p>
          <a:p>
            <a:r>
              <a:rPr lang="en-US" sz="1400" dirty="0" smtClean="0"/>
              <a:t>In step 1 we have identified</a:t>
            </a:r>
            <a:r>
              <a:rPr lang="en-US" sz="1400" baseline="0" dirty="0" smtClean="0"/>
              <a:t> the product as whole grain-rich.</a:t>
            </a:r>
          </a:p>
          <a:p>
            <a:r>
              <a:rPr lang="en-US" sz="1400" baseline="0" dirty="0" smtClean="0"/>
              <a:t>For step 2 we have located the product in Group B in Exhibit A.</a:t>
            </a:r>
          </a:p>
          <a:p>
            <a:r>
              <a:rPr lang="en-US" sz="1400" baseline="0" dirty="0" smtClean="0"/>
              <a:t>Next, we have determined that there are 66 grams in 1 serving of the hotdog bun. </a:t>
            </a:r>
          </a:p>
          <a:p>
            <a:r>
              <a:rPr lang="en-US" sz="1400" baseline="0" dirty="0" smtClean="0"/>
              <a:t>For step 4, we divide 66g by 28, which equals 2.357.</a:t>
            </a:r>
          </a:p>
          <a:p>
            <a:r>
              <a:rPr lang="en-US" sz="1400" baseline="0" dirty="0" smtClean="0"/>
              <a:t>In step 5, we round down to the nearest quarter ounce, which equals 2.25 grain oz. equivalents.</a:t>
            </a:r>
          </a:p>
          <a:p>
            <a:endParaRPr lang="en-US" sz="1400" baseline="0" dirty="0" smtClean="0"/>
          </a:p>
          <a:p>
            <a:r>
              <a:rPr lang="en-US" sz="1400" dirty="0" smtClean="0"/>
              <a:t>A lot of hamburger rolls, hot dog buns and breads did not meet the 2 grain oz. equivalents for the 9-12 grade level during last year’s cycle of Administrative Reviews. Make sure you are correctly calculating grain </a:t>
            </a:r>
            <a:r>
              <a:rPr lang="en-US" sz="1400" dirty="0" err="1" smtClean="0"/>
              <a:t>oz</a:t>
            </a:r>
            <a:r>
              <a:rPr lang="en-US" sz="1400" dirty="0" smtClean="0"/>
              <a:t> equivalents for all of your grain products.</a:t>
            </a:r>
            <a:endParaRPr lang="en-US" sz="1400" dirty="0"/>
          </a:p>
        </p:txBody>
      </p:sp>
      <p:sp>
        <p:nvSpPr>
          <p:cNvPr id="4" name="Slide Number Placeholder 3"/>
          <p:cNvSpPr>
            <a:spLocks noGrp="1"/>
          </p:cNvSpPr>
          <p:nvPr>
            <p:ph type="sldNum" sz="quarter" idx="10"/>
          </p:nvPr>
        </p:nvSpPr>
        <p:spPr/>
        <p:txBody>
          <a:bodyPr/>
          <a:lstStyle/>
          <a:p>
            <a:fld id="{CC5B8953-CEC1-4BE3-B96C-CEFD1AFE75E8}" type="slidenum">
              <a:rPr lang="en-US" smtClean="0"/>
              <a:t>22</a:t>
            </a:fld>
            <a:endParaRPr lang="en-US"/>
          </a:p>
        </p:txBody>
      </p:sp>
    </p:spTree>
    <p:extLst>
      <p:ext uri="{BB962C8B-B14F-4D97-AF65-F5344CB8AC3E}">
        <p14:creationId xmlns:p14="http://schemas.microsoft.com/office/powerpoint/2010/main" val="3711317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Slide Image Placeholder 1"/>
          <p:cNvSpPr>
            <a:spLocks noGrp="1" noRot="1" noChangeAspect="1"/>
          </p:cNvSpPr>
          <p:nvPr>
            <p:ph type="sldImg"/>
          </p:nvPr>
        </p:nvSpPr>
        <p:spPr bwMode="auto">
          <a:xfrm>
            <a:off x="457200" y="381000"/>
            <a:ext cx="5943600" cy="4457700"/>
          </a:xfrm>
          <a:noFill/>
          <a:ln>
            <a:solidFill>
              <a:srgbClr val="000000"/>
            </a:solidFill>
            <a:miter lim="800000"/>
            <a:headEnd/>
            <a:tailEnd/>
          </a:ln>
        </p:spPr>
      </p:sp>
      <p:sp>
        <p:nvSpPr>
          <p:cNvPr id="427010" name="Notes Placeholder 2"/>
          <p:cNvSpPr>
            <a:spLocks noGrp="1"/>
          </p:cNvSpPr>
          <p:nvPr>
            <p:ph type="body" idx="1"/>
          </p:nvPr>
        </p:nvSpPr>
        <p:spPr bwMode="auto">
          <a:xfrm>
            <a:off x="381000" y="5105400"/>
            <a:ext cx="6019800" cy="3493770"/>
          </a:xfrm>
          <a:noFill/>
        </p:spPr>
        <p:txBody>
          <a:bodyPr wrap="square" numCol="1" anchor="t" anchorCtr="0" compatLnSpc="1">
            <a:prstTxWarp prst="textNoShape">
              <a:avLst/>
            </a:prstTxWarp>
          </a:bodyPr>
          <a:lstStyle/>
          <a:p>
            <a:pPr>
              <a:spcBef>
                <a:spcPct val="0"/>
              </a:spcBef>
            </a:pPr>
            <a:r>
              <a:rPr lang="en-US" sz="1400" dirty="0" smtClean="0"/>
              <a:t>When</a:t>
            </a:r>
            <a:r>
              <a:rPr lang="en-US" sz="1400" baseline="0" dirty="0" smtClean="0"/>
              <a:t> crediting a grain item at breakfast, you will first need to determine its ounce equivalency.</a:t>
            </a:r>
            <a:r>
              <a:rPr lang="en-US" sz="1400" dirty="0" smtClean="0"/>
              <a:t> As stated on the previous slide, you must always round down to the nearest ¼ oz.; therefore, if an item is 1.88 </a:t>
            </a:r>
            <a:r>
              <a:rPr lang="en-US" sz="1400" dirty="0" err="1" smtClean="0"/>
              <a:t>oz</a:t>
            </a:r>
            <a:r>
              <a:rPr lang="en-US" sz="1400" dirty="0" smtClean="0"/>
              <a:t> </a:t>
            </a:r>
            <a:r>
              <a:rPr lang="en-US" sz="1400" dirty="0" err="1" smtClean="0"/>
              <a:t>eq</a:t>
            </a:r>
            <a:r>
              <a:rPr lang="en-US" sz="1400" dirty="0" smtClean="0"/>
              <a:t>, it would only credit as 1.75 grain oz. equivalents once</a:t>
            </a:r>
            <a:r>
              <a:rPr lang="en-US" sz="1400" baseline="0" dirty="0" smtClean="0"/>
              <a:t> it has been rounded down.</a:t>
            </a:r>
          </a:p>
          <a:p>
            <a:pPr>
              <a:spcBef>
                <a:spcPct val="0"/>
              </a:spcBef>
            </a:pPr>
            <a:endParaRPr lang="en-US" sz="1400" dirty="0" smtClean="0"/>
          </a:p>
          <a:p>
            <a:pPr>
              <a:spcBef>
                <a:spcPct val="0"/>
              </a:spcBef>
            </a:pPr>
            <a:r>
              <a:rPr lang="en-US" sz="1400" dirty="0" smtClean="0"/>
              <a:t>If an item is between 1.0 to 1.99 grain oz. </a:t>
            </a:r>
            <a:r>
              <a:rPr lang="en-US" sz="1400" dirty="0" err="1" smtClean="0"/>
              <a:t>eq</a:t>
            </a:r>
            <a:r>
              <a:rPr lang="en-US" sz="1400" dirty="0" smtClean="0"/>
              <a:t>, the item credits as 1 item</a:t>
            </a:r>
          </a:p>
          <a:p>
            <a:pPr>
              <a:spcBef>
                <a:spcPct val="0"/>
              </a:spcBef>
            </a:pPr>
            <a:endParaRPr lang="en-US" sz="1400" dirty="0" smtClean="0"/>
          </a:p>
          <a:p>
            <a:pPr>
              <a:spcBef>
                <a:spcPct val="0"/>
              </a:spcBef>
            </a:pPr>
            <a:r>
              <a:rPr lang="en-US" sz="1400" dirty="0" smtClean="0"/>
              <a:t>If an item</a:t>
            </a:r>
            <a:r>
              <a:rPr lang="en-US" sz="1400" baseline="0" dirty="0" smtClean="0"/>
              <a:t> is between </a:t>
            </a:r>
            <a:r>
              <a:rPr lang="en-US" sz="1400" dirty="0" smtClean="0"/>
              <a:t>2.0-2.99 grain oz. </a:t>
            </a:r>
            <a:r>
              <a:rPr lang="en-US" sz="1400" dirty="0" err="1" smtClean="0"/>
              <a:t>eq</a:t>
            </a:r>
            <a:r>
              <a:rPr lang="en-US" sz="1400" dirty="0" smtClean="0"/>
              <a:t>, it credits as 1 or 2 items depending on what the menu planner decides. The menu planner must</a:t>
            </a:r>
            <a:r>
              <a:rPr lang="en-US" sz="1400" baseline="0" dirty="0" smtClean="0"/>
              <a:t> </a:t>
            </a:r>
            <a:r>
              <a:rPr lang="en-US" sz="1400" dirty="0" smtClean="0"/>
              <a:t>document the number of items that a larger grain product is being credited for, for Administrative</a:t>
            </a:r>
            <a:r>
              <a:rPr lang="en-US" sz="1400" baseline="0" dirty="0" smtClean="0"/>
              <a:t> Review purposes.</a:t>
            </a:r>
            <a:endParaRPr lang="en-US" sz="1400" dirty="0" smtClean="0"/>
          </a:p>
        </p:txBody>
      </p:sp>
      <p:sp>
        <p:nvSpPr>
          <p:cNvPr id="427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CF6D8E-51E8-4D1E-BAA5-51439A488E61}" type="slidenum">
              <a:rPr lang="en-US">
                <a:cs typeface="Arial" charset="0"/>
              </a:rPr>
              <a:pPr fontAlgn="base">
                <a:spcBef>
                  <a:spcPct val="0"/>
                </a:spcBef>
                <a:spcAft>
                  <a:spcPct val="0"/>
                </a:spcAft>
              </a:pPr>
              <a:t>23</a:t>
            </a:fld>
            <a:endParaRPr lang="en-US">
              <a:cs typeface="Arial" charset="0"/>
            </a:endParaRPr>
          </a:p>
        </p:txBody>
      </p:sp>
      <p:sp>
        <p:nvSpPr>
          <p:cNvPr id="427012"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37A32E36-658D-4FE2-A5BA-6071EA77ABDA}" type="datetime7">
              <a:rPr lang="en-US">
                <a:cs typeface="Arial" charset="0"/>
              </a:rPr>
              <a:pPr fontAlgn="base">
                <a:spcBef>
                  <a:spcPct val="0"/>
                </a:spcBef>
                <a:spcAft>
                  <a:spcPct val="0"/>
                </a:spcAft>
              </a:pPr>
              <a:t>Oct-15</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381000"/>
            <a:ext cx="6248400" cy="4686300"/>
          </a:xfrm>
        </p:spPr>
      </p:sp>
      <p:sp>
        <p:nvSpPr>
          <p:cNvPr id="3" name="Notes Placeholder 2"/>
          <p:cNvSpPr>
            <a:spLocks noGrp="1"/>
          </p:cNvSpPr>
          <p:nvPr>
            <p:ph type="body" idx="1"/>
          </p:nvPr>
        </p:nvSpPr>
        <p:spPr>
          <a:xfrm>
            <a:off x="381000" y="5257800"/>
            <a:ext cx="6172200" cy="3341370"/>
          </a:xfrm>
        </p:spPr>
        <p:txBody>
          <a:bodyPr/>
          <a:lstStyle/>
          <a:p>
            <a:r>
              <a:rPr lang="en-US" sz="1400" i="0" dirty="0" smtClean="0"/>
              <a:t>Crediting Meat</a:t>
            </a:r>
            <a:r>
              <a:rPr lang="en-US" sz="1400" i="0" baseline="0" dirty="0" smtClean="0"/>
              <a:t> and Meat Alternates</a:t>
            </a:r>
          </a:p>
          <a:p>
            <a:endParaRPr lang="en-US" sz="1400" i="0" dirty="0" smtClean="0"/>
          </a:p>
          <a:p>
            <a:r>
              <a:rPr lang="en-US" sz="1400" i="0" dirty="0" smtClean="0"/>
              <a:t>Meat and Meat Alternates may be credited using a Product Formulation Statement or a CN Label.</a:t>
            </a:r>
            <a:r>
              <a:rPr lang="en-US" sz="1400" i="0" baseline="0" dirty="0" smtClean="0"/>
              <a:t> Generally, </a:t>
            </a:r>
            <a:r>
              <a:rPr lang="en-US" sz="1400" i="0" dirty="0" smtClean="0"/>
              <a:t>1 ounce of cooked, skinless, unbreaded meat equals 1 </a:t>
            </a:r>
            <a:r>
              <a:rPr lang="en-US" sz="1400" i="0" dirty="0" err="1" smtClean="0"/>
              <a:t>oz</a:t>
            </a:r>
            <a:r>
              <a:rPr lang="en-US" sz="1400" i="0" dirty="0" smtClean="0"/>
              <a:t> </a:t>
            </a:r>
            <a:r>
              <a:rPr lang="en-US" sz="1400" i="0" dirty="0" err="1" smtClean="0"/>
              <a:t>eq</a:t>
            </a:r>
            <a:r>
              <a:rPr lang="en-US" sz="1400" i="0" dirty="0" smtClean="0"/>
              <a:t> Meat and Meat Alternate.</a:t>
            </a:r>
          </a:p>
          <a:p>
            <a:endParaRPr lang="en-US" sz="1400" i="0" dirty="0" smtClean="0"/>
          </a:p>
          <a:p>
            <a:r>
              <a:rPr lang="en-US" sz="1400" i="0" dirty="0" smtClean="0"/>
              <a:t>Some common meat alternates</a:t>
            </a:r>
            <a:r>
              <a:rPr lang="en-US" sz="1400" i="0" baseline="0" dirty="0" smtClean="0"/>
              <a:t> are: </a:t>
            </a:r>
            <a:r>
              <a:rPr lang="it-IT" sz="1400" i="0" baseline="0" dirty="0" smtClean="0"/>
              <a:t>Cheese: 1 oz = 1 M/MA, </a:t>
            </a:r>
            <a:r>
              <a:rPr lang="fr-FR" sz="1400" i="0" baseline="0" dirty="0" err="1" smtClean="0"/>
              <a:t>Eggs</a:t>
            </a:r>
            <a:r>
              <a:rPr lang="fr-FR" sz="1400" i="0" baseline="0" dirty="0" smtClean="0"/>
              <a:t>: 1 large </a:t>
            </a:r>
            <a:r>
              <a:rPr lang="fr-FR" sz="1400" i="0" baseline="0" dirty="0" err="1" smtClean="0"/>
              <a:t>egg</a:t>
            </a:r>
            <a:r>
              <a:rPr lang="fr-FR" sz="1400" i="0" baseline="0" dirty="0" smtClean="0"/>
              <a:t> = 2 M/MA and </a:t>
            </a:r>
            <a:r>
              <a:rPr lang="en-US" sz="1400" i="0" baseline="0" dirty="0" smtClean="0"/>
              <a:t>Yogurt: 4 </a:t>
            </a:r>
            <a:r>
              <a:rPr lang="en-US" sz="1400" i="0" baseline="0" dirty="0" err="1" smtClean="0"/>
              <a:t>oz</a:t>
            </a:r>
            <a:r>
              <a:rPr lang="en-US" sz="1400" i="0" baseline="0" dirty="0" smtClean="0"/>
              <a:t> or ½ cup = 1 M/MA </a:t>
            </a:r>
          </a:p>
          <a:p>
            <a:endParaRPr lang="fr-FR" sz="1400" i="0" baseline="0" dirty="0" smtClean="0"/>
          </a:p>
          <a:p>
            <a:endParaRPr lang="it-IT" sz="1400" i="0" baseline="0" dirty="0" smtClean="0"/>
          </a:p>
          <a:p>
            <a:endParaRPr lang="en-US" sz="1400" i="0" dirty="0" smtClean="0"/>
          </a:p>
        </p:txBody>
      </p:sp>
      <p:sp>
        <p:nvSpPr>
          <p:cNvPr id="4" name="Slide Number Placeholder 3"/>
          <p:cNvSpPr>
            <a:spLocks noGrp="1"/>
          </p:cNvSpPr>
          <p:nvPr>
            <p:ph type="sldNum" sz="quarter" idx="10"/>
          </p:nvPr>
        </p:nvSpPr>
        <p:spPr/>
        <p:txBody>
          <a:bodyPr/>
          <a:lstStyle/>
          <a:p>
            <a:fld id="{CC5B8953-CEC1-4BE3-B96C-CEFD1AFE75E8}" type="slidenum">
              <a:rPr lang="en-US" smtClean="0"/>
              <a:t>24</a:t>
            </a:fld>
            <a:endParaRPr lang="en-US"/>
          </a:p>
        </p:txBody>
      </p:sp>
    </p:spTree>
    <p:extLst>
      <p:ext uri="{BB962C8B-B14F-4D97-AF65-F5344CB8AC3E}">
        <p14:creationId xmlns:p14="http://schemas.microsoft.com/office/powerpoint/2010/main" val="1702296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6096000" cy="4572000"/>
          </a:xfrm>
        </p:spPr>
      </p:sp>
      <p:sp>
        <p:nvSpPr>
          <p:cNvPr id="3" name="Notes Placeholder 2"/>
          <p:cNvSpPr>
            <a:spLocks noGrp="1"/>
          </p:cNvSpPr>
          <p:nvPr>
            <p:ph type="body" idx="1"/>
          </p:nvPr>
        </p:nvSpPr>
        <p:spPr>
          <a:xfrm>
            <a:off x="685800" y="5029200"/>
            <a:ext cx="5486400" cy="356997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t>Part 3—Breakfast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endParaRPr lang="en-US" dirty="0"/>
          </a:p>
        </p:txBody>
      </p:sp>
      <p:sp>
        <p:nvSpPr>
          <p:cNvPr id="4" name="Slide Number Placeholder 3"/>
          <p:cNvSpPr>
            <a:spLocks noGrp="1"/>
          </p:cNvSpPr>
          <p:nvPr>
            <p:ph type="sldNum" sz="quarter" idx="10"/>
          </p:nvPr>
        </p:nvSpPr>
        <p:spPr/>
        <p:txBody>
          <a:bodyPr/>
          <a:lstStyle/>
          <a:p>
            <a:fld id="{CC5B8953-CEC1-4BE3-B96C-CEFD1AFE75E8}" type="slidenum">
              <a:rPr lang="en-US" smtClean="0"/>
              <a:t>25</a:t>
            </a:fld>
            <a:endParaRPr lang="en-US"/>
          </a:p>
        </p:txBody>
      </p:sp>
    </p:spTree>
    <p:extLst>
      <p:ext uri="{BB962C8B-B14F-4D97-AF65-F5344CB8AC3E}">
        <p14:creationId xmlns:p14="http://schemas.microsoft.com/office/powerpoint/2010/main" val="2311287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Slide Image Placeholder 1"/>
          <p:cNvSpPr>
            <a:spLocks noGrp="1" noRot="1" noChangeAspect="1"/>
          </p:cNvSpPr>
          <p:nvPr>
            <p:ph type="sldImg"/>
          </p:nvPr>
        </p:nvSpPr>
        <p:spPr bwMode="auto">
          <a:xfrm>
            <a:off x="381000" y="381000"/>
            <a:ext cx="6172200" cy="4629150"/>
          </a:xfrm>
          <a:noFill/>
          <a:ln>
            <a:solidFill>
              <a:srgbClr val="000000"/>
            </a:solidFill>
            <a:miter lim="800000"/>
            <a:headEnd/>
            <a:tailEnd/>
          </a:ln>
        </p:spPr>
      </p:sp>
      <p:sp>
        <p:nvSpPr>
          <p:cNvPr id="420866" name="Notes Placeholder 2"/>
          <p:cNvSpPr>
            <a:spLocks noGrp="1"/>
          </p:cNvSpPr>
          <p:nvPr>
            <p:ph type="body" idx="1"/>
          </p:nvPr>
        </p:nvSpPr>
        <p:spPr bwMode="auto">
          <a:xfrm>
            <a:off x="381000" y="5105400"/>
            <a:ext cx="6172200" cy="3886200"/>
          </a:xfrm>
          <a:noFill/>
        </p:spPr>
        <p:txBody>
          <a:bodyPr wrap="square" numCol="1" anchor="t" anchorCtr="0" compatLnSpc="1">
            <a:prstTxWarp prst="textNoShape">
              <a:avLst/>
            </a:prstTxWarp>
          </a:bodyPr>
          <a:lstStyle/>
          <a:p>
            <a:pPr defTabSz="920135">
              <a:spcBef>
                <a:spcPct val="0"/>
              </a:spcBef>
            </a:pPr>
            <a:r>
              <a:rPr lang="en-US" dirty="0" smtClean="0"/>
              <a:t>Here are the </a:t>
            </a:r>
            <a:r>
              <a:rPr lang="en-US" baseline="0" dirty="0" smtClean="0"/>
              <a:t>requirements for breakfast for the 2015-2016 school year. </a:t>
            </a:r>
          </a:p>
          <a:p>
            <a:pPr defTabSz="920135">
              <a:spcBef>
                <a:spcPct val="0"/>
              </a:spcBef>
            </a:pPr>
            <a:endParaRPr lang="en-US" dirty="0" smtClean="0"/>
          </a:p>
          <a:p>
            <a:pPr defTabSz="920135">
              <a:spcBef>
                <a:spcPct val="0"/>
              </a:spcBef>
            </a:pPr>
            <a:r>
              <a:rPr lang="en-US" dirty="0" smtClean="0"/>
              <a:t>There are three breakfast meal components, which are grains (with optional meat/meat</a:t>
            </a:r>
            <a:r>
              <a:rPr lang="en-US" baseline="0" dirty="0" smtClean="0"/>
              <a:t> alternate</a:t>
            </a:r>
            <a:r>
              <a:rPr lang="en-US" dirty="0" smtClean="0"/>
              <a:t>); fruits/vegetables; and milk.</a:t>
            </a:r>
          </a:p>
          <a:p>
            <a:pPr defTabSz="920135">
              <a:spcBef>
                <a:spcPct val="0"/>
              </a:spcBef>
            </a:pPr>
            <a:endParaRPr lang="en-US" dirty="0"/>
          </a:p>
          <a:p>
            <a:pPr defTabSz="920135">
              <a:spcBef>
                <a:spcPct val="0"/>
              </a:spcBef>
            </a:pPr>
            <a:r>
              <a:rPr lang="en-US" dirty="0" smtClean="0"/>
              <a:t>A minimum</a:t>
            </a:r>
            <a:r>
              <a:rPr lang="en-US" baseline="0" dirty="0" smtClean="0"/>
              <a:t> of </a:t>
            </a:r>
            <a:r>
              <a:rPr lang="en-US" dirty="0" smtClean="0"/>
              <a:t>1 full cup of fruit must be offered at breakfast for all age/grade</a:t>
            </a:r>
            <a:r>
              <a:rPr lang="en-US" baseline="0" dirty="0" smtClean="0"/>
              <a:t> groups. Students must select at least ½ c for it to be a reimbursable meal</a:t>
            </a:r>
            <a:r>
              <a:rPr lang="en-US" dirty="0" smtClean="0"/>
              <a:t>.</a:t>
            </a:r>
          </a:p>
          <a:p>
            <a:pPr defTabSz="920135">
              <a:spcBef>
                <a:spcPct val="0"/>
              </a:spcBef>
            </a:pPr>
            <a:endParaRPr lang="en-US" dirty="0" smtClean="0"/>
          </a:p>
          <a:p>
            <a:pPr defTabSz="920135">
              <a:spcBef>
                <a:spcPct val="0"/>
              </a:spcBef>
            </a:pPr>
            <a:r>
              <a:rPr lang="en-US" baseline="0" dirty="0" smtClean="0"/>
              <a:t>Sodium targets per meal on average over the course of a week are listed for each age/grade group. </a:t>
            </a:r>
          </a:p>
          <a:p>
            <a:pPr defTabSz="920135">
              <a:spcBef>
                <a:spcPct val="0"/>
              </a:spcBef>
            </a:pPr>
            <a:endParaRPr lang="en-US" baseline="0" dirty="0" smtClean="0"/>
          </a:p>
          <a:p>
            <a:pPr defTabSz="920135">
              <a:spcBef>
                <a:spcPct val="0"/>
              </a:spcBef>
            </a:pPr>
            <a:r>
              <a:rPr lang="en-US" dirty="0" smtClean="0"/>
              <a:t>In addition to complying with the meal pattern requirements, meals served at breakfast must meet a few dietary specifications, including a minimum and maximum calorie range, a maximum for saturated fat, a daily restriction for trans fat, and a sodium target. The standards for calories, sodium and saturated fat are to be met on average over the week. This means that the levels of any of these in any one meal could exceed the standard as long as the</a:t>
            </a:r>
            <a:r>
              <a:rPr lang="en-US" baseline="0" dirty="0" smtClean="0"/>
              <a:t> average number for the week meets the standard.</a:t>
            </a:r>
            <a:endParaRPr lang="en-US" sz="1100" dirty="0" smtClean="0"/>
          </a:p>
        </p:txBody>
      </p:sp>
      <p:sp>
        <p:nvSpPr>
          <p:cNvPr id="420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9BB1EF-075A-42E2-960C-0005111580AC}" type="slidenum">
              <a:rPr lang="en-US">
                <a:cs typeface="Arial" charset="0"/>
              </a:rPr>
              <a:pPr fontAlgn="base">
                <a:spcBef>
                  <a:spcPct val="0"/>
                </a:spcBef>
                <a:spcAft>
                  <a:spcPct val="0"/>
                </a:spcAft>
              </a:pPr>
              <a:t>26</a:t>
            </a:fld>
            <a:endParaRPr lang="en-US">
              <a:cs typeface="Arial" charset="0"/>
            </a:endParaRPr>
          </a:p>
        </p:txBody>
      </p:sp>
      <p:sp>
        <p:nvSpPr>
          <p:cNvPr id="42086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4CEFF0C-B765-458A-B40F-B7CB392BA825}" type="datetime7">
              <a:rPr lang="en-US">
                <a:cs typeface="Arial" charset="0"/>
              </a:rPr>
              <a:pPr fontAlgn="base">
                <a:spcBef>
                  <a:spcPct val="0"/>
                </a:spcBef>
                <a:spcAft>
                  <a:spcPct val="0"/>
                </a:spcAft>
              </a:pPr>
              <a:t>Oct-15</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858" y="381000"/>
            <a:ext cx="5992283" cy="4494212"/>
          </a:xfrm>
        </p:spPr>
      </p:sp>
      <p:sp>
        <p:nvSpPr>
          <p:cNvPr id="3" name="Notes Placeholder 2"/>
          <p:cNvSpPr>
            <a:spLocks noGrp="1"/>
          </p:cNvSpPr>
          <p:nvPr>
            <p:ph type="body" idx="1"/>
          </p:nvPr>
        </p:nvSpPr>
        <p:spPr>
          <a:xfrm>
            <a:off x="457200" y="5105400"/>
            <a:ext cx="6019800" cy="3493770"/>
          </a:xfrm>
        </p:spPr>
        <p:txBody>
          <a:bodyPr/>
          <a:lstStyle/>
          <a:p>
            <a:r>
              <a:rPr lang="en-US" sz="1400" dirty="0" smtClean="0"/>
              <a:t>This is the meal pattern</a:t>
            </a:r>
            <a:r>
              <a:rPr lang="en-US" sz="1400" baseline="0" dirty="0" smtClean="0"/>
              <a:t> chart for the breakfast program.</a:t>
            </a:r>
            <a:endParaRPr lang="en-US" sz="1400" dirty="0"/>
          </a:p>
        </p:txBody>
      </p:sp>
      <p:sp>
        <p:nvSpPr>
          <p:cNvPr id="4" name="Slide Number Placeholder 3"/>
          <p:cNvSpPr>
            <a:spLocks noGrp="1"/>
          </p:cNvSpPr>
          <p:nvPr>
            <p:ph type="sldNum" sz="quarter" idx="10"/>
          </p:nvPr>
        </p:nvSpPr>
        <p:spPr/>
        <p:txBody>
          <a:bodyPr/>
          <a:lstStyle/>
          <a:p>
            <a:fld id="{CC5B8953-CEC1-4BE3-B96C-CEFD1AFE75E8}" type="slidenum">
              <a:rPr lang="en-US" smtClean="0"/>
              <a:t>27</a:t>
            </a:fld>
            <a:endParaRPr lang="en-US"/>
          </a:p>
        </p:txBody>
      </p:sp>
    </p:spTree>
    <p:extLst>
      <p:ext uri="{BB962C8B-B14F-4D97-AF65-F5344CB8AC3E}">
        <p14:creationId xmlns:p14="http://schemas.microsoft.com/office/powerpoint/2010/main" val="2766840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304800"/>
            <a:ext cx="6248400" cy="4686300"/>
          </a:xfrm>
        </p:spPr>
      </p:sp>
      <p:sp>
        <p:nvSpPr>
          <p:cNvPr id="3" name="Notes Placeholder 2"/>
          <p:cNvSpPr>
            <a:spLocks noGrp="1"/>
          </p:cNvSpPr>
          <p:nvPr>
            <p:ph type="body" idx="1"/>
          </p:nvPr>
        </p:nvSpPr>
        <p:spPr>
          <a:xfrm>
            <a:off x="304800" y="5113020"/>
            <a:ext cx="6248400" cy="3954780"/>
          </a:xfrm>
        </p:spPr>
        <p:txBody>
          <a:bodyPr/>
          <a:lstStyle/>
          <a:p>
            <a:r>
              <a:rPr lang="en-US" sz="1400" i="0" dirty="0" smtClean="0"/>
              <a:t>This</a:t>
            </a:r>
            <a:r>
              <a:rPr lang="en-US" sz="1400" i="0" baseline="0" dirty="0" smtClean="0"/>
              <a:t> slide shows fruit and vegetable requirements for the breakfast program. </a:t>
            </a:r>
          </a:p>
          <a:p>
            <a:endParaRPr lang="en-US" sz="1400" i="0" baseline="0" dirty="0" smtClean="0"/>
          </a:p>
          <a:p>
            <a:r>
              <a:rPr lang="en-US" sz="1400" i="0" baseline="0" dirty="0" smtClean="0"/>
              <a:t>For breakfast:</a:t>
            </a:r>
          </a:p>
          <a:p>
            <a:pPr marL="0" indent="0">
              <a:buFont typeface="Arial" panose="020B0604020202020204" pitchFamily="34" charset="0"/>
              <a:buNone/>
            </a:pPr>
            <a:r>
              <a:rPr lang="en-US" sz="1400" dirty="0" smtClean="0"/>
              <a:t>Schools must offer at least 1 full cup fruit or vegetable for all age/grade groups</a:t>
            </a:r>
          </a:p>
          <a:p>
            <a:pPr marL="0" indent="0">
              <a:buFont typeface="Arial" panose="020B0604020202020204" pitchFamily="34" charset="0"/>
              <a:buNone/>
            </a:pPr>
            <a:r>
              <a:rPr lang="en-US" sz="1400" dirty="0" smtClean="0"/>
              <a:t>If a school chooses to offer vegetables in place of fruits, it must plan to</a:t>
            </a:r>
            <a:r>
              <a:rPr lang="en-US" sz="1400" baseline="0" dirty="0" smtClean="0"/>
              <a:t> </a:t>
            </a:r>
            <a:r>
              <a:rPr lang="en-US" sz="1400" dirty="0" smtClean="0"/>
              <a:t>incorporate the under-consumed vegetables in the weekly menu before the starchy vegetables are</a:t>
            </a:r>
            <a:r>
              <a:rPr lang="en-US" sz="1400" baseline="0" dirty="0" smtClean="0"/>
              <a:t> </a:t>
            </a:r>
            <a:r>
              <a:rPr lang="en-US" sz="1400" dirty="0" smtClean="0"/>
              <a:t>considered. Provided at least 2 cups of the red/orange, dark green, legumes, or “other” vegetable</a:t>
            </a:r>
            <a:r>
              <a:rPr lang="en-US" sz="1400" baseline="0" dirty="0" smtClean="0"/>
              <a:t> </a:t>
            </a:r>
            <a:r>
              <a:rPr lang="en-US" sz="1400" dirty="0" smtClean="0"/>
              <a:t>subgroups are offered over the course of the week, it does not matter what day of the week the starchy</a:t>
            </a:r>
            <a:r>
              <a:rPr lang="en-US" sz="1400" baseline="0" dirty="0" smtClean="0"/>
              <a:t> </a:t>
            </a:r>
            <a:r>
              <a:rPr lang="en-US" sz="1400" dirty="0" smtClean="0"/>
              <a:t>vegetables are included in the menu. The sequence of offering the under-consumed vegetables or the</a:t>
            </a:r>
            <a:r>
              <a:rPr lang="en-US" sz="1400" baseline="0" dirty="0" smtClean="0"/>
              <a:t> </a:t>
            </a:r>
            <a:r>
              <a:rPr lang="en-US" sz="1400" dirty="0" smtClean="0"/>
              <a:t>starchy vegetables is not significant. </a:t>
            </a:r>
          </a:p>
          <a:p>
            <a:pPr marL="0" indent="0">
              <a:buFont typeface="Arial" panose="020B0604020202020204" pitchFamily="34" charset="0"/>
              <a:buNone/>
            </a:pPr>
            <a:endParaRPr lang="en-US" sz="1400" dirty="0" smtClean="0"/>
          </a:p>
          <a:p>
            <a:pPr marL="0" indent="0">
              <a:buFont typeface="Arial" panose="020B0604020202020204" pitchFamily="34" charset="0"/>
              <a:buNone/>
            </a:pPr>
            <a:r>
              <a:rPr lang="en-US" sz="1400" dirty="0" smtClean="0"/>
              <a:t>No more than half of the fruit or vegetable offerings over the course of the week may be in the form of juice;</a:t>
            </a:r>
            <a:r>
              <a:rPr lang="en-US" sz="1400" baseline="0" dirty="0" smtClean="0"/>
              <a:t> a</a:t>
            </a:r>
            <a:r>
              <a:rPr lang="en-US" sz="1400" dirty="0" smtClean="0"/>
              <a:t>ll juice must be 100%  fruit or vegetable juice</a:t>
            </a:r>
          </a:p>
          <a:p>
            <a:endParaRPr lang="en-US" i="0" dirty="0"/>
          </a:p>
        </p:txBody>
      </p:sp>
      <p:sp>
        <p:nvSpPr>
          <p:cNvPr id="4" name="Slide Number Placeholder 3"/>
          <p:cNvSpPr>
            <a:spLocks noGrp="1"/>
          </p:cNvSpPr>
          <p:nvPr>
            <p:ph type="sldNum" sz="quarter" idx="10"/>
          </p:nvPr>
        </p:nvSpPr>
        <p:spPr/>
        <p:txBody>
          <a:bodyPr/>
          <a:lstStyle/>
          <a:p>
            <a:fld id="{CC5B8953-CEC1-4BE3-B96C-CEFD1AFE75E8}" type="slidenum">
              <a:rPr lang="en-US" smtClean="0"/>
              <a:t>28</a:t>
            </a:fld>
            <a:endParaRPr lang="en-US"/>
          </a:p>
        </p:txBody>
      </p:sp>
    </p:spTree>
    <p:extLst>
      <p:ext uri="{BB962C8B-B14F-4D97-AF65-F5344CB8AC3E}">
        <p14:creationId xmlns:p14="http://schemas.microsoft.com/office/powerpoint/2010/main" val="4088070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5086350" cy="3814763"/>
          </a:xfrm>
        </p:spPr>
      </p:sp>
      <p:sp>
        <p:nvSpPr>
          <p:cNvPr id="3" name="Notes Placeholder 2"/>
          <p:cNvSpPr>
            <a:spLocks noGrp="1"/>
          </p:cNvSpPr>
          <p:nvPr>
            <p:ph type="body" idx="1"/>
          </p:nvPr>
        </p:nvSpPr>
        <p:spPr>
          <a:xfrm>
            <a:off x="228600" y="4191000"/>
            <a:ext cx="6400800" cy="4880610"/>
          </a:xfrm>
        </p:spPr>
        <p:txBody>
          <a:bodyPr/>
          <a:lstStyle/>
          <a:p>
            <a:r>
              <a:rPr lang="en-US" sz="1150" dirty="0" smtClean="0"/>
              <a:t>The minimum </a:t>
            </a:r>
            <a:r>
              <a:rPr lang="en-US" sz="1150" b="1" dirty="0" smtClean="0"/>
              <a:t>daily</a:t>
            </a:r>
            <a:r>
              <a:rPr lang="en-US" sz="1150" baseline="0" dirty="0" smtClean="0"/>
              <a:t> grain requirement for breakfast is 1 </a:t>
            </a:r>
            <a:r>
              <a:rPr lang="en-US" sz="1150" baseline="0" dirty="0" err="1" smtClean="0"/>
              <a:t>oz</a:t>
            </a:r>
            <a:r>
              <a:rPr lang="en-US" sz="1150" baseline="0" dirty="0" smtClean="0"/>
              <a:t> </a:t>
            </a:r>
            <a:r>
              <a:rPr lang="en-US" sz="1150" baseline="0" dirty="0" err="1" smtClean="0"/>
              <a:t>eq</a:t>
            </a:r>
            <a:r>
              <a:rPr lang="en-US" sz="1150" baseline="0" dirty="0" smtClean="0"/>
              <a:t> for all age/grade groups.  </a:t>
            </a:r>
            <a:r>
              <a:rPr lang="en-US" sz="1150" dirty="0" smtClean="0"/>
              <a:t>The minimum </a:t>
            </a:r>
            <a:r>
              <a:rPr lang="en-US" sz="1150" b="1" dirty="0" smtClean="0"/>
              <a:t>weekly</a:t>
            </a:r>
            <a:r>
              <a:rPr lang="en-US" sz="1150" dirty="0" smtClean="0"/>
              <a:t> grain requirement, however, varies for each age/grade group.  The weekly</a:t>
            </a:r>
            <a:r>
              <a:rPr lang="en-US" sz="1150" baseline="0" dirty="0" smtClean="0"/>
              <a:t> </a:t>
            </a:r>
            <a:r>
              <a:rPr lang="en-US" sz="1150" dirty="0" smtClean="0"/>
              <a:t>requirement</a:t>
            </a:r>
            <a:r>
              <a:rPr lang="en-US" sz="1150" baseline="0" dirty="0" smtClean="0"/>
              <a:t> for grain ounce equivalents for students in the K-5 age/grade group is 7, 8 for students in the 6-8 and K-8 age/grade groups, and 9 for students in the 9-12 and K-12 age/grade groups. </a:t>
            </a:r>
          </a:p>
          <a:p>
            <a:endParaRPr lang="en-US" sz="1150" dirty="0" smtClean="0"/>
          </a:p>
          <a:p>
            <a:r>
              <a:rPr lang="en-US" sz="1150" dirty="0" smtClean="0"/>
              <a:t>Schools may substitute a meat</a:t>
            </a:r>
            <a:r>
              <a:rPr lang="en-US" sz="1150" baseline="0" dirty="0" smtClean="0"/>
              <a:t> or meat alternate as an alternative grain option </a:t>
            </a:r>
            <a:r>
              <a:rPr lang="en-US" sz="1150" b="1" baseline="0" dirty="0" smtClean="0"/>
              <a:t>after</a:t>
            </a:r>
            <a:r>
              <a:rPr lang="en-US" sz="1150" baseline="0" dirty="0" smtClean="0"/>
              <a:t> the 1 oz. grain requirement is met.</a:t>
            </a:r>
          </a:p>
          <a:p>
            <a:endParaRPr lang="en-US" sz="1150" dirty="0" smtClean="0"/>
          </a:p>
          <a:p>
            <a:r>
              <a:rPr lang="en-US" sz="1150" dirty="0" smtClean="0"/>
              <a:t>The background behind counting a meat or meat alternate as a grain is that the proposed regulations intended to require that a meat or meat alternate be</a:t>
            </a:r>
            <a:r>
              <a:rPr lang="en-US" sz="1150" baseline="0" dirty="0" smtClean="0"/>
              <a:t> </a:t>
            </a:r>
            <a:r>
              <a:rPr lang="en-US" sz="1150" dirty="0" smtClean="0"/>
              <a:t>offered</a:t>
            </a:r>
            <a:r>
              <a:rPr lang="en-US" sz="1150" baseline="0" dirty="0" smtClean="0"/>
              <a:t> </a:t>
            </a:r>
            <a:r>
              <a:rPr lang="en-US" sz="1150" dirty="0" smtClean="0"/>
              <a:t>at breakfast; however, based on comments that it was going to be a financial burden for many schools to meet this expectation, USDA made</a:t>
            </a:r>
            <a:r>
              <a:rPr lang="en-US" sz="1150" baseline="0" dirty="0" smtClean="0"/>
              <a:t> it</a:t>
            </a:r>
            <a:r>
              <a:rPr lang="en-US" sz="1150" dirty="0" smtClean="0"/>
              <a:t> optional.  Therefore, a menu planner</a:t>
            </a:r>
            <a:r>
              <a:rPr lang="en-US" sz="1150" baseline="0" dirty="0" smtClean="0"/>
              <a:t> has discretion in deciding if, how, and when a </a:t>
            </a:r>
            <a:r>
              <a:rPr lang="en-US" sz="1150" dirty="0" smtClean="0"/>
              <a:t>meat or meat alternate</a:t>
            </a:r>
            <a:r>
              <a:rPr lang="en-US" sz="1150" baseline="0" dirty="0" smtClean="0"/>
              <a:t> is offered to students</a:t>
            </a:r>
            <a:r>
              <a:rPr lang="en-US" sz="1150" dirty="0" smtClean="0"/>
              <a:t> at breakfast.  </a:t>
            </a:r>
          </a:p>
          <a:p>
            <a:endParaRPr lang="en-US" sz="1150" dirty="0" smtClean="0"/>
          </a:p>
          <a:p>
            <a:r>
              <a:rPr lang="en-US" sz="1150" dirty="0" smtClean="0"/>
              <a:t>If a meat or meat alternate is offered as an additional food that does not count towards the daily or weekly grain component requirements, it must still be counted  towards the </a:t>
            </a:r>
            <a:r>
              <a:rPr lang="en-US" sz="1150" b="1" dirty="0" smtClean="0"/>
              <a:t>weekly</a:t>
            </a:r>
            <a:r>
              <a:rPr lang="en-US" sz="1150" dirty="0" smtClean="0"/>
              <a:t> dietary specifications for calories and saturated fat. Additional foods</a:t>
            </a:r>
            <a:r>
              <a:rPr lang="en-US" sz="1150" baseline="0" dirty="0" smtClean="0"/>
              <a:t> or “extras” </a:t>
            </a:r>
            <a:r>
              <a:rPr lang="en-US" sz="1150" dirty="0" smtClean="0"/>
              <a:t>cannot be credited as food items for the</a:t>
            </a:r>
            <a:r>
              <a:rPr lang="en-US" sz="1150" baseline="0" dirty="0" smtClean="0"/>
              <a:t> purpose of Offer versus Serve</a:t>
            </a:r>
            <a:r>
              <a:rPr lang="en-US" sz="1150" dirty="0" smtClean="0"/>
              <a:t>.  Therefore, 4 food items must still be offered in addition to the meat or meat alternate. </a:t>
            </a:r>
          </a:p>
          <a:p>
            <a:endParaRPr lang="en-US" sz="1150" dirty="0" smtClean="0"/>
          </a:p>
          <a:p>
            <a:r>
              <a:rPr lang="en-US" sz="1150" dirty="0" smtClean="0"/>
              <a:t>As a best practice it is recommended that menu planners remain consistent when</a:t>
            </a:r>
            <a:r>
              <a:rPr lang="en-US" sz="1150" baseline="0" dirty="0" smtClean="0"/>
              <a:t> deciding to c</a:t>
            </a:r>
            <a:r>
              <a:rPr lang="en-US" sz="1150" dirty="0" smtClean="0"/>
              <a:t>ount a meat or meat alternate toward the grain component or not.  Remember, in both situations, you still have to count it toward the weekly dietary specifications for calories, saturated fat and </a:t>
            </a:r>
            <a:r>
              <a:rPr lang="en-US" sz="1150" b="1" dirty="0" smtClean="0">
                <a:solidFill>
                  <a:srgbClr val="FF0000"/>
                </a:solidFill>
              </a:rPr>
              <a:t>eventually sodium.  </a:t>
            </a:r>
          </a:p>
          <a:p>
            <a:endParaRPr lang="en-US" sz="1150" dirty="0" smtClean="0"/>
          </a:p>
          <a:p>
            <a:r>
              <a:rPr lang="en-US" sz="1150" dirty="0" smtClean="0"/>
              <a:t>As</a:t>
            </a:r>
            <a:r>
              <a:rPr lang="en-US" sz="1150" baseline="0" dirty="0" smtClean="0"/>
              <a:t> a reminder, all grains offered must be whole grain-rich.</a:t>
            </a:r>
            <a:endParaRPr lang="en-US" sz="1150" dirty="0" smtClean="0"/>
          </a:p>
        </p:txBody>
      </p:sp>
      <p:sp>
        <p:nvSpPr>
          <p:cNvPr id="4" name="Slide Number Placeholder 3"/>
          <p:cNvSpPr>
            <a:spLocks noGrp="1"/>
          </p:cNvSpPr>
          <p:nvPr>
            <p:ph type="sldNum" sz="quarter" idx="10"/>
          </p:nvPr>
        </p:nvSpPr>
        <p:spPr/>
        <p:txBody>
          <a:bodyPr/>
          <a:lstStyle/>
          <a:p>
            <a:fld id="{CC5B8953-CEC1-4BE3-B96C-CEFD1AFE75E8}" type="slidenum">
              <a:rPr lang="en-US" smtClean="0"/>
              <a:t>29</a:t>
            </a:fld>
            <a:endParaRPr lang="en-US" dirty="0"/>
          </a:p>
        </p:txBody>
      </p:sp>
    </p:spTree>
    <p:extLst>
      <p:ext uri="{BB962C8B-B14F-4D97-AF65-F5344CB8AC3E}">
        <p14:creationId xmlns:p14="http://schemas.microsoft.com/office/powerpoint/2010/main" val="2591877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304800"/>
            <a:ext cx="6248400" cy="4686300"/>
          </a:xfrm>
        </p:spPr>
      </p:sp>
      <p:sp>
        <p:nvSpPr>
          <p:cNvPr id="3" name="Notes Placeholder 2"/>
          <p:cNvSpPr>
            <a:spLocks noGrp="1"/>
          </p:cNvSpPr>
          <p:nvPr>
            <p:ph type="body" idx="1"/>
          </p:nvPr>
        </p:nvSpPr>
        <p:spPr>
          <a:xfrm>
            <a:off x="304800" y="5105400"/>
            <a:ext cx="6248400" cy="3036570"/>
          </a:xfrm>
        </p:spPr>
        <p:txBody>
          <a:bodyPr/>
          <a:lstStyle/>
          <a:p>
            <a:r>
              <a:rPr lang="en-US" sz="1400" dirty="0" smtClean="0"/>
              <a:t>Today’s webinar</a:t>
            </a:r>
            <a:r>
              <a:rPr lang="en-US" sz="1400" baseline="0" dirty="0" smtClean="0"/>
              <a:t> will consist of five different topics:</a:t>
            </a:r>
          </a:p>
          <a:p>
            <a:endParaRPr lang="en-US" sz="1400" baseline="0" dirty="0" smtClean="0"/>
          </a:p>
          <a:p>
            <a:pPr marL="171450" indent="-171450">
              <a:buFont typeface="Arial" panose="020B0604020202020204" pitchFamily="34" charset="0"/>
              <a:buChar char="•"/>
            </a:pPr>
            <a:r>
              <a:rPr lang="en-US" sz="1400" baseline="0" dirty="0" smtClean="0"/>
              <a:t>Part 1 will cover meal components</a:t>
            </a:r>
          </a:p>
          <a:p>
            <a:pPr marL="171450" indent="-171450">
              <a:buFont typeface="Arial" panose="020B0604020202020204" pitchFamily="34" charset="0"/>
              <a:buChar char="•"/>
            </a:pPr>
            <a:r>
              <a:rPr lang="en-US" sz="1400" baseline="0" dirty="0" smtClean="0"/>
              <a:t>Part 2 will discuss the crediting of meal components</a:t>
            </a:r>
          </a:p>
          <a:p>
            <a:pPr marL="171450" indent="-171450">
              <a:buFont typeface="Arial" panose="020B0604020202020204" pitchFamily="34" charset="0"/>
              <a:buChar char="•"/>
            </a:pPr>
            <a:r>
              <a:rPr lang="en-US" sz="1400" baseline="0" dirty="0" smtClean="0"/>
              <a:t>Part 3 and 4 will go over meal pattern requirements for breakfast and lunch; and</a:t>
            </a:r>
          </a:p>
          <a:p>
            <a:pPr marL="171450" indent="-171450">
              <a:buFont typeface="Arial" panose="020B0604020202020204" pitchFamily="34" charset="0"/>
              <a:buChar char="•"/>
            </a:pPr>
            <a:r>
              <a:rPr lang="en-US" sz="1400" baseline="0" dirty="0" smtClean="0"/>
              <a:t>Part 5 will cover Offer versus Serve, criteria for reimbursable meals, and appropriate signage</a:t>
            </a:r>
            <a:endParaRPr lang="en-US" sz="1400" dirty="0"/>
          </a:p>
        </p:txBody>
      </p:sp>
      <p:sp>
        <p:nvSpPr>
          <p:cNvPr id="4" name="Slide Number Placeholder 3"/>
          <p:cNvSpPr>
            <a:spLocks noGrp="1"/>
          </p:cNvSpPr>
          <p:nvPr>
            <p:ph type="sldNum" sz="quarter" idx="10"/>
          </p:nvPr>
        </p:nvSpPr>
        <p:spPr/>
        <p:txBody>
          <a:bodyPr/>
          <a:lstStyle/>
          <a:p>
            <a:fld id="{CC5B8953-CEC1-4BE3-B96C-CEFD1AFE75E8}" type="slidenum">
              <a:rPr lang="en-US" smtClean="0"/>
              <a:t>3</a:t>
            </a:fld>
            <a:endParaRPr lang="en-US"/>
          </a:p>
        </p:txBody>
      </p:sp>
    </p:spTree>
    <p:extLst>
      <p:ext uri="{BB962C8B-B14F-4D97-AF65-F5344CB8AC3E}">
        <p14:creationId xmlns:p14="http://schemas.microsoft.com/office/powerpoint/2010/main" val="2275455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Slide Image Placeholder 1"/>
          <p:cNvSpPr>
            <a:spLocks noGrp="1" noRot="1" noChangeAspect="1"/>
          </p:cNvSpPr>
          <p:nvPr>
            <p:ph type="sldImg"/>
          </p:nvPr>
        </p:nvSpPr>
        <p:spPr bwMode="auto">
          <a:xfrm>
            <a:off x="364066" y="304800"/>
            <a:ext cx="6129867" cy="4597400"/>
          </a:xfrm>
          <a:noFill/>
          <a:ln>
            <a:solidFill>
              <a:srgbClr val="000000"/>
            </a:solidFill>
            <a:miter lim="800000"/>
            <a:headEnd/>
            <a:tailEnd/>
          </a:ln>
        </p:spPr>
      </p:sp>
      <p:sp>
        <p:nvSpPr>
          <p:cNvPr id="3" name="Notes Placeholder 2"/>
          <p:cNvSpPr>
            <a:spLocks noGrp="1"/>
          </p:cNvSpPr>
          <p:nvPr>
            <p:ph type="body" idx="1"/>
          </p:nvPr>
        </p:nvSpPr>
        <p:spPr>
          <a:xfrm>
            <a:off x="381000" y="5029200"/>
            <a:ext cx="6096000" cy="3727450"/>
          </a:xfrm>
        </p:spPr>
        <p:txBody>
          <a:bodyPr wrap="square" numCol="1" anchor="t" anchorCtr="0" compatLnSpc="1">
            <a:prstTxWarp prst="textNoShape">
              <a:avLst/>
            </a:prstTxWarp>
          </a:bodyPr>
          <a:lstStyle/>
          <a:p>
            <a:pPr marL="0" indent="0">
              <a:spcBef>
                <a:spcPct val="0"/>
              </a:spcBef>
              <a:buFontTx/>
              <a:buNone/>
            </a:pPr>
            <a:r>
              <a:rPr lang="en-US" sz="1400" dirty="0" smtClean="0"/>
              <a:t>This slide shows the fluid milk component for breakfast.  As you can see, there is a minimum requirement of 1 cup of fluid milk daily, </a:t>
            </a:r>
            <a:r>
              <a:rPr lang="en-US" sz="1400" baseline="0" dirty="0" smtClean="0"/>
              <a:t>totaling </a:t>
            </a:r>
            <a:r>
              <a:rPr lang="en-US" sz="1400" dirty="0" smtClean="0"/>
              <a:t>5 cups</a:t>
            </a:r>
            <a:r>
              <a:rPr lang="en-US" sz="1400" baseline="0" dirty="0" smtClean="0"/>
              <a:t> over the course of a week. Schools must offer at least two types of milk to students at each meal. Allowable milk choices </a:t>
            </a:r>
            <a:r>
              <a:rPr lang="en-US" sz="1400" u="none" baseline="0" dirty="0" smtClean="0"/>
              <a:t>are </a:t>
            </a:r>
            <a:r>
              <a:rPr lang="en-US" sz="1400" u="none" dirty="0" smtClean="0">
                <a:cs typeface="Arial" charset="0"/>
              </a:rPr>
              <a:t>fat-free (unflavored </a:t>
            </a:r>
            <a:r>
              <a:rPr lang="en-US" sz="1400" dirty="0" smtClean="0">
                <a:cs typeface="Arial" charset="0"/>
              </a:rPr>
              <a:t>or flavored) and unflavored low-fat milk.</a:t>
            </a:r>
          </a:p>
          <a:p>
            <a:pPr marL="0" indent="0">
              <a:spcBef>
                <a:spcPct val="0"/>
              </a:spcBef>
              <a:buFontTx/>
              <a:buNone/>
            </a:pPr>
            <a:endParaRPr lang="en-US" sz="1400" dirty="0" smtClean="0">
              <a:cs typeface="Arial" charset="0"/>
            </a:endParaRPr>
          </a:p>
        </p:txBody>
      </p:sp>
      <p:sp>
        <p:nvSpPr>
          <p:cNvPr id="3860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F3A1C7-36ED-4864-A644-5D2A8324B2A4}" type="slidenum">
              <a:rPr lang="en-US">
                <a:cs typeface="Arial" charset="0"/>
              </a:rPr>
              <a:pPr fontAlgn="base">
                <a:spcBef>
                  <a:spcPct val="0"/>
                </a:spcBef>
                <a:spcAft>
                  <a:spcPct val="0"/>
                </a:spcAft>
              </a:pPr>
              <a:t>30</a:t>
            </a:fld>
            <a:endParaRPr lang="en-US">
              <a:cs typeface="Arial" charset="0"/>
            </a:endParaRPr>
          </a:p>
        </p:txBody>
      </p:sp>
      <p:sp>
        <p:nvSpPr>
          <p:cNvPr id="38605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C988297-5BAD-43BC-B0D6-720B29265F32}" type="datetime7">
              <a:rPr lang="en-US">
                <a:cs typeface="Arial" charset="0"/>
              </a:rPr>
              <a:pPr fontAlgn="base">
                <a:spcBef>
                  <a:spcPct val="0"/>
                </a:spcBef>
                <a:spcAft>
                  <a:spcPct val="0"/>
                </a:spcAft>
              </a:pPr>
              <a:t>Oct-15</a:t>
            </a:fld>
            <a:endParaRPr lang="en-US">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Slide Image Placeholder 1"/>
          <p:cNvSpPr>
            <a:spLocks noGrp="1" noRot="1" noChangeAspect="1"/>
          </p:cNvSpPr>
          <p:nvPr>
            <p:ph type="sldImg"/>
          </p:nvPr>
        </p:nvSpPr>
        <p:spPr bwMode="auto">
          <a:xfrm>
            <a:off x="470958" y="457200"/>
            <a:ext cx="5916083" cy="4437062"/>
          </a:xfrm>
          <a:noFill/>
          <a:ln>
            <a:solidFill>
              <a:srgbClr val="000000"/>
            </a:solidFill>
            <a:miter lim="800000"/>
            <a:headEnd/>
            <a:tailEnd/>
          </a:ln>
        </p:spPr>
      </p:sp>
      <p:sp>
        <p:nvSpPr>
          <p:cNvPr id="422914" name="Notes Placeholder 2"/>
          <p:cNvSpPr>
            <a:spLocks noGrp="1"/>
          </p:cNvSpPr>
          <p:nvPr>
            <p:ph type="body" idx="1"/>
          </p:nvPr>
        </p:nvSpPr>
        <p:spPr bwMode="auto">
          <a:xfrm>
            <a:off x="419100" y="5181600"/>
            <a:ext cx="6019800" cy="3341370"/>
          </a:xfrm>
          <a:noFill/>
        </p:spPr>
        <p:txBody>
          <a:bodyPr wrap="square" numCol="1" anchor="t" anchorCtr="0" compatLnSpc="1">
            <a:prstTxWarp prst="textNoShape">
              <a:avLst/>
            </a:prstTxWarp>
          </a:bodyPr>
          <a:lstStyle/>
          <a:p>
            <a:pPr>
              <a:spcBef>
                <a:spcPct val="0"/>
              </a:spcBef>
            </a:pPr>
            <a:r>
              <a:rPr lang="en-US" sz="1400" dirty="0" smtClean="0"/>
              <a:t>This chart shows the calorie ranges, sodium, saturated and trans fat requirements for each grade group for breakfast.  Schools are required to meet the calorie, sodium, saturated fat and trans fat requirements as a</a:t>
            </a:r>
            <a:r>
              <a:rPr lang="en-US" sz="1400" baseline="0" dirty="0" smtClean="0"/>
              <a:t> per meal average </a:t>
            </a:r>
            <a:r>
              <a:rPr lang="en-US" sz="1400" dirty="0" smtClean="0"/>
              <a:t>over the course of the week. </a:t>
            </a:r>
          </a:p>
          <a:p>
            <a:pPr>
              <a:spcBef>
                <a:spcPct val="0"/>
              </a:spcBef>
            </a:pPr>
            <a:endParaRPr lang="en-US" sz="1400" dirty="0" smtClean="0"/>
          </a:p>
          <a:p>
            <a:pPr>
              <a:spcBef>
                <a:spcPct val="0"/>
              </a:spcBef>
            </a:pPr>
            <a:r>
              <a:rPr lang="en-US" sz="1400" dirty="0" smtClean="0"/>
              <a:t>A single breakfast menu plan </a:t>
            </a:r>
            <a:r>
              <a:rPr lang="en-US" sz="1400" u="sng" dirty="0" smtClean="0"/>
              <a:t>could</a:t>
            </a:r>
            <a:r>
              <a:rPr lang="en-US" sz="1400" dirty="0" smtClean="0"/>
              <a:t> be written that would meet the requirement for all of the grade groups.</a:t>
            </a:r>
          </a:p>
          <a:p>
            <a:pPr>
              <a:spcBef>
                <a:spcPct val="0"/>
              </a:spcBef>
            </a:pPr>
            <a:r>
              <a:rPr lang="en-US" sz="1400" dirty="0" smtClean="0"/>
              <a:t>  </a:t>
            </a:r>
          </a:p>
          <a:p>
            <a:pPr>
              <a:spcBef>
                <a:spcPct val="0"/>
              </a:spcBef>
            </a:pPr>
            <a:r>
              <a:rPr lang="en-US" sz="1400" baseline="0" dirty="0" smtClean="0"/>
              <a:t>It is important to be mindful of calories </a:t>
            </a:r>
            <a:r>
              <a:rPr lang="en-US" sz="1400" dirty="0" smtClean="0"/>
              <a:t>when overlapping grade groups as there is a very small window. For example, if you are offering a K-12 breakfast meal pattern,</a:t>
            </a:r>
            <a:r>
              <a:rPr lang="en-US" sz="1400" baseline="0" dirty="0" smtClean="0"/>
              <a:t> the weighted average for calories over the course of the week is </a:t>
            </a:r>
            <a:r>
              <a:rPr lang="en-US" sz="1400" dirty="0" smtClean="0"/>
              <a:t>450-500 calories per meal. </a:t>
            </a:r>
            <a:endParaRPr lang="en-US" sz="1400" dirty="0"/>
          </a:p>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422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466724-0C1C-4187-B41D-FEBB475B1544}" type="slidenum">
              <a:rPr lang="en-US">
                <a:cs typeface="Arial" charset="0"/>
              </a:rPr>
              <a:pPr fontAlgn="base">
                <a:spcBef>
                  <a:spcPct val="0"/>
                </a:spcBef>
                <a:spcAft>
                  <a:spcPct val="0"/>
                </a:spcAft>
              </a:pPr>
              <a:t>31</a:t>
            </a:fld>
            <a:endParaRPr lang="en-US">
              <a:cs typeface="Arial" charset="0"/>
            </a:endParaRPr>
          </a:p>
        </p:txBody>
      </p:sp>
      <p:sp>
        <p:nvSpPr>
          <p:cNvPr id="42291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AEA18AE-3D86-41C2-9C8F-1141A6AAB506}" type="datetime7">
              <a:rPr lang="en-US">
                <a:cs typeface="Arial" charset="0"/>
              </a:rPr>
              <a:pPr fontAlgn="base">
                <a:spcBef>
                  <a:spcPct val="0"/>
                </a:spcBef>
                <a:spcAft>
                  <a:spcPct val="0"/>
                </a:spcAft>
              </a:pPr>
              <a:t>Oct-15</a:t>
            </a:fld>
            <a:endParaRPr lang="en-US">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323850"/>
            <a:ext cx="6172200" cy="4629150"/>
          </a:xfrm>
        </p:spPr>
      </p:sp>
      <p:sp>
        <p:nvSpPr>
          <p:cNvPr id="3" name="Notes Placeholder 2"/>
          <p:cNvSpPr>
            <a:spLocks noGrp="1"/>
          </p:cNvSpPr>
          <p:nvPr>
            <p:ph type="body" idx="1"/>
          </p:nvPr>
        </p:nvSpPr>
        <p:spPr>
          <a:xfrm>
            <a:off x="304800" y="5181600"/>
            <a:ext cx="6324600" cy="341757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t>Part 4—Lunch</a:t>
            </a:r>
            <a:r>
              <a:rPr lang="en-US" sz="1400" i="1" baseline="0" dirty="0" smtClean="0"/>
              <a:t> Requirements</a:t>
            </a:r>
            <a:endParaRPr lang="en-US" sz="1400" i="1" dirty="0" smtClean="0"/>
          </a:p>
          <a:p>
            <a:endParaRPr lang="en-US" sz="1400" dirty="0"/>
          </a:p>
        </p:txBody>
      </p:sp>
      <p:sp>
        <p:nvSpPr>
          <p:cNvPr id="4" name="Slide Number Placeholder 3"/>
          <p:cNvSpPr>
            <a:spLocks noGrp="1"/>
          </p:cNvSpPr>
          <p:nvPr>
            <p:ph type="sldNum" sz="quarter" idx="10"/>
          </p:nvPr>
        </p:nvSpPr>
        <p:spPr/>
        <p:txBody>
          <a:bodyPr/>
          <a:lstStyle/>
          <a:p>
            <a:fld id="{CC5B8953-CEC1-4BE3-B96C-CEFD1AFE75E8}" type="slidenum">
              <a:rPr lang="en-US" smtClean="0"/>
              <a:t>32</a:t>
            </a:fld>
            <a:endParaRPr lang="en-US"/>
          </a:p>
        </p:txBody>
      </p:sp>
    </p:spTree>
    <p:extLst>
      <p:ext uri="{BB962C8B-B14F-4D97-AF65-F5344CB8AC3E}">
        <p14:creationId xmlns:p14="http://schemas.microsoft.com/office/powerpoint/2010/main" val="1600465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Slide Image Placeholder 1"/>
          <p:cNvSpPr>
            <a:spLocks noGrp="1" noRot="1" noChangeAspect="1"/>
          </p:cNvSpPr>
          <p:nvPr>
            <p:ph type="sldImg"/>
          </p:nvPr>
        </p:nvSpPr>
        <p:spPr bwMode="auto">
          <a:xfrm>
            <a:off x="433916" y="304800"/>
            <a:ext cx="5990167" cy="4492625"/>
          </a:xfrm>
          <a:noFill/>
          <a:ln>
            <a:solidFill>
              <a:srgbClr val="000000"/>
            </a:solidFill>
            <a:miter lim="800000"/>
            <a:headEnd/>
            <a:tailEnd/>
          </a:ln>
        </p:spPr>
      </p:sp>
      <p:sp>
        <p:nvSpPr>
          <p:cNvPr id="3" name="Notes Placeholder 2"/>
          <p:cNvSpPr>
            <a:spLocks noGrp="1"/>
          </p:cNvSpPr>
          <p:nvPr>
            <p:ph type="body" idx="1"/>
          </p:nvPr>
        </p:nvSpPr>
        <p:spPr>
          <a:xfrm>
            <a:off x="381000" y="4876800"/>
            <a:ext cx="6172200" cy="4032250"/>
          </a:xfrm>
        </p:spPr>
        <p:txBody>
          <a:bodyPr wrap="square" numCol="1" anchor="t" anchorCtr="0" compatLnSpc="1">
            <a:prstTxWarp prst="textNoShape">
              <a:avLst/>
            </a:prstTxWarp>
          </a:bodyPr>
          <a:lstStyle/>
          <a:p>
            <a:pPr marL="0" indent="0">
              <a:spcBef>
                <a:spcPct val="0"/>
              </a:spcBef>
              <a:buFontTx/>
              <a:buNone/>
            </a:pPr>
            <a:r>
              <a:rPr lang="en-US" sz="1400" dirty="0" smtClean="0"/>
              <a:t>There are 5 meal components for lunch.  Lunch</a:t>
            </a:r>
            <a:r>
              <a:rPr lang="en-US" sz="1400" baseline="0" dirty="0" smtClean="0"/>
              <a:t> meal components</a:t>
            </a:r>
            <a:r>
              <a:rPr lang="en-US" sz="1400" dirty="0" smtClean="0"/>
              <a:t> are: fruits, vegetables (including requirements for vegetable subgroups), grains, meats/meat alternates and milk. Unlike breakfast,</a:t>
            </a:r>
            <a:r>
              <a:rPr lang="en-US" sz="1400" baseline="0" dirty="0" smtClean="0"/>
              <a:t> f</a:t>
            </a:r>
            <a:r>
              <a:rPr lang="en-US" sz="1400" dirty="0" smtClean="0"/>
              <a:t>ruits and vegetables are separate components as are grains and meat and</a:t>
            </a:r>
            <a:r>
              <a:rPr lang="en-US" sz="1400" baseline="0" dirty="0" smtClean="0"/>
              <a:t> meat alternates.</a:t>
            </a:r>
            <a:endParaRPr lang="en-US" sz="1400" dirty="0" smtClean="0"/>
          </a:p>
          <a:p>
            <a:pPr marL="0" lvl="1">
              <a:spcBef>
                <a:spcPct val="0"/>
              </a:spcBef>
              <a:buFontTx/>
              <a:buChar char="•"/>
            </a:pPr>
            <a:endParaRPr lang="en-US" sz="1400" dirty="0" smtClean="0">
              <a:cs typeface="Arial" charset="0"/>
            </a:endParaRPr>
          </a:p>
          <a:p>
            <a:pPr marL="0" lvl="1">
              <a:spcBef>
                <a:spcPct val="0"/>
              </a:spcBef>
              <a:buFontTx/>
              <a:buNone/>
            </a:pPr>
            <a:r>
              <a:rPr lang="en-US" sz="1400" dirty="0" smtClean="0">
                <a:cs typeface="Arial" charset="0"/>
              </a:rPr>
              <a:t>In addition to complying with the meal pattern requirements, </a:t>
            </a:r>
            <a:r>
              <a:rPr lang="en-US" sz="1400" u="none" dirty="0" smtClean="0">
                <a:cs typeface="Arial" charset="0"/>
              </a:rPr>
              <a:t>lunches must also meet a few dietary specifications,</a:t>
            </a:r>
            <a:r>
              <a:rPr lang="en-US" sz="1400" u="none" baseline="0" dirty="0" smtClean="0">
                <a:cs typeface="Arial" charset="0"/>
              </a:rPr>
              <a:t> including a minimum and maximum calorie range, a maximum for saturated fat, a daily restriction for trans fat, and a sodium target. </a:t>
            </a:r>
            <a:r>
              <a:rPr lang="en-US" sz="1400" dirty="0" smtClean="0">
                <a:cs typeface="Arial" charset="0"/>
              </a:rPr>
              <a:t>The standards for calories, sodium and saturated fat are to be met </a:t>
            </a:r>
            <a:r>
              <a:rPr lang="en-US" sz="1400" u="none" dirty="0" smtClean="0">
                <a:cs typeface="Arial" charset="0"/>
              </a:rPr>
              <a:t>on average over the week. </a:t>
            </a:r>
            <a:r>
              <a:rPr lang="en-US" sz="1400" dirty="0" smtClean="0">
                <a:cs typeface="Arial" charset="0"/>
              </a:rPr>
              <a:t>This means that the levels of any of these in any one meal could exceed the standard as long as the average number for the week meets the standard. </a:t>
            </a:r>
          </a:p>
        </p:txBody>
      </p:sp>
      <p:sp>
        <p:nvSpPr>
          <p:cNvPr id="357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27A6A4-D34B-45CF-BF83-C62EB6A5E876}" type="slidenum">
              <a:rPr lang="en-US">
                <a:cs typeface="Arial" charset="0"/>
              </a:rPr>
              <a:pPr fontAlgn="base">
                <a:spcBef>
                  <a:spcPct val="0"/>
                </a:spcBef>
                <a:spcAft>
                  <a:spcPct val="0"/>
                </a:spcAft>
              </a:pPr>
              <a:t>33</a:t>
            </a:fld>
            <a:endParaRPr lang="en-US">
              <a:cs typeface="Arial" charset="0"/>
            </a:endParaRPr>
          </a:p>
        </p:txBody>
      </p:sp>
      <p:sp>
        <p:nvSpPr>
          <p:cNvPr id="35738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8CB2B72E-F50A-4DD8-8CC3-67B492DB53BA}" type="datetime7">
              <a:rPr lang="en-US">
                <a:cs typeface="Arial" charset="0"/>
              </a:rPr>
              <a:pPr fontAlgn="base">
                <a:spcBef>
                  <a:spcPct val="0"/>
                </a:spcBef>
                <a:spcAft>
                  <a:spcPct val="0"/>
                </a:spcAft>
              </a:pPr>
              <a:t>Oct-15</a:t>
            </a:fld>
            <a:endParaRPr lang="en-US">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285750"/>
            <a:ext cx="6019800" cy="4514850"/>
          </a:xfrm>
        </p:spPr>
      </p:sp>
      <p:sp>
        <p:nvSpPr>
          <p:cNvPr id="3" name="Notes Placeholder 2"/>
          <p:cNvSpPr>
            <a:spLocks noGrp="1"/>
          </p:cNvSpPr>
          <p:nvPr>
            <p:ph type="body" idx="1"/>
          </p:nvPr>
        </p:nvSpPr>
        <p:spPr>
          <a:xfrm>
            <a:off x="381000" y="5029200"/>
            <a:ext cx="6019800" cy="3569970"/>
          </a:xfrm>
        </p:spPr>
        <p:txBody>
          <a:bodyPr/>
          <a:lstStyle/>
          <a:p>
            <a:r>
              <a:rPr lang="en-US" sz="1400" dirty="0" smtClean="0"/>
              <a:t>This is the lunch meal pattern chart which is included in the resource download.  We will now break down</a:t>
            </a:r>
            <a:r>
              <a:rPr lang="en-US" sz="1400" baseline="0" dirty="0" smtClean="0"/>
              <a:t> each requirement in greater detail.</a:t>
            </a:r>
            <a:endParaRPr lang="en-US" sz="1400" dirty="0"/>
          </a:p>
        </p:txBody>
      </p:sp>
      <p:sp>
        <p:nvSpPr>
          <p:cNvPr id="4" name="Slide Number Placeholder 3"/>
          <p:cNvSpPr>
            <a:spLocks noGrp="1"/>
          </p:cNvSpPr>
          <p:nvPr>
            <p:ph type="sldNum" sz="quarter" idx="10"/>
          </p:nvPr>
        </p:nvSpPr>
        <p:spPr/>
        <p:txBody>
          <a:bodyPr/>
          <a:lstStyle/>
          <a:p>
            <a:fld id="{CC5B8953-CEC1-4BE3-B96C-CEFD1AFE75E8}" type="slidenum">
              <a:rPr lang="en-US" smtClean="0"/>
              <a:t>34</a:t>
            </a:fld>
            <a:endParaRPr lang="en-US"/>
          </a:p>
        </p:txBody>
      </p:sp>
    </p:spTree>
    <p:extLst>
      <p:ext uri="{BB962C8B-B14F-4D97-AF65-F5344CB8AC3E}">
        <p14:creationId xmlns:p14="http://schemas.microsoft.com/office/powerpoint/2010/main" val="2670123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3117" y="381000"/>
            <a:ext cx="6017683" cy="4513262"/>
          </a:xfrm>
        </p:spPr>
      </p:sp>
      <p:sp>
        <p:nvSpPr>
          <p:cNvPr id="3" name="Notes Placeholder 2"/>
          <p:cNvSpPr>
            <a:spLocks noGrp="1"/>
          </p:cNvSpPr>
          <p:nvPr>
            <p:ph type="body" idx="1"/>
          </p:nvPr>
        </p:nvSpPr>
        <p:spPr>
          <a:xfrm>
            <a:off x="381000" y="5181600"/>
            <a:ext cx="6096000" cy="2579370"/>
          </a:xfrm>
        </p:spPr>
        <p:txBody>
          <a:bodyPr/>
          <a:lstStyle/>
          <a:p>
            <a:r>
              <a:rPr lang="en-US" sz="1400" i="0" dirty="0" smtClean="0"/>
              <a:t>This</a:t>
            </a:r>
            <a:r>
              <a:rPr lang="en-US" sz="1400" i="0" baseline="0" dirty="0" smtClean="0"/>
              <a:t> slide shows fruit requirements for lunch.</a:t>
            </a:r>
            <a:endParaRPr lang="en-US" sz="1400" i="0" dirty="0" smtClean="0"/>
          </a:p>
          <a:p>
            <a:endParaRPr lang="en-US" sz="1400" i="0" dirty="0" smtClean="0"/>
          </a:p>
          <a:p>
            <a:r>
              <a:rPr lang="en-US" sz="1400" i="0" dirty="0" smtClean="0"/>
              <a:t>At least ½ cup of fruit must be offered daily for grades K-5, 6-8, and K-8,</a:t>
            </a:r>
            <a:r>
              <a:rPr lang="en-US" sz="1400" i="0" baseline="0" dirty="0" smtClean="0"/>
              <a:t> while a</a:t>
            </a:r>
            <a:r>
              <a:rPr lang="en-US" sz="1400" i="0" dirty="0" smtClean="0"/>
              <a:t>t least 1 full cup fruit must be offered daily for grades 9-12</a:t>
            </a:r>
          </a:p>
          <a:p>
            <a:endParaRPr lang="en-US" sz="1400" i="0" dirty="0" smtClean="0"/>
          </a:p>
          <a:p>
            <a:r>
              <a:rPr lang="en-US" sz="1400" i="0" dirty="0" smtClean="0"/>
              <a:t>100%  fruit juice may be used to meet no more than one-half of the daily fruits component</a:t>
            </a:r>
          </a:p>
        </p:txBody>
      </p:sp>
      <p:sp>
        <p:nvSpPr>
          <p:cNvPr id="4" name="Slide Number Placeholder 3"/>
          <p:cNvSpPr>
            <a:spLocks noGrp="1"/>
          </p:cNvSpPr>
          <p:nvPr>
            <p:ph type="sldNum" sz="quarter" idx="10"/>
          </p:nvPr>
        </p:nvSpPr>
        <p:spPr/>
        <p:txBody>
          <a:bodyPr/>
          <a:lstStyle/>
          <a:p>
            <a:fld id="{CC5B8953-CEC1-4BE3-B96C-CEFD1AFE75E8}" type="slidenum">
              <a:rPr lang="en-US" smtClean="0"/>
              <a:t>35</a:t>
            </a:fld>
            <a:endParaRPr lang="en-US"/>
          </a:p>
        </p:txBody>
      </p:sp>
    </p:spTree>
    <p:extLst>
      <p:ext uri="{BB962C8B-B14F-4D97-AF65-F5344CB8AC3E}">
        <p14:creationId xmlns:p14="http://schemas.microsoft.com/office/powerpoint/2010/main" val="910809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5257800" cy="3943350"/>
          </a:xfrm>
        </p:spPr>
      </p:sp>
      <p:sp>
        <p:nvSpPr>
          <p:cNvPr id="3" name="Notes Placeholder 2"/>
          <p:cNvSpPr>
            <a:spLocks noGrp="1"/>
          </p:cNvSpPr>
          <p:nvPr>
            <p:ph type="body" idx="1"/>
          </p:nvPr>
        </p:nvSpPr>
        <p:spPr>
          <a:xfrm>
            <a:off x="152400" y="4191000"/>
            <a:ext cx="6477000" cy="4953000"/>
          </a:xfrm>
        </p:spPr>
        <p:txBody>
          <a:bodyPr/>
          <a:lstStyle/>
          <a:p>
            <a:pPr marL="0" lvl="1" indent="0" defTabSz="954679">
              <a:spcBef>
                <a:spcPct val="0"/>
              </a:spcBef>
              <a:buFontTx/>
              <a:buNone/>
            </a:pPr>
            <a:r>
              <a:rPr lang="en-US" dirty="0" smtClean="0"/>
              <a:t>This slide shows lunch</a:t>
            </a:r>
            <a:r>
              <a:rPr lang="en-US" baseline="0" dirty="0" smtClean="0"/>
              <a:t> requirements for the</a:t>
            </a:r>
            <a:r>
              <a:rPr lang="en-US" dirty="0" smtClean="0"/>
              <a:t> vegetable component on</a:t>
            </a:r>
            <a:r>
              <a:rPr lang="en-US" baseline="0" dirty="0" smtClean="0"/>
              <a:t> the left and vegetable subgroup requirements on the right for each age/grade group. </a:t>
            </a:r>
          </a:p>
          <a:p>
            <a:pPr marL="0" lvl="1" indent="0" defTabSz="954679">
              <a:spcBef>
                <a:spcPct val="0"/>
              </a:spcBef>
              <a:buFontTx/>
              <a:buNone/>
            </a:pPr>
            <a:endParaRPr lang="en-US" dirty="0" smtClean="0"/>
          </a:p>
          <a:p>
            <a:pPr marL="0" lvl="1" indent="0" defTabSz="954679">
              <a:spcBef>
                <a:spcPct val="0"/>
              </a:spcBef>
              <a:buFontTx/>
              <a:buNone/>
            </a:pPr>
            <a:r>
              <a:rPr lang="en-US" dirty="0" smtClean="0"/>
              <a:t>There are </a:t>
            </a:r>
            <a:r>
              <a:rPr lang="en-US" i="1" dirty="0" smtClean="0"/>
              <a:t>weekly </a:t>
            </a:r>
            <a:r>
              <a:rPr lang="en-US" dirty="0" smtClean="0"/>
              <a:t>minimums for the vegetable subgroups,</a:t>
            </a:r>
            <a:r>
              <a:rPr lang="en-US" baseline="0" dirty="0" smtClean="0"/>
              <a:t> which </a:t>
            </a:r>
            <a:r>
              <a:rPr lang="en-US" dirty="0" smtClean="0"/>
              <a:t>means that over the course of the week, the required amount of each subgroup must be met, but that on any given day there are no specific subgroup quantity requirements.</a:t>
            </a:r>
          </a:p>
          <a:p>
            <a:pPr marL="0" lvl="1" defTabSz="954679">
              <a:spcBef>
                <a:spcPct val="0"/>
              </a:spcBef>
            </a:pPr>
            <a:endParaRPr lang="en-US" dirty="0" smtClean="0"/>
          </a:p>
          <a:p>
            <a:pPr marL="0" lvl="1" indent="0" defTabSz="954679">
              <a:spcBef>
                <a:spcPct val="0"/>
              </a:spcBef>
              <a:buFontTx/>
              <a:buNone/>
            </a:pPr>
            <a:r>
              <a:rPr lang="en-US" dirty="0" smtClean="0"/>
              <a:t>The subgroups required each week consist of: </a:t>
            </a:r>
            <a:r>
              <a:rPr lang="en-US" b="1" dirty="0" smtClean="0"/>
              <a:t>dark green, red/orange, beans/peas (legumes), starchy, and other.</a:t>
            </a:r>
          </a:p>
          <a:p>
            <a:pPr marL="172722" lvl="1" indent="-172722" defTabSz="954679">
              <a:spcBef>
                <a:spcPct val="0"/>
              </a:spcBef>
              <a:buFontTx/>
              <a:buChar char="•"/>
            </a:pPr>
            <a:endParaRPr lang="en-US" dirty="0" smtClean="0"/>
          </a:p>
          <a:p>
            <a:pPr marL="0" lvl="1" indent="0" defTabSz="954679">
              <a:spcBef>
                <a:spcPct val="0"/>
              </a:spcBef>
              <a:buFontTx/>
              <a:buNone/>
            </a:pPr>
            <a:r>
              <a:rPr lang="en-US" dirty="0" smtClean="0"/>
              <a:t>The “other” vegetable subgroup is a distinct grouping of food items, as classified by the 2010 Dietary Guidelines. Schools can substitute vegetables from the dark green, red/orange, or beans/peas for “other” vegetables if they desire, but they may NOT substitute starchy vegetables for the “other” vegetable subgroup.</a:t>
            </a:r>
          </a:p>
          <a:p>
            <a:pPr marL="172722" lvl="1" indent="-172722" defTabSz="954679">
              <a:spcBef>
                <a:spcPct val="0"/>
              </a:spcBef>
              <a:buFontTx/>
              <a:buChar char="•"/>
            </a:pPr>
            <a:endParaRPr lang="en-US" dirty="0" smtClean="0"/>
          </a:p>
          <a:p>
            <a:pPr marL="0" lvl="1" indent="0" defTabSz="954679">
              <a:spcBef>
                <a:spcPct val="0"/>
              </a:spcBef>
              <a:buFontTx/>
              <a:buNone/>
            </a:pPr>
            <a:r>
              <a:rPr lang="en-US" dirty="0" smtClean="0"/>
              <a:t>Additionally, there is a catch-all category added for additional vegetables that can come from any subgroup to help</a:t>
            </a:r>
            <a:r>
              <a:rPr lang="en-US" baseline="0" dirty="0" smtClean="0"/>
              <a:t> </a:t>
            </a:r>
            <a:r>
              <a:rPr lang="en-US" dirty="0" smtClean="0"/>
              <a:t>meet the weekly total</a:t>
            </a:r>
          </a:p>
          <a:p>
            <a:pPr marL="172722" lvl="1" indent="-172722" defTabSz="954679">
              <a:spcBef>
                <a:spcPct val="0"/>
              </a:spcBef>
              <a:buFontTx/>
              <a:buChar char="•"/>
            </a:pPr>
            <a:endParaRPr lang="en-US" dirty="0" smtClean="0"/>
          </a:p>
          <a:p>
            <a:pPr marL="0" marR="0" lvl="1" indent="0" algn="l" defTabSz="954679" rtl="0" eaLnBrk="1" fontAlgn="auto" latinLnBrk="0" hangingPunct="1">
              <a:lnSpc>
                <a:spcPct val="100000"/>
              </a:lnSpc>
              <a:spcBef>
                <a:spcPct val="0"/>
              </a:spcBef>
              <a:spcAft>
                <a:spcPts val="0"/>
              </a:spcAft>
              <a:buClrTx/>
              <a:buSzTx/>
              <a:buFontTx/>
              <a:buNone/>
              <a:tabLst/>
              <a:defRPr/>
            </a:pPr>
            <a:r>
              <a:rPr lang="en-US" dirty="0" smtClean="0"/>
              <a:t>100%  veg juice may be used to meet no more than one-half of the veg component</a:t>
            </a:r>
          </a:p>
          <a:p>
            <a:pPr marL="0" lvl="1" indent="0" defTabSz="954679">
              <a:spcBef>
                <a:spcPct val="0"/>
              </a:spcBef>
              <a:buFontTx/>
              <a:buNone/>
            </a:pPr>
            <a:endParaRPr lang="en-US" dirty="0" smtClean="0"/>
          </a:p>
          <a:p>
            <a:pPr marL="0" marR="0" lvl="1" indent="0" algn="l" defTabSz="954679" rtl="0" eaLnBrk="1" fontAlgn="auto" latinLnBrk="0" hangingPunct="1">
              <a:lnSpc>
                <a:spcPct val="100000"/>
              </a:lnSpc>
              <a:spcBef>
                <a:spcPct val="0"/>
              </a:spcBef>
              <a:spcAft>
                <a:spcPts val="0"/>
              </a:spcAft>
              <a:buClrTx/>
              <a:buSzTx/>
              <a:buFontTx/>
              <a:buNone/>
              <a:tabLst/>
              <a:defRPr/>
            </a:pPr>
            <a:r>
              <a:rPr lang="en-US" dirty="0" smtClean="0"/>
              <a:t>Cooked dry beans or peas (legumes) may be counted as either a vegetable or as a meat alternate, but not as both in the same meal</a:t>
            </a:r>
          </a:p>
          <a:p>
            <a:pPr marL="0" lvl="1" indent="0" defTabSz="954679">
              <a:spcBef>
                <a:spcPct val="0"/>
              </a:spcBef>
              <a:buFontTx/>
              <a:buNone/>
            </a:pPr>
            <a:endParaRPr lang="en-US" dirty="0" smtClean="0"/>
          </a:p>
          <a:p>
            <a:pPr marL="0" lvl="1" indent="0" defTabSz="954679">
              <a:spcBef>
                <a:spcPct val="0"/>
              </a:spcBef>
              <a:buFontTx/>
              <a:buNone/>
            </a:pPr>
            <a:r>
              <a:rPr lang="en-US" dirty="0" smtClean="0"/>
              <a:t>There is a dark green vegetable exemption to adhere to</a:t>
            </a:r>
            <a:r>
              <a:rPr lang="en-US" baseline="0" dirty="0" smtClean="0"/>
              <a:t> </a:t>
            </a:r>
            <a:r>
              <a:rPr lang="en-US" dirty="0" smtClean="0"/>
              <a:t>Jewish Dietary Law.  In order to receive this exemption, you must submit a</a:t>
            </a:r>
            <a:r>
              <a:rPr lang="en-US" baseline="0" dirty="0" smtClean="0"/>
              <a:t> </a:t>
            </a:r>
            <a:r>
              <a:rPr lang="en-US" dirty="0" smtClean="0"/>
              <a:t>request for NYSED approval. In</a:t>
            </a:r>
            <a:r>
              <a:rPr lang="en-US" baseline="0" dirty="0" smtClean="0"/>
              <a:t> lieu of dark green vegetables, </a:t>
            </a:r>
            <a:r>
              <a:rPr lang="en-US" dirty="0" smtClean="0"/>
              <a:t>red/orange or beans/peas (legumes) must be offered to meet quantity requirements.</a:t>
            </a:r>
          </a:p>
        </p:txBody>
      </p:sp>
      <p:sp>
        <p:nvSpPr>
          <p:cNvPr id="4" name="Slide Number Placeholder 3"/>
          <p:cNvSpPr>
            <a:spLocks noGrp="1"/>
          </p:cNvSpPr>
          <p:nvPr>
            <p:ph type="sldNum" sz="quarter" idx="10"/>
          </p:nvPr>
        </p:nvSpPr>
        <p:spPr/>
        <p:txBody>
          <a:bodyPr/>
          <a:lstStyle/>
          <a:p>
            <a:fld id="{CC5B8953-CEC1-4BE3-B96C-CEFD1AFE75E8}" type="slidenum">
              <a:rPr lang="en-US" smtClean="0"/>
              <a:t>36</a:t>
            </a:fld>
            <a:endParaRPr lang="en-US"/>
          </a:p>
        </p:txBody>
      </p:sp>
    </p:spTree>
    <p:extLst>
      <p:ext uri="{BB962C8B-B14F-4D97-AF65-F5344CB8AC3E}">
        <p14:creationId xmlns:p14="http://schemas.microsoft.com/office/powerpoint/2010/main" val="3255007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Slide Image Placeholder 1"/>
          <p:cNvSpPr>
            <a:spLocks noGrp="1" noRot="1" noChangeAspect="1"/>
          </p:cNvSpPr>
          <p:nvPr>
            <p:ph type="sldImg"/>
          </p:nvPr>
        </p:nvSpPr>
        <p:spPr bwMode="auto">
          <a:xfrm>
            <a:off x="381000" y="381000"/>
            <a:ext cx="6019800" cy="4514850"/>
          </a:xfrm>
          <a:noFill/>
          <a:ln>
            <a:solidFill>
              <a:srgbClr val="000000"/>
            </a:solidFill>
            <a:miter lim="800000"/>
            <a:headEnd/>
            <a:tailEnd/>
          </a:ln>
        </p:spPr>
      </p:sp>
      <p:sp>
        <p:nvSpPr>
          <p:cNvPr id="367618" name="Notes Placeholder 2"/>
          <p:cNvSpPr>
            <a:spLocks noGrp="1"/>
          </p:cNvSpPr>
          <p:nvPr>
            <p:ph type="body" idx="1"/>
          </p:nvPr>
        </p:nvSpPr>
        <p:spPr bwMode="auto">
          <a:xfrm>
            <a:off x="381000" y="5105400"/>
            <a:ext cx="6019800" cy="3493770"/>
          </a:xfrm>
          <a:noFill/>
        </p:spPr>
        <p:txBody>
          <a:bodyPr wrap="square" numCol="1" anchor="t" anchorCtr="0" compatLnSpc="1">
            <a:prstTxWarp prst="textNoShape">
              <a:avLst/>
            </a:prstTxWarp>
          </a:bodyPr>
          <a:lstStyle/>
          <a:p>
            <a:pPr marL="0" indent="0">
              <a:spcBef>
                <a:spcPct val="0"/>
              </a:spcBef>
              <a:buFontTx/>
              <a:buNone/>
            </a:pPr>
            <a:r>
              <a:rPr lang="en-US" sz="1400" baseline="0" dirty="0" smtClean="0"/>
              <a:t>This vegetable subgroup handout has been included in the resource download and should be used when planning lunch menus to ensure that vegetables from each required subgroup are included.</a:t>
            </a:r>
            <a:endParaRPr lang="en-US" sz="1400" dirty="0" smtClean="0"/>
          </a:p>
          <a:p>
            <a:pPr marL="0" indent="0">
              <a:spcBef>
                <a:spcPct val="0"/>
              </a:spcBef>
              <a:buFontTx/>
              <a:buNone/>
            </a:pPr>
            <a:endParaRPr lang="en-US" dirty="0"/>
          </a:p>
        </p:txBody>
      </p:sp>
      <p:sp>
        <p:nvSpPr>
          <p:cNvPr id="367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F0DF09-6FBB-4CB5-857D-E88EEB524DA1}" type="slidenum">
              <a:rPr lang="en-US">
                <a:cs typeface="Arial" charset="0"/>
              </a:rPr>
              <a:pPr fontAlgn="base">
                <a:spcBef>
                  <a:spcPct val="0"/>
                </a:spcBef>
                <a:spcAft>
                  <a:spcPct val="0"/>
                </a:spcAft>
              </a:pPr>
              <a:t>37</a:t>
            </a:fld>
            <a:endParaRPr lang="en-US" dirty="0">
              <a:cs typeface="Arial" charset="0"/>
            </a:endParaRPr>
          </a:p>
        </p:txBody>
      </p:sp>
      <p:sp>
        <p:nvSpPr>
          <p:cNvPr id="36762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C4541A7-70D7-4883-A2ED-D4FBACB76293}" type="datetime7">
              <a:rPr lang="en-US">
                <a:cs typeface="Arial" charset="0"/>
              </a:rPr>
              <a:pPr fontAlgn="base">
                <a:spcBef>
                  <a:spcPct val="0"/>
                </a:spcBef>
                <a:spcAft>
                  <a:spcPct val="0"/>
                </a:spcAft>
              </a:pPr>
              <a:t>Oct-15</a:t>
            </a:fld>
            <a:endParaRPr lang="en-US" dirty="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Slide Image Placeholder 1"/>
          <p:cNvSpPr>
            <a:spLocks noGrp="1" noRot="1" noChangeAspect="1"/>
          </p:cNvSpPr>
          <p:nvPr>
            <p:ph type="sldImg"/>
          </p:nvPr>
        </p:nvSpPr>
        <p:spPr bwMode="auto">
          <a:xfrm>
            <a:off x="419100" y="304800"/>
            <a:ext cx="6019800" cy="4514850"/>
          </a:xfrm>
          <a:noFill/>
          <a:ln>
            <a:solidFill>
              <a:srgbClr val="000000"/>
            </a:solidFill>
            <a:miter lim="800000"/>
            <a:headEnd/>
            <a:tailEnd/>
          </a:ln>
        </p:spPr>
      </p:sp>
      <p:sp>
        <p:nvSpPr>
          <p:cNvPr id="369666" name="Notes Placeholder 2"/>
          <p:cNvSpPr>
            <a:spLocks noGrp="1"/>
          </p:cNvSpPr>
          <p:nvPr>
            <p:ph type="body" idx="1"/>
          </p:nvPr>
        </p:nvSpPr>
        <p:spPr bwMode="auto">
          <a:xfrm>
            <a:off x="381000" y="4953000"/>
            <a:ext cx="6096000" cy="3646170"/>
          </a:xfrm>
          <a:noFill/>
        </p:spPr>
        <p:txBody>
          <a:bodyPr wrap="square" numCol="1" anchor="t" anchorCtr="0" compatLnSpc="1">
            <a:prstTxWarp prst="textNoShape">
              <a:avLst/>
            </a:prstTxWarp>
          </a:bodyPr>
          <a:lstStyle/>
          <a:p>
            <a:pPr marL="0" indent="0">
              <a:spcBef>
                <a:spcPct val="0"/>
              </a:spcBef>
              <a:buFontTx/>
              <a:buNone/>
            </a:pPr>
            <a:r>
              <a:rPr lang="en-US" sz="1400" dirty="0" smtClean="0"/>
              <a:t>This slide shows the grain component for lunch. The numbers in parentheses refer to the minimum amount to be offered </a:t>
            </a:r>
            <a:r>
              <a:rPr lang="en-US" sz="1400" b="0" i="0" dirty="0" smtClean="0"/>
              <a:t>daily:</a:t>
            </a:r>
            <a:r>
              <a:rPr lang="en-US" sz="1400" b="0" i="0" baseline="0" dirty="0" smtClean="0"/>
              <a:t> for g</a:t>
            </a:r>
            <a:r>
              <a:rPr lang="en-US" sz="1400" dirty="0" smtClean="0"/>
              <a:t>rades K-5, 6-8, K-8 a minimum of 1 grain</a:t>
            </a:r>
            <a:r>
              <a:rPr lang="en-US" sz="1400" baseline="0" dirty="0" smtClean="0"/>
              <a:t> ounce equivalent  must be offered. For students in the 9-12 age/grade group, the minimum quantity is 2 grain oz. equivalents. </a:t>
            </a:r>
          </a:p>
          <a:p>
            <a:pPr marL="0" indent="0">
              <a:spcBef>
                <a:spcPct val="0"/>
              </a:spcBef>
              <a:buFontTx/>
              <a:buNone/>
            </a:pPr>
            <a:endParaRPr lang="en-US" sz="1400" b="1" dirty="0" smtClean="0"/>
          </a:p>
          <a:p>
            <a:pPr marL="0" indent="0">
              <a:spcBef>
                <a:spcPct val="0"/>
              </a:spcBef>
              <a:buFontTx/>
              <a:buNone/>
            </a:pPr>
            <a:r>
              <a:rPr lang="en-US" sz="1400" dirty="0" smtClean="0"/>
              <a:t>For K-5,</a:t>
            </a:r>
            <a:r>
              <a:rPr lang="en-US" sz="1400" baseline="0" dirty="0" smtClean="0"/>
              <a:t> 6-8 and K-8, d</a:t>
            </a:r>
            <a:r>
              <a:rPr lang="en-US" sz="1400" dirty="0" smtClean="0"/>
              <a:t>aily alternative menu entrees that contain</a:t>
            </a:r>
            <a:r>
              <a:rPr lang="en-US" sz="1400" baseline="0" dirty="0" smtClean="0"/>
              <a:t> only 1 </a:t>
            </a:r>
            <a:r>
              <a:rPr lang="en-US" sz="1400" baseline="0" dirty="0" err="1" smtClean="0"/>
              <a:t>oz</a:t>
            </a:r>
            <a:r>
              <a:rPr lang="en-US" sz="1400" baseline="0" dirty="0" smtClean="0"/>
              <a:t> </a:t>
            </a:r>
            <a:r>
              <a:rPr lang="en-US" sz="1400" baseline="0" dirty="0" err="1" smtClean="0"/>
              <a:t>eq</a:t>
            </a:r>
            <a:r>
              <a:rPr lang="en-US" sz="1400" baseline="0" dirty="0" smtClean="0"/>
              <a:t> grain will </a:t>
            </a:r>
            <a:r>
              <a:rPr lang="en-US" sz="1400" b="1" u="sng" baseline="0" dirty="0" smtClean="0"/>
              <a:t>not</a:t>
            </a:r>
            <a:r>
              <a:rPr lang="en-US" sz="1400" baseline="0" dirty="0" smtClean="0"/>
              <a:t> meet weekly grain requirements.  For example, a Chef Salad offered with a 1 </a:t>
            </a:r>
            <a:r>
              <a:rPr lang="en-US" sz="1400" baseline="0" dirty="0" err="1" smtClean="0"/>
              <a:t>oz</a:t>
            </a:r>
            <a:r>
              <a:rPr lang="en-US" sz="1400" baseline="0" dirty="0" smtClean="0"/>
              <a:t> </a:t>
            </a:r>
            <a:r>
              <a:rPr lang="en-US" sz="1400" baseline="0" dirty="0" err="1" smtClean="0"/>
              <a:t>eq</a:t>
            </a:r>
            <a:r>
              <a:rPr lang="en-US" sz="1400" baseline="0" dirty="0" smtClean="0"/>
              <a:t> roll will only contribute a total of 5 </a:t>
            </a:r>
            <a:r>
              <a:rPr lang="en-US" sz="1400" baseline="0" dirty="0" err="1" smtClean="0"/>
              <a:t>oz</a:t>
            </a:r>
            <a:r>
              <a:rPr lang="en-US" sz="1400" baseline="0" dirty="0" smtClean="0"/>
              <a:t> </a:t>
            </a:r>
            <a:r>
              <a:rPr lang="en-US" sz="1400" baseline="0" dirty="0" err="1" smtClean="0"/>
              <a:t>eq</a:t>
            </a:r>
            <a:r>
              <a:rPr lang="en-US" sz="1400" baseline="0" dirty="0" smtClean="0"/>
              <a:t> over the course of the week, which does not meet the required 8 ounces equivalents.</a:t>
            </a:r>
          </a:p>
          <a:p>
            <a:pPr marL="0" indent="0">
              <a:spcBef>
                <a:spcPct val="0"/>
              </a:spcBef>
              <a:buFontTx/>
              <a:buNone/>
            </a:pPr>
            <a:endParaRPr lang="en-US" sz="1400" dirty="0" smtClean="0"/>
          </a:p>
          <a:p>
            <a:pPr marL="0" indent="0">
              <a:spcBef>
                <a:spcPct val="0"/>
              </a:spcBef>
              <a:buFontTx/>
              <a:buNone/>
            </a:pPr>
            <a:r>
              <a:rPr lang="en-US" sz="1400" baseline="0" dirty="0" smtClean="0"/>
              <a:t>Grain-based desserts may o</a:t>
            </a:r>
            <a:r>
              <a:rPr lang="en-US" sz="1400" dirty="0" smtClean="0"/>
              <a:t>nly contribute</a:t>
            </a:r>
            <a:r>
              <a:rPr lang="en-US" sz="1400" baseline="0" dirty="0" smtClean="0"/>
              <a:t> up to </a:t>
            </a:r>
            <a:r>
              <a:rPr lang="en-US" sz="1400" dirty="0" smtClean="0"/>
              <a:t>2 grain oz. equivalents</a:t>
            </a:r>
            <a:r>
              <a:rPr lang="en-US" sz="1400" baseline="0" dirty="0" smtClean="0"/>
              <a:t> </a:t>
            </a:r>
            <a:r>
              <a:rPr lang="en-US" sz="1400" dirty="0" smtClean="0"/>
              <a:t>towards meeting the grain</a:t>
            </a:r>
            <a:r>
              <a:rPr lang="en-US" sz="1400" baseline="0" dirty="0" smtClean="0"/>
              <a:t> requirement.</a:t>
            </a:r>
            <a:r>
              <a:rPr lang="en-US" sz="1400" dirty="0" smtClean="0"/>
              <a:t>  As a reminder,</a:t>
            </a:r>
            <a:r>
              <a:rPr lang="en-US" sz="1400" baseline="0" dirty="0" smtClean="0"/>
              <a:t> g</a:t>
            </a:r>
            <a:r>
              <a:rPr lang="en-US" sz="1400" dirty="0" smtClean="0"/>
              <a:t>raham crackers are considered a grain-based dessert when served at lunch.</a:t>
            </a:r>
          </a:p>
          <a:p>
            <a:pPr marL="172722" indent="-172722">
              <a:spcBef>
                <a:spcPct val="0"/>
              </a:spcBef>
              <a:buFontTx/>
              <a:buChar char="•"/>
            </a:pPr>
            <a:endParaRPr lang="en-US" sz="1400" dirty="0" smtClean="0"/>
          </a:p>
          <a:p>
            <a:pPr marL="0" indent="0">
              <a:spcBef>
                <a:spcPct val="0"/>
              </a:spcBef>
              <a:buFontTx/>
              <a:buNone/>
            </a:pPr>
            <a:r>
              <a:rPr lang="en-US" sz="1400" dirty="0" smtClean="0"/>
              <a:t>All grains must be whole grain-rich.</a:t>
            </a:r>
          </a:p>
        </p:txBody>
      </p:sp>
      <p:sp>
        <p:nvSpPr>
          <p:cNvPr id="369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BDCC22-8E16-45C3-A50C-13A44E4F3E5B}" type="slidenum">
              <a:rPr lang="en-US">
                <a:cs typeface="Arial" charset="0"/>
              </a:rPr>
              <a:pPr fontAlgn="base">
                <a:spcBef>
                  <a:spcPct val="0"/>
                </a:spcBef>
                <a:spcAft>
                  <a:spcPct val="0"/>
                </a:spcAft>
              </a:pPr>
              <a:t>38</a:t>
            </a:fld>
            <a:endParaRPr lang="en-US">
              <a:cs typeface="Arial" charset="0"/>
            </a:endParaRPr>
          </a:p>
        </p:txBody>
      </p:sp>
      <p:sp>
        <p:nvSpPr>
          <p:cNvPr id="36966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815520C2-0E1C-4430-85FD-8D5FBAA1EDEE}" type="datetime7">
              <a:rPr lang="en-US">
                <a:cs typeface="Arial" charset="0"/>
              </a:rPr>
              <a:pPr fontAlgn="base">
                <a:spcBef>
                  <a:spcPct val="0"/>
                </a:spcBef>
                <a:spcAft>
                  <a:spcPct val="0"/>
                </a:spcAft>
              </a:pPr>
              <a:t>Oct-15</a:t>
            </a:fld>
            <a:endParaRPr lang="en-US">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Slide Image Placeholder 1"/>
          <p:cNvSpPr>
            <a:spLocks noGrp="1" noRot="1" noChangeAspect="1"/>
          </p:cNvSpPr>
          <p:nvPr>
            <p:ph type="sldImg"/>
          </p:nvPr>
        </p:nvSpPr>
        <p:spPr bwMode="auto">
          <a:xfrm>
            <a:off x="372533" y="222250"/>
            <a:ext cx="6104467" cy="4578350"/>
          </a:xfrm>
          <a:noFill/>
          <a:ln>
            <a:solidFill>
              <a:srgbClr val="000000"/>
            </a:solidFill>
            <a:miter lim="800000"/>
            <a:headEnd/>
            <a:tailEnd/>
          </a:ln>
        </p:spPr>
      </p:sp>
      <p:sp>
        <p:nvSpPr>
          <p:cNvPr id="369666" name="Notes Placeholder 2"/>
          <p:cNvSpPr>
            <a:spLocks noGrp="1"/>
          </p:cNvSpPr>
          <p:nvPr>
            <p:ph type="body" idx="1"/>
          </p:nvPr>
        </p:nvSpPr>
        <p:spPr bwMode="auto">
          <a:xfrm>
            <a:off x="381000" y="4953000"/>
            <a:ext cx="6096000" cy="4114800"/>
          </a:xfrm>
          <a:noFill/>
        </p:spPr>
        <p:txBody>
          <a:bodyPr wrap="square" numCol="1" anchor="t" anchorCtr="0" compatLnSpc="1">
            <a:prstTxWarp prst="textNoShape">
              <a:avLst/>
            </a:prstTxWarp>
          </a:bodyPr>
          <a:lstStyle/>
          <a:p>
            <a:pPr marL="0" indent="0">
              <a:spcBef>
                <a:spcPct val="0"/>
              </a:spcBef>
              <a:buFontTx/>
              <a:buNone/>
            </a:pPr>
            <a:r>
              <a:rPr lang="en-US" sz="1300" dirty="0" smtClean="0"/>
              <a:t>These are the requirements for the meat or meat</a:t>
            </a:r>
            <a:r>
              <a:rPr lang="en-US" sz="1300" baseline="0" dirty="0" smtClean="0"/>
              <a:t> alternate component at </a:t>
            </a:r>
            <a:r>
              <a:rPr lang="en-US" sz="1300" dirty="0" smtClean="0"/>
              <a:t>lunch. Again, the numbers in parentheses refer to the minimum amount to be offered </a:t>
            </a:r>
            <a:r>
              <a:rPr lang="en-US" sz="1300" b="0" i="0" dirty="0" smtClean="0"/>
              <a:t>daily:</a:t>
            </a:r>
            <a:r>
              <a:rPr lang="en-US" sz="1300" b="0" i="0" baseline="0" dirty="0" smtClean="0"/>
              <a:t> for g</a:t>
            </a:r>
            <a:r>
              <a:rPr lang="en-US" sz="1300" dirty="0" smtClean="0"/>
              <a:t>rades K-5, 6-8, K-8 the requirement is 1 </a:t>
            </a:r>
            <a:r>
              <a:rPr lang="en-US" sz="1300" dirty="0" err="1" smtClean="0"/>
              <a:t>oz</a:t>
            </a:r>
            <a:r>
              <a:rPr lang="en-US" sz="1300" dirty="0" smtClean="0"/>
              <a:t> </a:t>
            </a:r>
            <a:r>
              <a:rPr lang="en-US" sz="1300" dirty="0" err="1" smtClean="0"/>
              <a:t>eq</a:t>
            </a:r>
            <a:r>
              <a:rPr lang="en-US" sz="1300" dirty="0" smtClean="0"/>
              <a:t> and for</a:t>
            </a:r>
            <a:r>
              <a:rPr lang="en-US" sz="1300" baseline="0" dirty="0" smtClean="0"/>
              <a:t> grades 9-12, the </a:t>
            </a:r>
            <a:r>
              <a:rPr lang="en-US" sz="1300" dirty="0" smtClean="0"/>
              <a:t>minimum requirement is 2 </a:t>
            </a:r>
            <a:r>
              <a:rPr lang="en-US" sz="1300" dirty="0" err="1" smtClean="0"/>
              <a:t>oz</a:t>
            </a:r>
            <a:r>
              <a:rPr lang="en-US" sz="1300" dirty="0" smtClean="0"/>
              <a:t> eq.</a:t>
            </a:r>
          </a:p>
          <a:p>
            <a:pPr marL="172722" indent="-172722">
              <a:spcBef>
                <a:spcPct val="0"/>
              </a:spcBef>
              <a:buFontTx/>
              <a:buChar char="•"/>
            </a:pPr>
            <a:endParaRPr lang="en-US" sz="1300" b="1" dirty="0" smtClean="0"/>
          </a:p>
          <a:p>
            <a:pPr marL="0" indent="0">
              <a:spcBef>
                <a:spcPct val="0"/>
              </a:spcBef>
              <a:buFontTx/>
              <a:buNone/>
            </a:pPr>
            <a:r>
              <a:rPr lang="en-US" sz="1300" dirty="0" smtClean="0"/>
              <a:t>Similar to requirements</a:t>
            </a:r>
            <a:r>
              <a:rPr lang="en-US" sz="1300" baseline="0" dirty="0" smtClean="0"/>
              <a:t> for grains, d</a:t>
            </a:r>
            <a:r>
              <a:rPr lang="en-US" sz="1300" dirty="0" smtClean="0"/>
              <a:t>aily alternative menu entrees that contain</a:t>
            </a:r>
            <a:r>
              <a:rPr lang="en-US" sz="1300" baseline="0" dirty="0" smtClean="0"/>
              <a:t> only 1 </a:t>
            </a:r>
            <a:r>
              <a:rPr lang="en-US" sz="1300" baseline="0" dirty="0" err="1" smtClean="0"/>
              <a:t>oz</a:t>
            </a:r>
            <a:r>
              <a:rPr lang="en-US" sz="1300" baseline="0" dirty="0" smtClean="0"/>
              <a:t> of meat or meat alternate will not meet weekly meat or meat alternate requirements for the K-5, 6-8 and K-8 age/grade groups.  For example,  a Peanut Butter and Jelly Sandwich prepared with 2 </a:t>
            </a:r>
            <a:r>
              <a:rPr lang="en-US" sz="1300" baseline="0" dirty="0" err="1" smtClean="0"/>
              <a:t>Tbsp</a:t>
            </a:r>
            <a:r>
              <a:rPr lang="en-US" sz="1300" baseline="0" dirty="0" smtClean="0"/>
              <a:t>, or 1 ounce </a:t>
            </a:r>
            <a:r>
              <a:rPr lang="en-US" sz="1300" baseline="0" dirty="0" err="1" smtClean="0"/>
              <a:t>eq</a:t>
            </a:r>
            <a:r>
              <a:rPr lang="en-US" sz="1300" baseline="0" dirty="0" smtClean="0"/>
              <a:t>, of peanut butter will only contribute 5 oz. of meat or meat alternate over the course of the week, which does not meet the required 8 or 9 oz. eq. This was a very common finding during last year’s Administrative Reviews. </a:t>
            </a:r>
          </a:p>
          <a:p>
            <a:pPr marL="0" indent="0">
              <a:spcBef>
                <a:spcPct val="0"/>
              </a:spcBef>
              <a:buFontTx/>
              <a:buNone/>
            </a:pPr>
            <a:endParaRPr lang="en-US" sz="1300" baseline="0" dirty="0" smtClean="0"/>
          </a:p>
          <a:p>
            <a:pPr marL="0" indent="0">
              <a:spcBef>
                <a:spcPct val="0"/>
              </a:spcBef>
              <a:buFontTx/>
              <a:buNone/>
            </a:pPr>
            <a:r>
              <a:rPr lang="en-US" sz="1300" dirty="0" smtClean="0"/>
              <a:t>Schools that offer only one choice of meat or meat alternate</a:t>
            </a:r>
            <a:r>
              <a:rPr lang="en-US" sz="1300" baseline="0" dirty="0" smtClean="0"/>
              <a:t> during lunch cannot </a:t>
            </a:r>
            <a:r>
              <a:rPr lang="en-US" sz="1300" dirty="0" smtClean="0"/>
              <a:t>serve the same form of meat (such as ground, diced</a:t>
            </a:r>
            <a:r>
              <a:rPr lang="en-US" sz="1300" baseline="0" dirty="0" smtClean="0"/>
              <a:t> or </a:t>
            </a:r>
            <a:r>
              <a:rPr lang="en-US" sz="1300" dirty="0" smtClean="0"/>
              <a:t>pieces) more than three times in the same week,</a:t>
            </a:r>
            <a:r>
              <a:rPr lang="en-US" sz="1300" baseline="0" dirty="0" smtClean="0"/>
              <a:t> so it is important to vary the form of meat and meat alternates served whenever possible. </a:t>
            </a:r>
          </a:p>
          <a:p>
            <a:pPr marL="0" indent="0">
              <a:spcBef>
                <a:spcPct val="0"/>
              </a:spcBef>
              <a:buFontTx/>
              <a:buNone/>
            </a:pPr>
            <a:endParaRPr lang="en-US" sz="130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300" dirty="0" smtClean="0"/>
              <a:t>If beans/peas</a:t>
            </a:r>
            <a:r>
              <a:rPr lang="en-US" sz="1300" baseline="0" dirty="0" smtClean="0"/>
              <a:t> (legumes) are served </a:t>
            </a:r>
            <a:r>
              <a:rPr lang="en-US" sz="1300" dirty="0" smtClean="0"/>
              <a:t>as a meat alternate, they cannot also count toward the vegetable component in the same meal.</a:t>
            </a:r>
          </a:p>
        </p:txBody>
      </p:sp>
      <p:sp>
        <p:nvSpPr>
          <p:cNvPr id="369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BDCC22-8E16-45C3-A50C-13A44E4F3E5B}" type="slidenum">
              <a:rPr lang="en-US">
                <a:cs typeface="Arial" charset="0"/>
              </a:rPr>
              <a:pPr fontAlgn="base">
                <a:spcBef>
                  <a:spcPct val="0"/>
                </a:spcBef>
                <a:spcAft>
                  <a:spcPct val="0"/>
                </a:spcAft>
              </a:pPr>
              <a:t>39</a:t>
            </a:fld>
            <a:endParaRPr lang="en-US">
              <a:cs typeface="Arial" charset="0"/>
            </a:endParaRPr>
          </a:p>
        </p:txBody>
      </p:sp>
      <p:sp>
        <p:nvSpPr>
          <p:cNvPr id="36966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815520C2-0E1C-4430-85FD-8D5FBAA1EDEE}" type="datetime7">
              <a:rPr lang="en-US">
                <a:cs typeface="Arial" charset="0"/>
              </a:rPr>
              <a:pPr fontAlgn="base">
                <a:spcBef>
                  <a:spcPct val="0"/>
                </a:spcBef>
                <a:spcAft>
                  <a:spcPct val="0"/>
                </a:spcAft>
              </a:pPr>
              <a:t>Oct-15</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304800"/>
            <a:ext cx="6248400" cy="4686300"/>
          </a:xfrm>
        </p:spPr>
      </p:sp>
      <p:sp>
        <p:nvSpPr>
          <p:cNvPr id="3" name="Notes Placeholder 2"/>
          <p:cNvSpPr>
            <a:spLocks noGrp="1"/>
          </p:cNvSpPr>
          <p:nvPr>
            <p:ph type="body" idx="1"/>
          </p:nvPr>
        </p:nvSpPr>
        <p:spPr>
          <a:xfrm>
            <a:off x="685800" y="5105400"/>
            <a:ext cx="5486400" cy="3493770"/>
          </a:xfrm>
        </p:spPr>
        <p:txBody>
          <a:bodyPr/>
          <a:lstStyle/>
          <a:p>
            <a:pPr algn="ctr"/>
            <a:r>
              <a:rPr lang="en-US" sz="1400" i="1" dirty="0" smtClean="0"/>
              <a:t>Part 1—Meal Components</a:t>
            </a:r>
            <a:endParaRPr lang="en-US" sz="1400" i="1" dirty="0"/>
          </a:p>
        </p:txBody>
      </p:sp>
      <p:sp>
        <p:nvSpPr>
          <p:cNvPr id="4" name="Slide Number Placeholder 3"/>
          <p:cNvSpPr>
            <a:spLocks noGrp="1"/>
          </p:cNvSpPr>
          <p:nvPr>
            <p:ph type="sldNum" sz="quarter" idx="10"/>
          </p:nvPr>
        </p:nvSpPr>
        <p:spPr/>
        <p:txBody>
          <a:bodyPr/>
          <a:lstStyle/>
          <a:p>
            <a:fld id="{CC5B8953-CEC1-4BE3-B96C-CEFD1AFE75E8}" type="slidenum">
              <a:rPr lang="en-US" smtClean="0"/>
              <a:t>4</a:t>
            </a:fld>
            <a:endParaRPr lang="en-US"/>
          </a:p>
        </p:txBody>
      </p:sp>
    </p:spTree>
    <p:extLst>
      <p:ext uri="{BB962C8B-B14F-4D97-AF65-F5344CB8AC3E}">
        <p14:creationId xmlns:p14="http://schemas.microsoft.com/office/powerpoint/2010/main" val="33681427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Slide Image Placeholder 1"/>
          <p:cNvSpPr>
            <a:spLocks noGrp="1" noRot="1" noChangeAspect="1"/>
          </p:cNvSpPr>
          <p:nvPr>
            <p:ph type="sldImg"/>
          </p:nvPr>
        </p:nvSpPr>
        <p:spPr bwMode="auto">
          <a:xfrm>
            <a:off x="270933" y="241300"/>
            <a:ext cx="6282267" cy="4711700"/>
          </a:xfrm>
          <a:noFill/>
          <a:ln>
            <a:solidFill>
              <a:srgbClr val="000000"/>
            </a:solidFill>
            <a:miter lim="800000"/>
            <a:headEnd/>
            <a:tailEnd/>
          </a:ln>
        </p:spPr>
      </p:sp>
      <p:sp>
        <p:nvSpPr>
          <p:cNvPr id="3" name="Notes Placeholder 2"/>
          <p:cNvSpPr>
            <a:spLocks noGrp="1"/>
          </p:cNvSpPr>
          <p:nvPr>
            <p:ph type="body" idx="1"/>
          </p:nvPr>
        </p:nvSpPr>
        <p:spPr>
          <a:xfrm>
            <a:off x="228600" y="5029200"/>
            <a:ext cx="6324600" cy="3879850"/>
          </a:xfrm>
        </p:spPr>
        <p:txBody>
          <a:bodyPr wrap="square" numCol="1" anchor="t" anchorCtr="0" compatLnSpc="1">
            <a:prstTxWarp prst="textNoShape">
              <a:avLst/>
            </a:prstTxWarp>
          </a:bodyPr>
          <a:lstStyle/>
          <a:p>
            <a:pPr marL="0" indent="0">
              <a:spcBef>
                <a:spcPct val="0"/>
              </a:spcBef>
              <a:buFontTx/>
              <a:buNone/>
            </a:pPr>
            <a:r>
              <a:rPr lang="en-US" sz="1400" dirty="0" smtClean="0"/>
              <a:t>Consistent with milk requirements for breakfast a minimum of 1 cup of fluid milk</a:t>
            </a:r>
            <a:r>
              <a:rPr lang="en-US" sz="1400" baseline="0" dirty="0" smtClean="0"/>
              <a:t> each day and </a:t>
            </a:r>
            <a:r>
              <a:rPr lang="en-US" sz="1400" dirty="0" smtClean="0"/>
              <a:t>5 cups</a:t>
            </a:r>
            <a:r>
              <a:rPr lang="en-US" sz="1400" baseline="0" dirty="0" smtClean="0"/>
              <a:t> per week</a:t>
            </a:r>
            <a:r>
              <a:rPr lang="en-US" sz="1400" dirty="0" smtClean="0"/>
              <a:t> must be offered to students at lunch.</a:t>
            </a:r>
            <a:r>
              <a:rPr lang="en-US" sz="1400" baseline="0" dirty="0" smtClean="0"/>
              <a:t> Schools must offer </a:t>
            </a:r>
            <a:r>
              <a:rPr lang="en-US" sz="1400" u="none" dirty="0" smtClean="0"/>
              <a:t>at least two milk choices from</a:t>
            </a:r>
            <a:r>
              <a:rPr lang="en-US" sz="1400" u="none" baseline="0" dirty="0" smtClean="0"/>
              <a:t> the allowable milk types. Allowable milk types include f</a:t>
            </a:r>
            <a:r>
              <a:rPr lang="en-US" sz="1400" u="none" dirty="0" smtClean="0">
                <a:cs typeface="Arial" charset="0"/>
              </a:rPr>
              <a:t>at-free (unflavored </a:t>
            </a:r>
            <a:r>
              <a:rPr lang="en-US" sz="1400" dirty="0" smtClean="0">
                <a:cs typeface="Arial" charset="0"/>
              </a:rPr>
              <a:t>or flavored) and unflavored low-fat milk.</a:t>
            </a:r>
          </a:p>
          <a:p>
            <a:pPr marL="0" indent="0">
              <a:spcBef>
                <a:spcPct val="0"/>
              </a:spcBef>
              <a:buFontTx/>
              <a:buNone/>
            </a:pPr>
            <a:endParaRPr lang="en-US" sz="1400" dirty="0" smtClean="0"/>
          </a:p>
        </p:txBody>
      </p:sp>
      <p:sp>
        <p:nvSpPr>
          <p:cNvPr id="3860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F3A1C7-36ED-4864-A644-5D2A8324B2A4}" type="slidenum">
              <a:rPr lang="en-US">
                <a:cs typeface="Arial" charset="0"/>
              </a:rPr>
              <a:pPr fontAlgn="base">
                <a:spcBef>
                  <a:spcPct val="0"/>
                </a:spcBef>
                <a:spcAft>
                  <a:spcPct val="0"/>
                </a:spcAft>
              </a:pPr>
              <a:t>40</a:t>
            </a:fld>
            <a:endParaRPr lang="en-US">
              <a:cs typeface="Arial" charset="0"/>
            </a:endParaRPr>
          </a:p>
        </p:txBody>
      </p:sp>
      <p:sp>
        <p:nvSpPr>
          <p:cNvPr id="38605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C988297-5BAD-43BC-B0D6-720B29265F32}" type="datetime7">
              <a:rPr lang="en-US">
                <a:cs typeface="Arial" charset="0"/>
              </a:rPr>
              <a:pPr fontAlgn="base">
                <a:spcBef>
                  <a:spcPct val="0"/>
                </a:spcBef>
                <a:spcAft>
                  <a:spcPct val="0"/>
                </a:spcAft>
              </a:pPr>
              <a:t>Oct-15</a:t>
            </a:fld>
            <a:endParaRPr lang="en-US">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Slide Image Placeholder 1"/>
          <p:cNvSpPr>
            <a:spLocks noGrp="1" noRot="1" noChangeAspect="1"/>
          </p:cNvSpPr>
          <p:nvPr>
            <p:ph type="sldImg"/>
          </p:nvPr>
        </p:nvSpPr>
        <p:spPr bwMode="auto">
          <a:xfrm>
            <a:off x="304800" y="381000"/>
            <a:ext cx="6248400" cy="4686300"/>
          </a:xfrm>
          <a:noFill/>
          <a:ln>
            <a:solidFill>
              <a:srgbClr val="000000"/>
            </a:solidFill>
            <a:miter lim="800000"/>
            <a:headEnd/>
            <a:tailEnd/>
          </a:ln>
        </p:spPr>
      </p:sp>
      <p:sp>
        <p:nvSpPr>
          <p:cNvPr id="422914" name="Notes Placeholder 2"/>
          <p:cNvSpPr>
            <a:spLocks noGrp="1"/>
          </p:cNvSpPr>
          <p:nvPr>
            <p:ph type="body" idx="1"/>
          </p:nvPr>
        </p:nvSpPr>
        <p:spPr bwMode="auto">
          <a:xfrm>
            <a:off x="304800" y="5257800"/>
            <a:ext cx="6248400" cy="3341370"/>
          </a:xfrm>
          <a:noFill/>
        </p:spPr>
        <p:txBody>
          <a:bodyPr wrap="square" numCol="1" anchor="t" anchorCtr="0" compatLnSpc="1">
            <a:prstTxWarp prst="textNoShape">
              <a:avLst/>
            </a:prstTxWarp>
          </a:bodyPr>
          <a:lstStyle/>
          <a:p>
            <a:pPr>
              <a:spcBef>
                <a:spcPct val="0"/>
              </a:spcBef>
            </a:pPr>
            <a:r>
              <a:rPr lang="en-US" sz="1400" dirty="0" smtClean="0"/>
              <a:t>This chart shows the calories, sodium, saturated fat and</a:t>
            </a:r>
            <a:r>
              <a:rPr lang="en-US" sz="1400" baseline="0" dirty="0" smtClean="0"/>
              <a:t> trans fat</a:t>
            </a:r>
            <a:r>
              <a:rPr lang="en-US" sz="1400" dirty="0" smtClean="0"/>
              <a:t> requirements for each grade group.  Schools are required to meet the calorie, sodium, saturated fat and trans fat requirements as a</a:t>
            </a:r>
            <a:r>
              <a:rPr lang="en-US" sz="1400" baseline="0" dirty="0" smtClean="0"/>
              <a:t> per meal average </a:t>
            </a:r>
            <a:r>
              <a:rPr lang="en-US" sz="1400" dirty="0" smtClean="0"/>
              <a:t>over the course of the week.</a:t>
            </a:r>
          </a:p>
          <a:p>
            <a:pPr>
              <a:spcBef>
                <a:spcPct val="0"/>
              </a:spcBef>
            </a:pPr>
            <a:endParaRPr lang="en-US" sz="1400" dirty="0" smtClean="0"/>
          </a:p>
          <a:p>
            <a:pPr>
              <a:spcBef>
                <a:spcPct val="0"/>
              </a:spcBef>
            </a:pPr>
            <a:r>
              <a:rPr lang="en-US" sz="1400" dirty="0" smtClean="0"/>
              <a:t>It</a:t>
            </a:r>
            <a:r>
              <a:rPr lang="en-US" sz="1400" baseline="0" dirty="0" smtClean="0"/>
              <a:t> is very important to be mindful of dietary specifications requirements when planning meals for overlapping age/grade groups. For example, the K-8 menu plan has a very small </a:t>
            </a:r>
            <a:r>
              <a:rPr lang="en-US" sz="1400" dirty="0" smtClean="0"/>
              <a:t>window of calories where the K-5 and 6-8</a:t>
            </a:r>
            <a:r>
              <a:rPr lang="en-US" sz="1400" baseline="0" dirty="0" smtClean="0"/>
              <a:t> requirements overlap. The calorie range for lunch for the K-8 menu is between </a:t>
            </a:r>
            <a:r>
              <a:rPr lang="en-US" sz="1400" dirty="0" smtClean="0"/>
              <a:t>600-650</a:t>
            </a:r>
            <a:r>
              <a:rPr lang="en-US" sz="1400" baseline="0" dirty="0" smtClean="0"/>
              <a:t> calories per meal and the sodium limit (less than 1,230mg) is consistent with the lower (K-5) age/grade group. </a:t>
            </a:r>
            <a:endParaRPr lang="en-US" sz="1400" dirty="0" smtClean="0"/>
          </a:p>
        </p:txBody>
      </p:sp>
      <p:sp>
        <p:nvSpPr>
          <p:cNvPr id="422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466724-0C1C-4187-B41D-FEBB475B1544}" type="slidenum">
              <a:rPr lang="en-US">
                <a:cs typeface="Arial" charset="0"/>
              </a:rPr>
              <a:pPr fontAlgn="base">
                <a:spcBef>
                  <a:spcPct val="0"/>
                </a:spcBef>
                <a:spcAft>
                  <a:spcPct val="0"/>
                </a:spcAft>
              </a:pPr>
              <a:t>41</a:t>
            </a:fld>
            <a:endParaRPr lang="en-US">
              <a:cs typeface="Arial" charset="0"/>
            </a:endParaRPr>
          </a:p>
        </p:txBody>
      </p:sp>
      <p:sp>
        <p:nvSpPr>
          <p:cNvPr id="42291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AEA18AE-3D86-41C2-9C8F-1141A6AAB506}" type="datetime7">
              <a:rPr lang="en-US">
                <a:cs typeface="Arial" charset="0"/>
              </a:rPr>
              <a:pPr fontAlgn="base">
                <a:spcBef>
                  <a:spcPct val="0"/>
                </a:spcBef>
                <a:spcAft>
                  <a:spcPct val="0"/>
                </a:spcAft>
              </a:pPr>
              <a:t>Oct-15</a:t>
            </a:fld>
            <a:endParaRPr lang="en-US">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1517" y="381000"/>
            <a:ext cx="6271683" cy="4703762"/>
          </a:xfrm>
        </p:spPr>
      </p:sp>
      <p:sp>
        <p:nvSpPr>
          <p:cNvPr id="3" name="Notes Placeholder 2"/>
          <p:cNvSpPr>
            <a:spLocks noGrp="1"/>
          </p:cNvSpPr>
          <p:nvPr>
            <p:ph type="body" idx="1"/>
          </p:nvPr>
        </p:nvSpPr>
        <p:spPr>
          <a:xfrm>
            <a:off x="304800" y="5257800"/>
            <a:ext cx="5867400" cy="303657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t>Part 5—Offer Versus Serve</a:t>
            </a:r>
          </a:p>
          <a:p>
            <a:endParaRPr lang="en-US" sz="1400" dirty="0"/>
          </a:p>
        </p:txBody>
      </p:sp>
      <p:sp>
        <p:nvSpPr>
          <p:cNvPr id="4" name="Slide Number Placeholder 3"/>
          <p:cNvSpPr>
            <a:spLocks noGrp="1"/>
          </p:cNvSpPr>
          <p:nvPr>
            <p:ph type="sldNum" sz="quarter" idx="10"/>
          </p:nvPr>
        </p:nvSpPr>
        <p:spPr/>
        <p:txBody>
          <a:bodyPr/>
          <a:lstStyle/>
          <a:p>
            <a:fld id="{CC5B8953-CEC1-4BE3-B96C-CEFD1AFE75E8}" type="slidenum">
              <a:rPr lang="en-US" smtClean="0"/>
              <a:t>42</a:t>
            </a:fld>
            <a:endParaRPr lang="en-US"/>
          </a:p>
        </p:txBody>
      </p:sp>
    </p:spTree>
    <p:extLst>
      <p:ext uri="{BB962C8B-B14F-4D97-AF65-F5344CB8AC3E}">
        <p14:creationId xmlns:p14="http://schemas.microsoft.com/office/powerpoint/2010/main" val="367057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04800"/>
            <a:ext cx="6182783" cy="4637087"/>
          </a:xfrm>
        </p:spPr>
      </p:sp>
      <p:sp>
        <p:nvSpPr>
          <p:cNvPr id="3" name="Notes Placeholder 2"/>
          <p:cNvSpPr>
            <a:spLocks noGrp="1"/>
          </p:cNvSpPr>
          <p:nvPr>
            <p:ph type="body" idx="1"/>
          </p:nvPr>
        </p:nvSpPr>
        <p:spPr>
          <a:xfrm>
            <a:off x="381000" y="5029200"/>
            <a:ext cx="6248400" cy="3569970"/>
          </a:xfrm>
        </p:spPr>
        <p:txBody>
          <a:bodyPr/>
          <a:lstStyle/>
          <a:p>
            <a:r>
              <a:rPr lang="en-US" sz="1400" dirty="0" smtClean="0"/>
              <a:t>Offer Versus Serve is optional at</a:t>
            </a:r>
            <a:r>
              <a:rPr lang="en-US" sz="1400" baseline="0" dirty="0" smtClean="0"/>
              <a:t> breakfast for all age/grade groups.</a:t>
            </a:r>
          </a:p>
          <a:p>
            <a:endParaRPr lang="en-US" sz="1400" baseline="0" dirty="0" smtClean="0"/>
          </a:p>
          <a:p>
            <a:r>
              <a:rPr lang="en-US" sz="1400" baseline="0" dirty="0" smtClean="0"/>
              <a:t>If you are going to participate in Offer Versus Serve, you must offer at least 4 food items from the three required breakfast components.  Students must then select 3 of the items, with one being a ½ cup of fruit or vegetable.</a:t>
            </a:r>
          </a:p>
          <a:p>
            <a:endParaRPr lang="en-US" sz="1400" baseline="0" dirty="0" smtClean="0"/>
          </a:p>
          <a:p>
            <a:endParaRPr lang="en-US" sz="1400" baseline="0" dirty="0" smtClean="0"/>
          </a:p>
        </p:txBody>
      </p:sp>
      <p:sp>
        <p:nvSpPr>
          <p:cNvPr id="4" name="Slide Number Placeholder 3"/>
          <p:cNvSpPr>
            <a:spLocks noGrp="1"/>
          </p:cNvSpPr>
          <p:nvPr>
            <p:ph type="sldNum" sz="quarter" idx="10"/>
          </p:nvPr>
        </p:nvSpPr>
        <p:spPr/>
        <p:txBody>
          <a:bodyPr/>
          <a:lstStyle/>
          <a:p>
            <a:fld id="{CC5B8953-CEC1-4BE3-B96C-CEFD1AFE75E8}" type="slidenum">
              <a:rPr lang="en-US" smtClean="0"/>
              <a:t>43</a:t>
            </a:fld>
            <a:endParaRPr lang="en-US"/>
          </a:p>
        </p:txBody>
      </p:sp>
    </p:spTree>
    <p:extLst>
      <p:ext uri="{BB962C8B-B14F-4D97-AF65-F5344CB8AC3E}">
        <p14:creationId xmlns:p14="http://schemas.microsoft.com/office/powerpoint/2010/main" val="26931823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228600"/>
            <a:ext cx="5257800" cy="3943350"/>
          </a:xfrm>
        </p:spPr>
      </p:sp>
      <p:sp>
        <p:nvSpPr>
          <p:cNvPr id="3" name="Notes Placeholder 2"/>
          <p:cNvSpPr>
            <a:spLocks noGrp="1"/>
          </p:cNvSpPr>
          <p:nvPr>
            <p:ph type="body" idx="1"/>
          </p:nvPr>
        </p:nvSpPr>
        <p:spPr>
          <a:xfrm>
            <a:off x="152400" y="4415790"/>
            <a:ext cx="6553200" cy="4575810"/>
          </a:xfrm>
        </p:spPr>
        <p:txBody>
          <a:bodyPr/>
          <a:lstStyle/>
          <a:p>
            <a:r>
              <a:rPr lang="en-US" sz="1400" dirty="0" smtClean="0"/>
              <a:t>Offer Versus Serve is required for the 9-12 age/grade group a</a:t>
            </a:r>
            <a:r>
              <a:rPr lang="en-US" sz="1400" baseline="0" dirty="0" smtClean="0"/>
              <a:t>nd is optional for all other age/grade groups at lunch.</a:t>
            </a:r>
          </a:p>
          <a:p>
            <a:endParaRPr lang="en-US" sz="1400" baseline="0" dirty="0" smtClean="0"/>
          </a:p>
          <a:p>
            <a:r>
              <a:rPr lang="en-US" sz="1400" baseline="0" dirty="0" smtClean="0"/>
              <a:t>If you are going to participate in OVS, you must offer all 5 lunch components in at least the minimum required amounts for each age/grade group.  Students must then select 3 of the components, with one being a ½ cup of fruit or vegetable.</a:t>
            </a:r>
          </a:p>
          <a:p>
            <a:endParaRPr lang="en-US" sz="1400" baseline="0" dirty="0" smtClean="0"/>
          </a:p>
          <a:p>
            <a:r>
              <a:rPr lang="en-US" sz="1400" baseline="0" dirty="0" smtClean="0"/>
              <a:t>When selecting the 3 components, the student must have 2 full components along with at least ½ cup of fruit or vegetable in order to be considered a reimbursable meal.</a:t>
            </a:r>
          </a:p>
          <a:p>
            <a:endParaRPr lang="en-US" sz="1400" baseline="0" dirty="0" smtClean="0"/>
          </a:p>
          <a:p>
            <a:r>
              <a:rPr lang="en-US" sz="1400" i="0" baseline="0" dirty="0" smtClean="0"/>
              <a:t>If a student chooses ½ cup of fruit or vegetable, the other two components selected must be in the minimum required quantities to be considered reimbursable</a:t>
            </a:r>
          </a:p>
          <a:p>
            <a:endParaRPr lang="en-US" sz="1400" i="0" baseline="0" dirty="0" smtClean="0"/>
          </a:p>
          <a:p>
            <a:r>
              <a:rPr lang="en-US" sz="1400" i="0" baseline="0" dirty="0" smtClean="0"/>
              <a:t>For example:</a:t>
            </a:r>
          </a:p>
          <a:p>
            <a:endParaRPr lang="en-US" sz="1400" i="0" baseline="0" dirty="0" smtClean="0"/>
          </a:p>
          <a:p>
            <a:pPr marL="171450" indent="-171450">
              <a:buFont typeface="Arial" panose="020B0604020202020204" pitchFamily="34" charset="0"/>
              <a:buChar char="•"/>
            </a:pPr>
            <a:r>
              <a:rPr lang="en-US" sz="1400" i="0" baseline="0" dirty="0" smtClean="0"/>
              <a:t>A student in the </a:t>
            </a:r>
            <a:r>
              <a:rPr lang="en-US" sz="1400" b="1" i="0" baseline="0" dirty="0" smtClean="0"/>
              <a:t>K-5 age/grade </a:t>
            </a:r>
            <a:r>
              <a:rPr lang="en-US" sz="1400" i="0" baseline="0" dirty="0" smtClean="0"/>
              <a:t>group selects ½ cup carrots and a  2 oz. hamburger on a 1 and a half oz. whole wheat bun. This would be considered reimbursable.</a:t>
            </a:r>
          </a:p>
          <a:p>
            <a:pPr marL="171450" indent="-171450">
              <a:buFont typeface="Arial" panose="020B0604020202020204" pitchFamily="34" charset="0"/>
              <a:buChar char="•"/>
            </a:pPr>
            <a:r>
              <a:rPr lang="en-US" sz="1400" i="0" baseline="0" dirty="0" smtClean="0"/>
              <a:t>A student in the </a:t>
            </a:r>
            <a:r>
              <a:rPr lang="en-US" sz="1400" b="1" i="0" baseline="0" dirty="0" smtClean="0"/>
              <a:t>9-12 age/grade</a:t>
            </a:r>
            <a:r>
              <a:rPr lang="en-US" sz="1400" i="0" baseline="0" dirty="0" smtClean="0"/>
              <a:t> group selects ½ cup carrots and a  2 oz. hamburger on a 1 and a half oz. whole wheat bun. This would not be considered reimbursable.</a:t>
            </a:r>
            <a:br>
              <a:rPr lang="en-US" sz="1400" i="0" baseline="0" dirty="0" smtClean="0"/>
            </a:br>
            <a:endParaRPr lang="en-US" sz="1400" i="0" baseline="0" dirty="0" smtClean="0"/>
          </a:p>
        </p:txBody>
      </p:sp>
      <p:sp>
        <p:nvSpPr>
          <p:cNvPr id="4" name="Slide Number Placeholder 3"/>
          <p:cNvSpPr>
            <a:spLocks noGrp="1"/>
          </p:cNvSpPr>
          <p:nvPr>
            <p:ph type="sldNum" sz="quarter" idx="10"/>
          </p:nvPr>
        </p:nvSpPr>
        <p:spPr/>
        <p:txBody>
          <a:bodyPr/>
          <a:lstStyle/>
          <a:p>
            <a:fld id="{CC5B8953-CEC1-4BE3-B96C-CEFD1AFE75E8}" type="slidenum">
              <a:rPr lang="en-US" smtClean="0"/>
              <a:t>44</a:t>
            </a:fld>
            <a:endParaRPr lang="en-US"/>
          </a:p>
        </p:txBody>
      </p:sp>
    </p:spTree>
    <p:extLst>
      <p:ext uri="{BB962C8B-B14F-4D97-AF65-F5344CB8AC3E}">
        <p14:creationId xmlns:p14="http://schemas.microsoft.com/office/powerpoint/2010/main" val="26931823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D9ED50-3DF2-4101-BF13-194E22B40B59}" type="slidenum">
              <a:rPr lang="en-US">
                <a:cs typeface="Arial" charset="0"/>
              </a:rPr>
              <a:pPr fontAlgn="base">
                <a:spcBef>
                  <a:spcPct val="0"/>
                </a:spcBef>
                <a:spcAft>
                  <a:spcPct val="0"/>
                </a:spcAft>
              </a:pPr>
              <a:t>45</a:t>
            </a:fld>
            <a:endParaRPr lang="en-US">
              <a:cs typeface="Arial" charset="0"/>
            </a:endParaRPr>
          </a:p>
        </p:txBody>
      </p:sp>
      <p:sp>
        <p:nvSpPr>
          <p:cNvPr id="392194" name="Rectangle 2"/>
          <p:cNvSpPr>
            <a:spLocks noGrp="1" noRot="1" noChangeAspect="1" noChangeArrowheads="1" noTextEdit="1"/>
          </p:cNvSpPr>
          <p:nvPr>
            <p:ph type="sldImg"/>
          </p:nvPr>
        </p:nvSpPr>
        <p:spPr bwMode="auto">
          <a:xfrm>
            <a:off x="368300" y="304800"/>
            <a:ext cx="6032500" cy="4524375"/>
          </a:xfrm>
          <a:noFill/>
          <a:ln>
            <a:solidFill>
              <a:srgbClr val="000000"/>
            </a:solidFill>
            <a:miter lim="800000"/>
            <a:headEnd/>
            <a:tailEnd/>
          </a:ln>
        </p:spPr>
      </p:sp>
      <p:sp>
        <p:nvSpPr>
          <p:cNvPr id="392195" name="Rectangle 3"/>
          <p:cNvSpPr>
            <a:spLocks noGrp="1" noChangeArrowheads="1"/>
          </p:cNvSpPr>
          <p:nvPr>
            <p:ph type="body" idx="1"/>
          </p:nvPr>
        </p:nvSpPr>
        <p:spPr bwMode="auto">
          <a:xfrm>
            <a:off x="381000" y="4876800"/>
            <a:ext cx="6029292" cy="3722688"/>
          </a:xfrm>
          <a:noFill/>
        </p:spPr>
        <p:txBody>
          <a:bodyPr wrap="square" numCol="1" anchor="t" anchorCtr="0" compatLnSpc="1">
            <a:prstTxWarp prst="textNoShape">
              <a:avLst/>
            </a:prstTxWarp>
          </a:bodyPr>
          <a:lstStyle/>
          <a:p>
            <a:pPr marL="0" indent="0">
              <a:lnSpc>
                <a:spcPct val="90000"/>
              </a:lnSpc>
              <a:spcBef>
                <a:spcPct val="0"/>
              </a:spcBef>
              <a:buFontTx/>
              <a:buNone/>
            </a:pPr>
            <a:r>
              <a:rPr lang="en-US" sz="1400" dirty="0" smtClean="0">
                <a:latin typeface="+mn-lt"/>
                <a:cs typeface="Times New Roman" pitchFamily="18" charset="0"/>
              </a:rPr>
              <a:t>If you have more than 1 serving line in a building, you must</a:t>
            </a:r>
            <a:r>
              <a:rPr lang="en-US" sz="1400" baseline="0" dirty="0" smtClean="0">
                <a:latin typeface="+mn-lt"/>
                <a:cs typeface="Times New Roman" pitchFamily="18" charset="0"/>
              </a:rPr>
              <a:t> e</a:t>
            </a:r>
            <a:r>
              <a:rPr lang="en-US" sz="1400" dirty="0" smtClean="0">
                <a:latin typeface="+mn-lt"/>
                <a:cs typeface="Times New Roman" pitchFamily="18" charset="0"/>
              </a:rPr>
              <a:t>nsure that all serving lines contain all five components of the meal pattern, in at least the minimum portions. </a:t>
            </a:r>
          </a:p>
          <a:p>
            <a:pPr marL="169581" indent="-169581">
              <a:lnSpc>
                <a:spcPct val="90000"/>
              </a:lnSpc>
              <a:spcBef>
                <a:spcPct val="0"/>
              </a:spcBef>
              <a:buFontTx/>
              <a:buChar char="•"/>
            </a:pPr>
            <a:endParaRPr lang="en-US" sz="1400" dirty="0" smtClean="0">
              <a:latin typeface="+mn-lt"/>
              <a:cs typeface="Times New Roman" pitchFamily="18" charset="0"/>
            </a:endParaRPr>
          </a:p>
          <a:p>
            <a:pPr marL="0" indent="0">
              <a:lnSpc>
                <a:spcPct val="90000"/>
              </a:lnSpc>
              <a:spcBef>
                <a:spcPct val="0"/>
              </a:spcBef>
              <a:buFontTx/>
              <a:buNone/>
            </a:pPr>
            <a:r>
              <a:rPr lang="en-US" sz="1400" dirty="0" smtClean="0">
                <a:latin typeface="+mn-lt"/>
                <a:cs typeface="Times New Roman" pitchFamily="18" charset="0"/>
              </a:rPr>
              <a:t>If a salad bar is a stand alone reimbursable line it must include all components; including the grain, meat/meat alternate, fruit, vegetables and milk. Pre-portioned meats and grains are strongly recommended to guarantee that students select components in the required quantities</a:t>
            </a:r>
            <a:r>
              <a:rPr lang="en-US" sz="1400" baseline="0" dirty="0" smtClean="0">
                <a:latin typeface="+mn-lt"/>
                <a:cs typeface="Times New Roman" pitchFamily="18" charset="0"/>
              </a:rPr>
              <a:t> to be considered reimbursable.</a:t>
            </a:r>
            <a:endParaRPr lang="en-US" sz="1400" dirty="0" smtClean="0">
              <a:latin typeface="+mn-lt"/>
              <a:cs typeface="Times New Roman" pitchFamily="18" charset="0"/>
            </a:endParaRPr>
          </a:p>
          <a:p>
            <a:pPr>
              <a:lnSpc>
                <a:spcPct val="90000"/>
              </a:lnSpc>
              <a:spcBef>
                <a:spcPct val="0"/>
              </a:spcBef>
            </a:pPr>
            <a:endParaRPr lang="en-US" sz="1400" dirty="0" smtClean="0">
              <a:latin typeface="+mn-lt"/>
              <a:cs typeface="Times New Roman" pitchFamily="18" charset="0"/>
            </a:endParaRPr>
          </a:p>
          <a:p>
            <a:pPr marL="0" indent="0">
              <a:lnSpc>
                <a:spcPct val="90000"/>
              </a:lnSpc>
              <a:spcBef>
                <a:spcPct val="0"/>
              </a:spcBef>
              <a:buFontTx/>
              <a:buNone/>
            </a:pPr>
            <a:r>
              <a:rPr lang="en-US" sz="1400" dirty="0" smtClean="0">
                <a:latin typeface="+mn-lt"/>
                <a:cs typeface="Times New Roman" pitchFamily="18" charset="0"/>
              </a:rPr>
              <a:t>Make sure that all vegetable subgroups are made available on all serving lines .  For example, if the main entrée includes a dark green leafy vegetable, ensure that the alternate lines include a dark green leafy vegetable on the same service day or on another day during the week.</a:t>
            </a:r>
          </a:p>
        </p:txBody>
      </p:sp>
      <p:sp>
        <p:nvSpPr>
          <p:cNvPr id="392196"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2553EDC2-F6FB-4278-BC9C-D19BC9F667F1}" type="datetime7">
              <a:rPr lang="en-US">
                <a:cs typeface="Arial" charset="0"/>
              </a:rPr>
              <a:pPr fontAlgn="base">
                <a:spcBef>
                  <a:spcPct val="0"/>
                </a:spcBef>
                <a:spcAft>
                  <a:spcPct val="0"/>
                </a:spcAft>
              </a:pPr>
              <a:t>Oct-15</a:t>
            </a:fld>
            <a:endParaRPr lang="en-US">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Slide Image Placeholder 1"/>
          <p:cNvSpPr>
            <a:spLocks noGrp="1" noRot="1" noChangeAspect="1"/>
          </p:cNvSpPr>
          <p:nvPr>
            <p:ph type="sldImg"/>
          </p:nvPr>
        </p:nvSpPr>
        <p:spPr bwMode="auto">
          <a:xfrm>
            <a:off x="381000" y="304800"/>
            <a:ext cx="6096000" cy="4572000"/>
          </a:xfrm>
          <a:noFill/>
          <a:ln>
            <a:solidFill>
              <a:srgbClr val="000000"/>
            </a:solidFill>
            <a:miter lim="800000"/>
            <a:headEnd/>
            <a:tailEnd/>
          </a:ln>
        </p:spPr>
      </p:sp>
      <p:sp>
        <p:nvSpPr>
          <p:cNvPr id="396290" name="Notes Placeholder 2"/>
          <p:cNvSpPr>
            <a:spLocks noGrp="1"/>
          </p:cNvSpPr>
          <p:nvPr>
            <p:ph type="body" idx="1"/>
          </p:nvPr>
        </p:nvSpPr>
        <p:spPr bwMode="auto">
          <a:xfrm>
            <a:off x="381000" y="4953000"/>
            <a:ext cx="6096000" cy="3646170"/>
          </a:xfrm>
          <a:noFill/>
        </p:spPr>
        <p:txBody>
          <a:bodyPr wrap="square" numCol="1" anchor="t" anchorCtr="0" compatLnSpc="1">
            <a:prstTxWarp prst="textNoShape">
              <a:avLst/>
            </a:prstTxWarp>
          </a:bodyPr>
          <a:lstStyle/>
          <a:p>
            <a:pPr marL="0" indent="0">
              <a:spcBef>
                <a:spcPct val="0"/>
              </a:spcBef>
              <a:buFontTx/>
              <a:buNone/>
            </a:pPr>
            <a:r>
              <a:rPr lang="en-US" sz="1400" dirty="0" smtClean="0"/>
              <a:t>Signage is required</a:t>
            </a:r>
            <a:r>
              <a:rPr lang="en-US" sz="1400" baseline="0" dirty="0" smtClean="0"/>
              <a:t> at or near the beginning of each breakfast and lunch line.  A menu with all components and items listed must be displayed to guarantee that students are aware of the meal offerings.</a:t>
            </a:r>
          </a:p>
          <a:p>
            <a:pPr marL="0" indent="0">
              <a:spcBef>
                <a:spcPct val="0"/>
              </a:spcBef>
              <a:buFontTx/>
              <a:buNone/>
            </a:pPr>
            <a:endParaRPr lang="en-US" sz="1400" baseline="0" dirty="0" smtClean="0"/>
          </a:p>
          <a:p>
            <a:pPr marL="0" indent="0">
              <a:spcBef>
                <a:spcPct val="0"/>
              </a:spcBef>
              <a:buFontTx/>
              <a:buNone/>
            </a:pPr>
            <a:r>
              <a:rPr lang="en-US" sz="1400" baseline="0" dirty="0" smtClean="0"/>
              <a:t>If Offer Versus Serve is implemented, the signage must also show that 3 of the 5 components are required for a reimbursable meal and that one of those 3 components must be a ½ cup of fruit or vegetable.</a:t>
            </a:r>
          </a:p>
          <a:p>
            <a:pPr marL="0" indent="0">
              <a:spcBef>
                <a:spcPct val="0"/>
              </a:spcBef>
              <a:buFontTx/>
              <a:buNone/>
            </a:pPr>
            <a:endParaRPr lang="en-US" sz="1400"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400" dirty="0" smtClean="0"/>
              <a:t>Signage is not required for field trips and other venues where signage may be problematic. However, if choices are offered, other methods should be used to inform students what to select. </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400" baseline="0" dirty="0" smtClean="0"/>
          </a:p>
          <a:p>
            <a:pPr marL="0" indent="0">
              <a:spcBef>
                <a:spcPct val="0"/>
              </a:spcBef>
              <a:buFontTx/>
              <a:buNone/>
            </a:pPr>
            <a:r>
              <a:rPr lang="en-US" sz="1400" baseline="0" dirty="0" smtClean="0"/>
              <a:t>Free posters and other resources are available from our office.  The order form is available on the Child </a:t>
            </a:r>
            <a:r>
              <a:rPr lang="en-US" sz="1400" dirty="0" smtClean="0"/>
              <a:t>Nutrition Knowledge Center, under the resource tab.</a:t>
            </a:r>
          </a:p>
          <a:p>
            <a:pPr marL="0" indent="0">
              <a:spcBef>
                <a:spcPct val="0"/>
              </a:spcBef>
              <a:buFontTx/>
              <a:buNone/>
            </a:pPr>
            <a:endParaRPr lang="en-US" sz="1400" dirty="0" smtClean="0"/>
          </a:p>
        </p:txBody>
      </p:sp>
      <p:sp>
        <p:nvSpPr>
          <p:cNvPr id="396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27EFB2-274E-4AC7-97D8-30D3EF4416C2}" type="slidenum">
              <a:rPr lang="en-US">
                <a:cs typeface="Arial" charset="0"/>
              </a:rPr>
              <a:pPr fontAlgn="base">
                <a:spcBef>
                  <a:spcPct val="0"/>
                </a:spcBef>
                <a:spcAft>
                  <a:spcPct val="0"/>
                </a:spcAft>
              </a:pPr>
              <a:t>46</a:t>
            </a:fld>
            <a:endParaRPr lang="en-US">
              <a:cs typeface="Arial" charset="0"/>
            </a:endParaRPr>
          </a:p>
        </p:txBody>
      </p:sp>
      <p:sp>
        <p:nvSpPr>
          <p:cNvPr id="39629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706C456C-9ADB-43CF-9434-8FC530A3816F}" type="datetime7">
              <a:rPr lang="en-US">
                <a:cs typeface="Arial" charset="0"/>
              </a:rPr>
              <a:pPr fontAlgn="base">
                <a:spcBef>
                  <a:spcPct val="0"/>
                </a:spcBef>
                <a:spcAft>
                  <a:spcPct val="0"/>
                </a:spcAft>
              </a:pPr>
              <a:t>Oct-15</a:t>
            </a:fld>
            <a:endParaRPr lang="en-US">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Slide Image Placeholder 1"/>
          <p:cNvSpPr>
            <a:spLocks noGrp="1" noRot="1" noChangeAspect="1"/>
          </p:cNvSpPr>
          <p:nvPr>
            <p:ph type="sldImg"/>
          </p:nvPr>
        </p:nvSpPr>
        <p:spPr bwMode="auto">
          <a:xfrm>
            <a:off x="457200" y="381000"/>
            <a:ext cx="5943600" cy="4457700"/>
          </a:xfrm>
          <a:noFill/>
          <a:ln>
            <a:solidFill>
              <a:srgbClr val="000000"/>
            </a:solidFill>
            <a:miter lim="800000"/>
            <a:headEnd/>
            <a:tailEnd/>
          </a:ln>
        </p:spPr>
      </p:sp>
      <p:sp>
        <p:nvSpPr>
          <p:cNvPr id="3" name="Notes Placeholder 2"/>
          <p:cNvSpPr>
            <a:spLocks noGrp="1"/>
          </p:cNvSpPr>
          <p:nvPr>
            <p:ph type="body" idx="1"/>
          </p:nvPr>
        </p:nvSpPr>
        <p:spPr>
          <a:xfrm>
            <a:off x="457200" y="4953000"/>
            <a:ext cx="5943600" cy="3646170"/>
          </a:xfrm>
        </p:spPr>
        <p:txBody>
          <a:bodyPr/>
          <a:lstStyle/>
          <a:p>
            <a:pPr>
              <a:defRPr/>
            </a:pPr>
            <a:r>
              <a:rPr lang="en-US" sz="1400" i="0" dirty="0" smtClean="0"/>
              <a:t>This is an example of appropriate</a:t>
            </a:r>
            <a:r>
              <a:rPr lang="en-US" sz="1400" i="0" baseline="0" dirty="0" smtClean="0"/>
              <a:t> signage. As you can see, the menu offerings are listed by component to inform students what constitutes a reimbursable meal. The signage also informs students to select at least three components, including a ½ cup of fruit of vegetable.</a:t>
            </a:r>
            <a:endParaRPr lang="en-US" sz="1400" i="0" dirty="0" smtClean="0"/>
          </a:p>
          <a:p>
            <a:pPr>
              <a:defRPr/>
            </a:pPr>
            <a:endParaRPr lang="en-US" sz="1400" dirty="0" smtClean="0"/>
          </a:p>
        </p:txBody>
      </p:sp>
      <p:sp>
        <p:nvSpPr>
          <p:cNvPr id="398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86DD4F-3212-4195-968C-3D2ADB2F41D0}" type="slidenum">
              <a:rPr lang="en-US">
                <a:cs typeface="Arial" charset="0"/>
              </a:rPr>
              <a:pPr fontAlgn="base">
                <a:spcBef>
                  <a:spcPct val="0"/>
                </a:spcBef>
                <a:spcAft>
                  <a:spcPct val="0"/>
                </a:spcAft>
              </a:pPr>
              <a:t>47</a:t>
            </a:fld>
            <a:endParaRPr lang="en-US">
              <a:cs typeface="Arial" charset="0"/>
            </a:endParaRPr>
          </a:p>
        </p:txBody>
      </p:sp>
      <p:sp>
        <p:nvSpPr>
          <p:cNvPr id="39834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AEE0281F-F8ED-439C-A4CF-E647C22FA60E}" type="datetime7">
              <a:rPr lang="en-US">
                <a:cs typeface="Arial" charset="0"/>
              </a:rPr>
              <a:pPr fontAlgn="base">
                <a:spcBef>
                  <a:spcPct val="0"/>
                </a:spcBef>
                <a:spcAft>
                  <a:spcPct val="0"/>
                </a:spcAft>
              </a:pPr>
              <a:t>Oct-15</a:t>
            </a:fld>
            <a:endParaRPr lang="en-US">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381000"/>
            <a:ext cx="5876925" cy="4408488"/>
          </a:xfrm>
        </p:spPr>
      </p:sp>
      <p:sp>
        <p:nvSpPr>
          <p:cNvPr id="4" name="Slide Number Placeholder 3"/>
          <p:cNvSpPr>
            <a:spLocks noGrp="1"/>
          </p:cNvSpPr>
          <p:nvPr>
            <p:ph type="sldNum" sz="quarter" idx="10"/>
          </p:nvPr>
        </p:nvSpPr>
        <p:spPr/>
        <p:txBody>
          <a:bodyPr/>
          <a:lstStyle/>
          <a:p>
            <a:fld id="{CC5B8953-CEC1-4BE3-B96C-CEFD1AFE75E8}" type="slidenum">
              <a:rPr lang="en-US" smtClean="0"/>
              <a:t>48</a:t>
            </a:fld>
            <a:endParaRPr lang="en-US"/>
          </a:p>
        </p:txBody>
      </p:sp>
      <p:sp>
        <p:nvSpPr>
          <p:cNvPr id="5" name="TextBox 4"/>
          <p:cNvSpPr txBox="1"/>
          <p:nvPr/>
        </p:nvSpPr>
        <p:spPr>
          <a:xfrm>
            <a:off x="533400" y="5029200"/>
            <a:ext cx="5867400" cy="1938992"/>
          </a:xfrm>
          <a:prstGeom prst="rect">
            <a:avLst/>
          </a:prstGeom>
          <a:noFill/>
        </p:spPr>
        <p:txBody>
          <a:bodyPr wrap="square" rtlCol="0">
            <a:spAutoFit/>
          </a:bodyPr>
          <a:lstStyle/>
          <a:p>
            <a:r>
              <a:rPr lang="en-US" sz="1400" dirty="0" smtClean="0"/>
              <a:t>You have completed view the Meal Pattern webinar and may now close </a:t>
            </a:r>
            <a:r>
              <a:rPr lang="en-US" sz="1400" dirty="0"/>
              <a:t>out of your browser by selecting the “X” on the right side of the webinar window. </a:t>
            </a:r>
            <a:endParaRPr lang="en-US" sz="1400" dirty="0" smtClean="0"/>
          </a:p>
          <a:p>
            <a:endParaRPr lang="en-US" sz="1400" dirty="0"/>
          </a:p>
          <a:p>
            <a:r>
              <a:rPr lang="en-US" sz="1400" dirty="0" smtClean="0"/>
              <a:t>You </a:t>
            </a:r>
            <a:r>
              <a:rPr lang="en-US" sz="1400" dirty="0"/>
              <a:t>will then be directed to complete a brief five question assessment of the content covered in the webinar. </a:t>
            </a:r>
            <a:endParaRPr lang="en-US" sz="1400" dirty="0" smtClean="0"/>
          </a:p>
          <a:p>
            <a:endParaRPr lang="en-US" sz="1400" b="1" dirty="0">
              <a:solidFill>
                <a:srgbClr val="FF0000"/>
              </a:solidFill>
            </a:endParaRPr>
          </a:p>
          <a:p>
            <a:pPr algn="ctr"/>
            <a:r>
              <a:rPr lang="en-US" b="1" i="1" u="sng" dirty="0" smtClean="0">
                <a:solidFill>
                  <a:srgbClr val="FF0000"/>
                </a:solidFill>
              </a:rPr>
              <a:t>You </a:t>
            </a:r>
            <a:r>
              <a:rPr lang="en-US" b="1" i="1" u="sng" dirty="0">
                <a:solidFill>
                  <a:srgbClr val="FF0000"/>
                </a:solidFill>
              </a:rPr>
              <a:t>must complete the assessment to receive credit for viewing this webinar.</a:t>
            </a: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7819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Slide Image Placeholder 1"/>
          <p:cNvSpPr>
            <a:spLocks noGrp="1" noRot="1" noChangeAspect="1"/>
          </p:cNvSpPr>
          <p:nvPr>
            <p:ph type="sldImg"/>
          </p:nvPr>
        </p:nvSpPr>
        <p:spPr bwMode="auto">
          <a:xfrm>
            <a:off x="298450" y="228600"/>
            <a:ext cx="6254750" cy="4691063"/>
          </a:xfrm>
          <a:noFill/>
          <a:ln>
            <a:solidFill>
              <a:srgbClr val="000000"/>
            </a:solidFill>
            <a:miter lim="800000"/>
            <a:headEnd/>
            <a:tailEnd/>
          </a:ln>
        </p:spPr>
      </p:sp>
      <p:sp>
        <p:nvSpPr>
          <p:cNvPr id="353282" name="Notes Placeholder 2"/>
          <p:cNvSpPr>
            <a:spLocks noGrp="1"/>
          </p:cNvSpPr>
          <p:nvPr>
            <p:ph type="body" idx="1"/>
          </p:nvPr>
        </p:nvSpPr>
        <p:spPr bwMode="auto">
          <a:xfrm>
            <a:off x="304800" y="5029200"/>
            <a:ext cx="6248400" cy="3886200"/>
          </a:xfrm>
          <a:noFill/>
        </p:spPr>
        <p:txBody>
          <a:bodyPr wrap="square" numCol="1" anchor="t" anchorCtr="0" compatLnSpc="1">
            <a:prstTxWarp prst="textNoShape">
              <a:avLst/>
            </a:prstTxWarp>
          </a:bodyPr>
          <a:lstStyle/>
          <a:p>
            <a:pPr>
              <a:spcBef>
                <a:spcPct val="0"/>
              </a:spcBef>
            </a:pPr>
            <a:r>
              <a:rPr lang="en-US" sz="1400" dirty="0" smtClean="0"/>
              <a:t>All SFAs must use the Food-Based Menu Planning approach</a:t>
            </a:r>
            <a:r>
              <a:rPr lang="en-US" sz="1400" baseline="0" dirty="0" smtClean="0"/>
              <a:t> when developing breakfast and lunch menus. The Food-Based Menu Planning approach uses meal patterns according to specific age/grade groups as menu planning tools. There are both daily and weekly requirements for food group components relative to each age/grade group. </a:t>
            </a:r>
          </a:p>
          <a:p>
            <a:pPr>
              <a:spcBef>
                <a:spcPct val="0"/>
              </a:spcBef>
            </a:pPr>
            <a:endParaRPr lang="en-US" sz="1400" dirty="0" smtClean="0"/>
          </a:p>
          <a:p>
            <a:pPr>
              <a:spcBef>
                <a:spcPct val="0"/>
              </a:spcBef>
            </a:pPr>
            <a:r>
              <a:rPr lang="en-US" sz="1400" dirty="0" smtClean="0"/>
              <a:t>For</a:t>
            </a:r>
            <a:r>
              <a:rPr lang="en-US" sz="1400" baseline="0" dirty="0" smtClean="0"/>
              <a:t> breakfast, schools are </a:t>
            </a:r>
            <a:r>
              <a:rPr lang="en-US" sz="1400" dirty="0" smtClean="0"/>
              <a:t>required to use appropriate age/grade groups (K-5, 6-8, 9-12)  to plan menus. Schools may also</a:t>
            </a:r>
            <a:r>
              <a:rPr lang="en-US" sz="1400" baseline="0" dirty="0" smtClean="0"/>
              <a:t> </a:t>
            </a:r>
            <a:r>
              <a:rPr lang="en-US" sz="1400" dirty="0" smtClean="0"/>
              <a:t>use a K-8 or K-12 menu plan as food quantity, sodium, and calorie requirements overlap.</a:t>
            </a:r>
          </a:p>
          <a:p>
            <a:pPr>
              <a:spcBef>
                <a:spcPct val="0"/>
              </a:spcBef>
            </a:pPr>
            <a:endParaRPr lang="en-US" sz="1400" dirty="0" smtClean="0"/>
          </a:p>
          <a:p>
            <a:pPr>
              <a:spcBef>
                <a:spcPct val="0"/>
              </a:spcBef>
            </a:pPr>
            <a:r>
              <a:rPr lang="en-US" sz="1400" dirty="0" smtClean="0"/>
              <a:t>For</a:t>
            </a:r>
            <a:r>
              <a:rPr lang="en-US" sz="1400" baseline="0" dirty="0" smtClean="0"/>
              <a:t> lunch, schools</a:t>
            </a:r>
            <a:r>
              <a:rPr lang="en-US" sz="1400" dirty="0" smtClean="0"/>
              <a:t> must use the age/grade groups (K-5, 6-8, 9-12) to plan menus. Schools may also use a K-8 menu plan as food quantity, sodium, and calorie requirements overlap. Please note that</a:t>
            </a:r>
            <a:r>
              <a:rPr lang="en-US" sz="1400" baseline="0" dirty="0" smtClean="0"/>
              <a:t> there is no K-12 menu plan for lunch.</a:t>
            </a:r>
            <a:endParaRPr lang="en-US" sz="1400" dirty="0" smtClean="0"/>
          </a:p>
          <a:p>
            <a:pPr>
              <a:spcBef>
                <a:spcPct val="0"/>
              </a:spcBef>
            </a:pPr>
            <a:endParaRPr lang="en-US" sz="1400" dirty="0"/>
          </a:p>
          <a:p>
            <a:pPr>
              <a:spcBef>
                <a:spcPct val="0"/>
              </a:spcBef>
            </a:pPr>
            <a:r>
              <a:rPr lang="en-US" sz="1400" dirty="0" smtClean="0"/>
              <a:t>When menu planning, it is recommended that schools start out simple,</a:t>
            </a:r>
            <a:r>
              <a:rPr lang="en-US" sz="1400" baseline="0" dirty="0" smtClean="0"/>
              <a:t> such as using </a:t>
            </a:r>
            <a:r>
              <a:rPr lang="en-US" sz="1400" dirty="0" smtClean="0"/>
              <a:t>a cycle menu.</a:t>
            </a:r>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353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3A5E28-7C28-486A-91EF-3F3E7A4696A7}" type="slidenum">
              <a:rPr lang="en-US">
                <a:cs typeface="Arial" charset="0"/>
              </a:rPr>
              <a:pPr fontAlgn="base">
                <a:spcBef>
                  <a:spcPct val="0"/>
                </a:spcBef>
                <a:spcAft>
                  <a:spcPct val="0"/>
                </a:spcAft>
              </a:pPr>
              <a:t>5</a:t>
            </a:fld>
            <a:endParaRPr lang="en-US" dirty="0">
              <a:cs typeface="Arial" charset="0"/>
            </a:endParaRPr>
          </a:p>
        </p:txBody>
      </p:sp>
      <p:sp>
        <p:nvSpPr>
          <p:cNvPr id="35328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817D7EE8-0E56-42C0-8D2A-82A2D1A69DCC}" type="datetime7">
              <a:rPr lang="en-US">
                <a:cs typeface="Arial" charset="0"/>
              </a:rPr>
              <a:pPr fontAlgn="base">
                <a:spcBef>
                  <a:spcPct val="0"/>
                </a:spcBef>
                <a:spcAft>
                  <a:spcPct val="0"/>
                </a:spcAft>
              </a:pPr>
              <a:t>Oct-15</a:t>
            </a:fld>
            <a:endParaRPr lang="en-US"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Slide Image Placeholder 1"/>
          <p:cNvSpPr>
            <a:spLocks noGrp="1" noRot="1" noChangeAspect="1"/>
          </p:cNvSpPr>
          <p:nvPr>
            <p:ph type="sldImg"/>
          </p:nvPr>
        </p:nvSpPr>
        <p:spPr bwMode="auto">
          <a:xfrm>
            <a:off x="376766" y="304800"/>
            <a:ext cx="6104467" cy="4578350"/>
          </a:xfrm>
          <a:noFill/>
          <a:ln>
            <a:solidFill>
              <a:srgbClr val="000000"/>
            </a:solidFill>
            <a:miter lim="800000"/>
            <a:headEnd/>
            <a:tailEnd/>
          </a:ln>
        </p:spPr>
      </p:sp>
      <p:sp>
        <p:nvSpPr>
          <p:cNvPr id="3" name="Notes Placeholder 2"/>
          <p:cNvSpPr>
            <a:spLocks noGrp="1"/>
          </p:cNvSpPr>
          <p:nvPr>
            <p:ph type="body" idx="1"/>
          </p:nvPr>
        </p:nvSpPr>
        <p:spPr>
          <a:xfrm>
            <a:off x="381000" y="5029200"/>
            <a:ext cx="6096000" cy="3962400"/>
          </a:xfrm>
        </p:spPr>
        <p:txBody>
          <a:bodyPr wrap="square" numCol="1" anchor="t" anchorCtr="0" compatLnSpc="1">
            <a:prstTxWarp prst="textNoShape">
              <a:avLst/>
            </a:prstTxWarp>
          </a:bodyPr>
          <a:lstStyle/>
          <a:p>
            <a:pPr>
              <a:spcBef>
                <a:spcPct val="0"/>
              </a:spcBef>
            </a:pPr>
            <a:r>
              <a:rPr lang="en-US" sz="1400" dirty="0" smtClean="0"/>
              <a:t>There</a:t>
            </a:r>
            <a:r>
              <a:rPr lang="en-US" sz="1400" baseline="0" dirty="0" smtClean="0"/>
              <a:t> are three meal components for breakfast and five meal components for lunch.</a:t>
            </a:r>
          </a:p>
          <a:p>
            <a:pPr>
              <a:spcBef>
                <a:spcPct val="0"/>
              </a:spcBef>
            </a:pPr>
            <a:endParaRPr lang="en-US" sz="1400" baseline="0" dirty="0" smtClean="0"/>
          </a:p>
          <a:p>
            <a:pPr>
              <a:spcBef>
                <a:spcPct val="0"/>
              </a:spcBef>
            </a:pPr>
            <a:r>
              <a:rPr lang="en-US" sz="1400" baseline="0" dirty="0" smtClean="0"/>
              <a:t>For breakfast, the three meal components are: fruits or vegetables, grains or meat/meat alternates, and fluid milk.</a:t>
            </a:r>
          </a:p>
          <a:p>
            <a:pPr>
              <a:spcBef>
                <a:spcPct val="0"/>
              </a:spcBef>
            </a:pPr>
            <a:endParaRPr lang="en-US" sz="1400" baseline="0" dirty="0" smtClean="0"/>
          </a:p>
          <a:p>
            <a:pPr>
              <a:spcBef>
                <a:spcPct val="0"/>
              </a:spcBef>
            </a:pPr>
            <a:r>
              <a:rPr lang="en-US" sz="1400" baseline="0" dirty="0" smtClean="0"/>
              <a:t>For lunch, the five meal components are: fruits, vegetables (including the five vegetable subgroups listed on the slide), grains, meat/meat alternates, and fluid milk.  </a:t>
            </a:r>
          </a:p>
          <a:p>
            <a:pPr>
              <a:spcBef>
                <a:spcPct val="0"/>
              </a:spcBef>
            </a:pPr>
            <a:endParaRPr lang="en-US" sz="1400" baseline="0" dirty="0" smtClean="0"/>
          </a:p>
          <a:p>
            <a:pPr>
              <a:spcBef>
                <a:spcPct val="0"/>
              </a:spcBef>
            </a:pPr>
            <a:r>
              <a:rPr lang="en-US" sz="1400" baseline="0" dirty="0" smtClean="0"/>
              <a:t>It is important to note that while fruits and vegetables, and grains and meats/meat alternates are considered combined meal components in the breakfast program, they are each separate components in the lunch program. </a:t>
            </a:r>
          </a:p>
          <a:p>
            <a:pPr>
              <a:spcBef>
                <a:spcPct val="0"/>
              </a:spcBef>
            </a:pPr>
            <a:endParaRPr lang="en-US" dirty="0" smtClean="0"/>
          </a:p>
        </p:txBody>
      </p:sp>
      <p:sp>
        <p:nvSpPr>
          <p:cNvPr id="357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27A6A4-D34B-45CF-BF83-C62EB6A5E876}" type="slidenum">
              <a:rPr lang="en-US">
                <a:cs typeface="Arial" charset="0"/>
              </a:rPr>
              <a:pPr fontAlgn="base">
                <a:spcBef>
                  <a:spcPct val="0"/>
                </a:spcBef>
                <a:spcAft>
                  <a:spcPct val="0"/>
                </a:spcAft>
              </a:pPr>
              <a:t>6</a:t>
            </a:fld>
            <a:endParaRPr lang="en-US" dirty="0">
              <a:cs typeface="Arial" charset="0"/>
            </a:endParaRPr>
          </a:p>
        </p:txBody>
      </p:sp>
      <p:sp>
        <p:nvSpPr>
          <p:cNvPr id="35738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8CB2B72E-F50A-4DD8-8CC3-67B492DB53BA}" type="datetime7">
              <a:rPr lang="en-US">
                <a:cs typeface="Arial" charset="0"/>
              </a:rPr>
              <a:pPr fontAlgn="base">
                <a:spcBef>
                  <a:spcPct val="0"/>
                </a:spcBef>
                <a:spcAft>
                  <a:spcPct val="0"/>
                </a:spcAft>
              </a:pPr>
              <a:t>Oct-15</a:t>
            </a:fld>
            <a:endParaRPr lang="en-US"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Slide Image Placeholder 1"/>
          <p:cNvSpPr>
            <a:spLocks noGrp="1" noRot="1" noChangeAspect="1"/>
          </p:cNvSpPr>
          <p:nvPr>
            <p:ph type="sldImg"/>
          </p:nvPr>
        </p:nvSpPr>
        <p:spPr bwMode="auto">
          <a:xfrm>
            <a:off x="345017" y="296863"/>
            <a:ext cx="6208183" cy="4656137"/>
          </a:xfrm>
          <a:noFill/>
          <a:ln>
            <a:solidFill>
              <a:srgbClr val="000000"/>
            </a:solidFill>
            <a:miter lim="800000"/>
            <a:headEnd/>
            <a:tailEnd/>
          </a:ln>
        </p:spPr>
      </p:sp>
      <p:sp>
        <p:nvSpPr>
          <p:cNvPr id="351234" name="Notes Placeholder 2"/>
          <p:cNvSpPr>
            <a:spLocks noGrp="1"/>
          </p:cNvSpPr>
          <p:nvPr>
            <p:ph type="body" idx="1"/>
          </p:nvPr>
        </p:nvSpPr>
        <p:spPr bwMode="auto">
          <a:xfrm>
            <a:off x="381000" y="5105400"/>
            <a:ext cx="6172200" cy="3886200"/>
          </a:xfrm>
          <a:noFill/>
        </p:spPr>
        <p:txBody>
          <a:bodyPr wrap="square" numCol="1" anchor="t" anchorCtr="0" compatLnSpc="1">
            <a:prstTxWarp prst="textNoShape">
              <a:avLst/>
            </a:prstTxWarp>
          </a:bodyPr>
          <a:lstStyle/>
          <a:p>
            <a:pPr>
              <a:spcBef>
                <a:spcPct val="0"/>
              </a:spcBef>
              <a:buFontTx/>
              <a:buNone/>
            </a:pPr>
            <a:r>
              <a:rPr lang="en-US" sz="1400" dirty="0" smtClean="0">
                <a:cs typeface="Arial" charset="0"/>
              </a:rPr>
              <a:t>This</a:t>
            </a:r>
            <a:r>
              <a:rPr lang="en-US" sz="1400" baseline="0" dirty="0" smtClean="0">
                <a:cs typeface="Arial" charset="0"/>
              </a:rPr>
              <a:t> slide shows </a:t>
            </a:r>
            <a:r>
              <a:rPr lang="en-US" sz="1400" dirty="0" smtClean="0">
                <a:cs typeface="Arial" charset="0"/>
              </a:rPr>
              <a:t>the timeline for implementation of National</a:t>
            </a:r>
            <a:r>
              <a:rPr lang="en-US" sz="1400" baseline="0" dirty="0" smtClean="0">
                <a:cs typeface="Arial" charset="0"/>
              </a:rPr>
              <a:t> School Lunch Program and School Breakfast Program</a:t>
            </a:r>
            <a:r>
              <a:rPr lang="en-US" sz="1400" dirty="0" smtClean="0">
                <a:cs typeface="Arial" charset="0"/>
              </a:rPr>
              <a:t> requirements as stated in the Final</a:t>
            </a:r>
            <a:r>
              <a:rPr lang="en-US" sz="1400" baseline="0" dirty="0" smtClean="0">
                <a:cs typeface="Arial" charset="0"/>
              </a:rPr>
              <a:t> Rule</a:t>
            </a:r>
            <a:r>
              <a:rPr lang="en-US" sz="1400" dirty="0" smtClean="0">
                <a:cs typeface="Arial" charset="0"/>
              </a:rPr>
              <a:t>. This is a graphic depiction of when each requirement will be phased in for both breakfast and lunch over the next 10 years. In this chart, the letter “L” denotes lunch and “B” denotes breakfast. As you can see, there are no</a:t>
            </a:r>
            <a:r>
              <a:rPr lang="en-US" sz="1400" baseline="0" dirty="0" smtClean="0">
                <a:cs typeface="Arial" charset="0"/>
              </a:rPr>
              <a:t> new requirements for the 2015-2016 school year. </a:t>
            </a:r>
            <a:endParaRPr lang="en-US" sz="1400" dirty="0" smtClean="0">
              <a:cs typeface="Arial" charset="0"/>
            </a:endParaRPr>
          </a:p>
        </p:txBody>
      </p:sp>
      <p:sp>
        <p:nvSpPr>
          <p:cNvPr id="351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94E7FA-6F58-40B6-9038-11DF861C7A31}" type="slidenum">
              <a:rPr lang="en-US">
                <a:cs typeface="Arial" charset="0"/>
              </a:rPr>
              <a:pPr fontAlgn="base">
                <a:spcBef>
                  <a:spcPct val="0"/>
                </a:spcBef>
                <a:spcAft>
                  <a:spcPct val="0"/>
                </a:spcAft>
              </a:pPr>
              <a:t>7</a:t>
            </a:fld>
            <a:endParaRPr lang="en-US" dirty="0">
              <a:cs typeface="Arial" charset="0"/>
            </a:endParaRPr>
          </a:p>
        </p:txBody>
      </p:sp>
      <p:sp>
        <p:nvSpPr>
          <p:cNvPr id="35123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A3E2C2CE-6361-4F50-B0B2-ECE4CA4A7BF2}" type="datetime7">
              <a:rPr lang="en-US">
                <a:cs typeface="Arial" charset="0"/>
              </a:rPr>
              <a:pPr fontAlgn="base">
                <a:spcBef>
                  <a:spcPct val="0"/>
                </a:spcBef>
                <a:spcAft>
                  <a:spcPct val="0"/>
                </a:spcAft>
              </a:pPr>
              <a:t>Oct-15</a:t>
            </a:fld>
            <a:endParaRPr lang="en-US"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Slide Image Placeholder 1"/>
          <p:cNvSpPr>
            <a:spLocks noGrp="1" noRot="1" noChangeAspect="1"/>
          </p:cNvSpPr>
          <p:nvPr>
            <p:ph type="sldImg"/>
          </p:nvPr>
        </p:nvSpPr>
        <p:spPr bwMode="auto">
          <a:xfrm>
            <a:off x="347663" y="307975"/>
            <a:ext cx="6294437" cy="4721225"/>
          </a:xfrm>
          <a:noFill/>
          <a:ln>
            <a:solidFill>
              <a:srgbClr val="000000"/>
            </a:solidFill>
            <a:miter lim="800000"/>
            <a:headEnd/>
            <a:tailEnd/>
          </a:ln>
        </p:spPr>
      </p:sp>
      <p:sp>
        <p:nvSpPr>
          <p:cNvPr id="359426" name="Notes Placeholder 2"/>
          <p:cNvSpPr>
            <a:spLocks noGrp="1"/>
          </p:cNvSpPr>
          <p:nvPr>
            <p:ph type="body" idx="1"/>
          </p:nvPr>
        </p:nvSpPr>
        <p:spPr bwMode="auto">
          <a:xfrm>
            <a:off x="381000" y="5257800"/>
            <a:ext cx="6248400" cy="3341370"/>
          </a:xfrm>
          <a:noFill/>
        </p:spPr>
        <p:txBody>
          <a:bodyPr wrap="square" numCol="1" anchor="t" anchorCtr="0" compatLnSpc="1">
            <a:prstTxWarp prst="textNoShape">
              <a:avLst/>
            </a:prstTxWarp>
          </a:bodyPr>
          <a:lstStyle/>
          <a:p>
            <a:pPr marL="0" indent="0">
              <a:spcBef>
                <a:spcPct val="0"/>
              </a:spcBef>
              <a:buFontTx/>
              <a:buNone/>
            </a:pPr>
            <a:r>
              <a:rPr lang="en-US" sz="1400" dirty="0" smtClean="0"/>
              <a:t>This slide shows the various types</a:t>
            </a:r>
            <a:r>
              <a:rPr lang="en-US" sz="1400" baseline="0" dirty="0" smtClean="0"/>
              <a:t> of fruit you may offer. You may offer fruits that are fresh, frozen (with or without added sugar), canned (in light syrup or water), dried, and in the form of 100% pasteurized, full-strength fruit juice. </a:t>
            </a:r>
          </a:p>
        </p:txBody>
      </p:sp>
      <p:sp>
        <p:nvSpPr>
          <p:cNvPr id="3594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198078-6827-4486-90EB-0A99743ED7D0}" type="slidenum">
              <a:rPr lang="en-US">
                <a:cs typeface="Arial" charset="0"/>
              </a:rPr>
              <a:pPr fontAlgn="base">
                <a:spcBef>
                  <a:spcPct val="0"/>
                </a:spcBef>
                <a:spcAft>
                  <a:spcPct val="0"/>
                </a:spcAft>
              </a:pPr>
              <a:t>8</a:t>
            </a:fld>
            <a:endParaRPr lang="en-US" dirty="0">
              <a:cs typeface="Arial" charset="0"/>
            </a:endParaRPr>
          </a:p>
        </p:txBody>
      </p:sp>
      <p:sp>
        <p:nvSpPr>
          <p:cNvPr id="35942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A0A934BC-F4E6-41B1-8571-3527D6DB5B85}" type="datetime7">
              <a:rPr lang="en-US">
                <a:cs typeface="Arial" charset="0"/>
              </a:rPr>
              <a:pPr fontAlgn="base">
                <a:spcBef>
                  <a:spcPct val="0"/>
                </a:spcBef>
                <a:spcAft>
                  <a:spcPct val="0"/>
                </a:spcAft>
              </a:pPr>
              <a:t>Oct-15</a:t>
            </a:fld>
            <a:endParaRPr lang="en-US"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Slide Image Placeholder 1"/>
          <p:cNvSpPr>
            <a:spLocks noGrp="1" noRot="1" noChangeAspect="1"/>
          </p:cNvSpPr>
          <p:nvPr>
            <p:ph type="sldImg"/>
          </p:nvPr>
        </p:nvSpPr>
        <p:spPr bwMode="auto">
          <a:xfrm>
            <a:off x="381000" y="304800"/>
            <a:ext cx="6096000" cy="4572000"/>
          </a:xfrm>
          <a:noFill/>
          <a:ln>
            <a:solidFill>
              <a:srgbClr val="000000"/>
            </a:solidFill>
            <a:miter lim="800000"/>
            <a:headEnd/>
            <a:tailEnd/>
          </a:ln>
        </p:spPr>
      </p:sp>
      <p:sp>
        <p:nvSpPr>
          <p:cNvPr id="359426" name="Notes Placeholder 2"/>
          <p:cNvSpPr>
            <a:spLocks noGrp="1"/>
          </p:cNvSpPr>
          <p:nvPr>
            <p:ph type="body" idx="1"/>
          </p:nvPr>
        </p:nvSpPr>
        <p:spPr bwMode="auto">
          <a:xfrm>
            <a:off x="381000" y="5029200"/>
            <a:ext cx="6096000" cy="3569970"/>
          </a:xfrm>
          <a:noFill/>
        </p:spPr>
        <p:txBody>
          <a:bodyPr wrap="square" numCol="1" anchor="t" anchorCtr="0" compatLnSpc="1">
            <a:prstTxWarp prst="textNoShape">
              <a:avLst/>
            </a:prstTxWarp>
          </a:bodyPr>
          <a:lstStyle/>
          <a:p>
            <a:pPr marL="0" indent="0">
              <a:spcBef>
                <a:spcPct val="0"/>
              </a:spcBef>
              <a:buFontTx/>
              <a:buNone/>
            </a:pPr>
            <a:r>
              <a:rPr lang="en-US" sz="1400" dirty="0" smtClean="0">
                <a:sym typeface="Wingdings" pitchFamily="2" charset="2"/>
              </a:rPr>
              <a:t>Vegetables may be fresh, frozen (without any</a:t>
            </a:r>
            <a:r>
              <a:rPr lang="en-US" sz="1400" baseline="0" dirty="0" smtClean="0">
                <a:sym typeface="Wingdings" pitchFamily="2" charset="2"/>
              </a:rPr>
              <a:t> added ingredients), </a:t>
            </a:r>
            <a:r>
              <a:rPr lang="en-US" sz="1400" dirty="0" smtClean="0">
                <a:sym typeface="Wingdings" pitchFamily="2" charset="2"/>
              </a:rPr>
              <a:t>canned (low sodium</a:t>
            </a:r>
            <a:r>
              <a:rPr lang="en-US" sz="1400" baseline="0" dirty="0" smtClean="0">
                <a:sym typeface="Wingdings" pitchFamily="2" charset="2"/>
              </a:rPr>
              <a:t> or no salt added), in the form of 100% vegetable juice or soup. </a:t>
            </a:r>
            <a:endParaRPr lang="en-US" sz="1400" dirty="0" smtClean="0">
              <a:sym typeface="Wingdings" pitchFamily="2" charset="2"/>
            </a:endParaRPr>
          </a:p>
        </p:txBody>
      </p:sp>
      <p:sp>
        <p:nvSpPr>
          <p:cNvPr id="3594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198078-6827-4486-90EB-0A99743ED7D0}" type="slidenum">
              <a:rPr lang="en-US">
                <a:cs typeface="Arial" charset="0"/>
              </a:rPr>
              <a:pPr fontAlgn="base">
                <a:spcBef>
                  <a:spcPct val="0"/>
                </a:spcBef>
                <a:spcAft>
                  <a:spcPct val="0"/>
                </a:spcAft>
              </a:pPr>
              <a:t>9</a:t>
            </a:fld>
            <a:endParaRPr lang="en-US" dirty="0">
              <a:cs typeface="Arial" charset="0"/>
            </a:endParaRPr>
          </a:p>
        </p:txBody>
      </p:sp>
      <p:sp>
        <p:nvSpPr>
          <p:cNvPr id="35942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A0A934BC-F4E6-41B1-8571-3527D6DB5B85}" type="datetime7">
              <a:rPr lang="en-US">
                <a:cs typeface="Arial" charset="0"/>
              </a:rPr>
              <a:pPr fontAlgn="base">
                <a:spcBef>
                  <a:spcPct val="0"/>
                </a:spcBef>
                <a:spcAft>
                  <a:spcPct val="0"/>
                </a:spcAft>
              </a:pPr>
              <a:t>Oct-15</a:t>
            </a:fld>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A7F2C31D-F5A2-4392-AE4A-D3DD27EE77BE}" type="datetimeFigureOut">
              <a:rPr lang="en-US" smtClean="0"/>
              <a:t>10/13/2015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120296F-B66F-4964-8AD5-06704A48AF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F2C31D-F5A2-4392-AE4A-D3DD27EE77BE}"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0296F-B66F-4964-8AD5-06704A48AF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F2C31D-F5A2-4392-AE4A-D3DD27EE77BE}"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0296F-B66F-4964-8AD5-06704A48AF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F2C31D-F5A2-4392-AE4A-D3DD27EE77BE}"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0296F-B66F-4964-8AD5-06704A48AF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7F2C31D-F5A2-4392-AE4A-D3DD27EE77BE}"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0296F-B66F-4964-8AD5-06704A48AF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F2C31D-F5A2-4392-AE4A-D3DD27EE77BE}"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0296F-B66F-4964-8AD5-06704A48AF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A7F2C31D-F5A2-4392-AE4A-D3DD27EE77BE}" type="datetimeFigureOut">
              <a:rPr lang="en-US" smtClean="0"/>
              <a:t>10/13/2015</a:t>
            </a:fld>
            <a:endParaRPr lang="en-US"/>
          </a:p>
        </p:txBody>
      </p:sp>
      <p:sp>
        <p:nvSpPr>
          <p:cNvPr id="27" name="Slide Number Placeholder 26"/>
          <p:cNvSpPr>
            <a:spLocks noGrp="1"/>
          </p:cNvSpPr>
          <p:nvPr>
            <p:ph type="sldNum" sz="quarter" idx="11"/>
          </p:nvPr>
        </p:nvSpPr>
        <p:spPr/>
        <p:txBody>
          <a:bodyPr rtlCol="0"/>
          <a:lstStyle/>
          <a:p>
            <a:fld id="{9120296F-B66F-4964-8AD5-06704A48AFBE}"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A7F2C31D-F5A2-4392-AE4A-D3DD27EE77BE}" type="datetimeFigureOut">
              <a:rPr lang="en-US" smtClean="0"/>
              <a:t>10/13/2015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120296F-B66F-4964-8AD5-06704A48AF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2C31D-F5A2-4392-AE4A-D3DD27EE77BE}" type="datetimeFigureOut">
              <a:rPr lang="en-US" smtClean="0"/>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20296F-B66F-4964-8AD5-06704A48AF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F2C31D-F5A2-4392-AE4A-D3DD27EE77BE}"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0296F-B66F-4964-8AD5-06704A48AF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7F2C31D-F5A2-4392-AE4A-D3DD27EE77BE}"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0296F-B66F-4964-8AD5-06704A48AF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7F2C31D-F5A2-4392-AE4A-D3DD27EE77BE}" type="datetimeFigureOut">
              <a:rPr lang="en-US" smtClean="0"/>
              <a:t>10/13/2015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120296F-B66F-4964-8AD5-06704A48AFB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portal.nysed.gov/portal/page/portal/CNKC/NeedToKnow/WGR%20Exemption%20Memo.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www.nysed.gov/cn/cnms.htm"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62001"/>
            <a:ext cx="7772400" cy="2838450"/>
          </a:xfrm>
        </p:spPr>
        <p:txBody>
          <a:bodyPr/>
          <a:lstStyle/>
          <a:p>
            <a:pPr algn="ctr"/>
            <a:r>
              <a:rPr lang="en-US" sz="6000" dirty="0" smtClean="0"/>
              <a:t>Meal Pattern</a:t>
            </a:r>
            <a:r>
              <a:rPr lang="en-US" dirty="0" smtClean="0"/>
              <a:t/>
            </a:r>
            <a:br>
              <a:rPr lang="en-US" dirty="0" smtClean="0"/>
            </a:br>
            <a:r>
              <a:rPr lang="en-US" sz="4000" i="1" dirty="0" smtClean="0"/>
              <a:t>School Year 2015—2016</a:t>
            </a:r>
            <a:r>
              <a:rPr lang="en-US" dirty="0" smtClean="0"/>
              <a:t/>
            </a:r>
            <a:br>
              <a:rPr lang="en-US" dirty="0" smtClean="0"/>
            </a:br>
            <a:endParaRPr lang="en-US" dirty="0"/>
          </a:p>
        </p:txBody>
      </p:sp>
      <p:sp>
        <p:nvSpPr>
          <p:cNvPr id="5" name="Subtitle 4"/>
          <p:cNvSpPr>
            <a:spLocks noGrp="1"/>
          </p:cNvSpPr>
          <p:nvPr>
            <p:ph type="subTitle" idx="1"/>
          </p:nvPr>
        </p:nvSpPr>
        <p:spPr>
          <a:xfrm>
            <a:off x="914400" y="4724400"/>
            <a:ext cx="7315200" cy="1066800"/>
          </a:xfrm>
        </p:spPr>
        <p:txBody>
          <a:bodyPr>
            <a:normAutofit/>
          </a:bodyPr>
          <a:lstStyle/>
          <a:p>
            <a:pPr algn="ctr"/>
            <a:r>
              <a:rPr lang="en-US" sz="2800" dirty="0" smtClean="0"/>
              <a:t>New York State Department of Education</a:t>
            </a:r>
            <a:br>
              <a:rPr lang="en-US" sz="2800" dirty="0" smtClean="0"/>
            </a:br>
            <a:r>
              <a:rPr lang="en-US" sz="2800" i="1" dirty="0" smtClean="0"/>
              <a:t>Child Nutrition Program Administration</a:t>
            </a:r>
            <a:endParaRPr lang="en-US" sz="2800" i="1" dirty="0"/>
          </a:p>
        </p:txBody>
      </p:sp>
    </p:spTree>
    <p:extLst>
      <p:ext uri="{BB962C8B-B14F-4D97-AF65-F5344CB8AC3E}">
        <p14:creationId xmlns:p14="http://schemas.microsoft.com/office/powerpoint/2010/main" val="1501368703"/>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990600"/>
          </a:xfrm>
        </p:spPr>
        <p:txBody>
          <a:bodyPr>
            <a:normAutofit/>
          </a:bodyPr>
          <a:lstStyle/>
          <a:p>
            <a:pPr algn="ctr"/>
            <a:r>
              <a:rPr lang="en-US" dirty="0" smtClean="0"/>
              <a:t>Meat/Meat Alternate (M/MA) Component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429000"/>
            <a:ext cx="255428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p:cNvSpPr>
            <a:spLocks noGrp="1"/>
          </p:cNvSpPr>
          <p:nvPr>
            <p:ph idx="1"/>
          </p:nvPr>
        </p:nvSpPr>
        <p:spPr>
          <a:xfrm>
            <a:off x="457200" y="1752600"/>
            <a:ext cx="8229600" cy="4800600"/>
          </a:xfrm>
        </p:spPr>
        <p:txBody>
          <a:bodyPr>
            <a:normAutofit/>
          </a:bodyPr>
          <a:lstStyle/>
          <a:p>
            <a:r>
              <a:rPr lang="en-US" sz="2400" dirty="0" smtClean="0"/>
              <a:t>The </a:t>
            </a:r>
            <a:r>
              <a:rPr lang="en-US" sz="2400" dirty="0"/>
              <a:t>quantity of </a:t>
            </a:r>
            <a:r>
              <a:rPr lang="en-US" sz="2400" dirty="0" smtClean="0"/>
              <a:t>a M/MA refers to the </a:t>
            </a:r>
            <a:r>
              <a:rPr lang="en-US" sz="2400" dirty="0"/>
              <a:t>edible portion as </a:t>
            </a:r>
            <a:r>
              <a:rPr lang="en-US" sz="2400" dirty="0" smtClean="0"/>
              <a:t>served</a:t>
            </a:r>
            <a:endParaRPr lang="en-US" sz="2000" dirty="0" smtClean="0"/>
          </a:p>
          <a:p>
            <a:r>
              <a:rPr lang="en-US" sz="2400" dirty="0" smtClean="0"/>
              <a:t>Examples of commonly used meats in child nutrition programs are beef, poultry and fish</a:t>
            </a:r>
          </a:p>
          <a:p>
            <a:pPr lvl="1"/>
            <a:r>
              <a:rPr lang="en-US" sz="2000" dirty="0" smtClean="0"/>
              <a:t>The quantity of these are based on the cooked (not raw) amount</a:t>
            </a:r>
          </a:p>
          <a:p>
            <a:r>
              <a:rPr lang="en-US" sz="2400" dirty="0" smtClean="0"/>
              <a:t>Examples of meat alternates:</a:t>
            </a:r>
          </a:p>
          <a:p>
            <a:pPr lvl="1"/>
            <a:r>
              <a:rPr lang="en-US" sz="2000" dirty="0" smtClean="0"/>
              <a:t>Seeds, Nuts and Nut Butters</a:t>
            </a:r>
          </a:p>
          <a:p>
            <a:pPr lvl="1"/>
            <a:r>
              <a:rPr lang="en-US" sz="2000" dirty="0" smtClean="0"/>
              <a:t>Yogurt and Cottage Cheese</a:t>
            </a:r>
          </a:p>
          <a:p>
            <a:pPr lvl="1"/>
            <a:r>
              <a:rPr lang="en-US" sz="2000" dirty="0" smtClean="0"/>
              <a:t>Tofu and Soy Products</a:t>
            </a:r>
          </a:p>
          <a:p>
            <a:pPr lvl="1"/>
            <a:r>
              <a:rPr lang="en-US" sz="2000" dirty="0" smtClean="0"/>
              <a:t>Cheese</a:t>
            </a:r>
          </a:p>
          <a:p>
            <a:pPr lvl="1"/>
            <a:r>
              <a:rPr lang="en-US" sz="2000" dirty="0" smtClean="0"/>
              <a:t>Eggs</a:t>
            </a:r>
          </a:p>
          <a:p>
            <a:pPr lvl="1"/>
            <a:r>
              <a:rPr lang="en-US" sz="2000" dirty="0" smtClean="0"/>
              <a:t>Beans/Peas (Legumes)</a:t>
            </a:r>
          </a:p>
          <a:p>
            <a:pPr lvl="2"/>
            <a:r>
              <a:rPr lang="en-US" sz="1800" dirty="0" smtClean="0"/>
              <a:t>May be offered as MA or vegetable, but not both in the same meal</a:t>
            </a:r>
            <a:endParaRPr lang="en-US" sz="2800" dirty="0" smtClean="0"/>
          </a:p>
          <a:p>
            <a:endParaRPr lang="en-US" dirty="0"/>
          </a:p>
        </p:txBody>
      </p:sp>
    </p:spTree>
    <p:extLst>
      <p:ext uri="{BB962C8B-B14F-4D97-AF65-F5344CB8AC3E}">
        <p14:creationId xmlns:p14="http://schemas.microsoft.com/office/powerpoint/2010/main" val="849043523"/>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382000" cy="914400"/>
          </a:xfrm>
        </p:spPr>
        <p:txBody>
          <a:bodyPr>
            <a:normAutofit/>
          </a:bodyPr>
          <a:lstStyle/>
          <a:p>
            <a:pPr algn="ctr"/>
            <a:r>
              <a:rPr lang="en-US" dirty="0" smtClean="0"/>
              <a:t>Grain Component</a:t>
            </a:r>
            <a:endParaRPr lang="en-US" dirty="0"/>
          </a:p>
        </p:txBody>
      </p:sp>
      <p:sp>
        <p:nvSpPr>
          <p:cNvPr id="4" name="Text Placeholder 3"/>
          <p:cNvSpPr>
            <a:spLocks noGrp="1"/>
          </p:cNvSpPr>
          <p:nvPr>
            <p:ph type="body" idx="1"/>
          </p:nvPr>
        </p:nvSpPr>
        <p:spPr>
          <a:xfrm>
            <a:off x="381000" y="2590800"/>
            <a:ext cx="4041648" cy="457200"/>
          </a:xfrm>
        </p:spPr>
        <p:txBody>
          <a:bodyPr/>
          <a:lstStyle/>
          <a:p>
            <a:pPr algn="ctr"/>
            <a:r>
              <a:rPr lang="en-US" sz="2000" b="0" dirty="0" smtClean="0"/>
              <a:t>Examples of Whole Grains</a:t>
            </a:r>
            <a:endParaRPr lang="en-US" sz="2000" b="0" dirty="0"/>
          </a:p>
        </p:txBody>
      </p:sp>
      <p:sp>
        <p:nvSpPr>
          <p:cNvPr id="5" name="Text Placeholder 4"/>
          <p:cNvSpPr>
            <a:spLocks noGrp="1"/>
          </p:cNvSpPr>
          <p:nvPr>
            <p:ph type="body" sz="half" idx="3"/>
          </p:nvPr>
        </p:nvSpPr>
        <p:spPr>
          <a:xfrm>
            <a:off x="4721225" y="2590800"/>
            <a:ext cx="4041775" cy="457200"/>
          </a:xfrm>
        </p:spPr>
        <p:txBody>
          <a:bodyPr/>
          <a:lstStyle/>
          <a:p>
            <a:pPr algn="ctr"/>
            <a:r>
              <a:rPr lang="en-US" sz="2000" b="0" dirty="0" smtClean="0"/>
              <a:t>Examples of Non-Whole Grains</a:t>
            </a:r>
            <a:endParaRPr lang="en-US" sz="2000" b="0" dirty="0"/>
          </a:p>
        </p:txBody>
      </p:sp>
      <p:sp>
        <p:nvSpPr>
          <p:cNvPr id="3" name="Content Placeholder 2"/>
          <p:cNvSpPr>
            <a:spLocks noGrp="1"/>
          </p:cNvSpPr>
          <p:nvPr>
            <p:ph sz="quarter" idx="2"/>
          </p:nvPr>
        </p:nvSpPr>
        <p:spPr>
          <a:xfrm>
            <a:off x="381000" y="3124200"/>
            <a:ext cx="4041648" cy="3394318"/>
          </a:xfrm>
        </p:spPr>
        <p:txBody>
          <a:bodyPr>
            <a:normAutofit fontScale="92500" lnSpcReduction="10000"/>
          </a:bodyPr>
          <a:lstStyle/>
          <a:p>
            <a:pPr>
              <a:buFont typeface="Arial" panose="020B0604020202020204" pitchFamily="34" charset="0"/>
              <a:buChar char="•"/>
            </a:pPr>
            <a:r>
              <a:rPr lang="en-US" sz="1700" dirty="0"/>
              <a:t>Whole </a:t>
            </a:r>
            <a:r>
              <a:rPr lang="en-US" sz="1700" dirty="0" smtClean="0"/>
              <a:t>wheat, white whole wheat</a:t>
            </a:r>
            <a:endParaRPr lang="en-US" sz="1700" dirty="0"/>
          </a:p>
          <a:p>
            <a:pPr>
              <a:buFont typeface="Arial" panose="020B0604020202020204" pitchFamily="34" charset="0"/>
              <a:buChar char="•"/>
            </a:pPr>
            <a:r>
              <a:rPr lang="en-US" sz="1700" dirty="0" smtClean="0"/>
              <a:t>Oat</a:t>
            </a:r>
            <a:endParaRPr lang="en-US" sz="1700" dirty="0"/>
          </a:p>
          <a:p>
            <a:pPr>
              <a:buFont typeface="Arial" panose="020B0604020202020204" pitchFamily="34" charset="0"/>
              <a:buChar char="•"/>
            </a:pPr>
            <a:r>
              <a:rPr lang="en-US" sz="1700" dirty="0" smtClean="0"/>
              <a:t>Barley </a:t>
            </a:r>
            <a:r>
              <a:rPr lang="en-US" sz="1700" dirty="0"/>
              <a:t>(hulled and </a:t>
            </a:r>
            <a:r>
              <a:rPr lang="en-US" sz="1700" dirty="0" smtClean="0"/>
              <a:t>dehulled, </a:t>
            </a:r>
            <a:r>
              <a:rPr lang="en-US" sz="1700" dirty="0"/>
              <a:t>but not </a:t>
            </a:r>
            <a:r>
              <a:rPr lang="en-US" sz="1700" dirty="0" smtClean="0"/>
              <a:t>pearl)</a:t>
            </a:r>
          </a:p>
          <a:p>
            <a:pPr>
              <a:buFont typeface="Arial" panose="020B0604020202020204" pitchFamily="34" charset="0"/>
              <a:buChar char="•"/>
            </a:pPr>
            <a:r>
              <a:rPr lang="en-US" sz="1700" dirty="0" smtClean="0"/>
              <a:t>Whole Grain Corn</a:t>
            </a:r>
          </a:p>
          <a:p>
            <a:pPr>
              <a:buFont typeface="Arial" panose="020B0604020202020204" pitchFamily="34" charset="0"/>
              <a:buChar char="•"/>
            </a:pPr>
            <a:r>
              <a:rPr lang="en-US" sz="1700" dirty="0" smtClean="0"/>
              <a:t>Brown </a:t>
            </a:r>
            <a:r>
              <a:rPr lang="en-US" sz="1700" dirty="0"/>
              <a:t>rice</a:t>
            </a:r>
          </a:p>
          <a:p>
            <a:pPr>
              <a:buFont typeface="Arial" panose="020B0604020202020204" pitchFamily="34" charset="0"/>
              <a:buChar char="•"/>
            </a:pPr>
            <a:r>
              <a:rPr lang="en-US" sz="1700" dirty="0" smtClean="0"/>
              <a:t>Rye</a:t>
            </a:r>
            <a:endParaRPr lang="en-US" sz="1700" dirty="0"/>
          </a:p>
          <a:p>
            <a:pPr>
              <a:buFont typeface="Arial" panose="020B0604020202020204" pitchFamily="34" charset="0"/>
              <a:buChar char="•"/>
            </a:pPr>
            <a:r>
              <a:rPr lang="en-US" sz="1700" dirty="0" smtClean="0"/>
              <a:t>Millet</a:t>
            </a:r>
            <a:endParaRPr lang="en-US" sz="1700" dirty="0"/>
          </a:p>
          <a:p>
            <a:pPr>
              <a:buFont typeface="Arial" panose="020B0604020202020204" pitchFamily="34" charset="0"/>
              <a:buChar char="•"/>
            </a:pPr>
            <a:r>
              <a:rPr lang="en-US" sz="1700" dirty="0" smtClean="0"/>
              <a:t>Quinoa</a:t>
            </a:r>
            <a:endParaRPr lang="en-US" sz="1700" dirty="0"/>
          </a:p>
          <a:p>
            <a:pPr>
              <a:buFont typeface="Arial" panose="020B0604020202020204" pitchFamily="34" charset="0"/>
              <a:buChar char="•"/>
            </a:pPr>
            <a:r>
              <a:rPr lang="en-US" sz="1700" dirty="0" smtClean="0"/>
              <a:t>Amaranth</a:t>
            </a:r>
            <a:endParaRPr lang="en-US" sz="1700" dirty="0"/>
          </a:p>
          <a:p>
            <a:pPr>
              <a:buFont typeface="Arial" panose="020B0604020202020204" pitchFamily="34" charset="0"/>
              <a:buChar char="•"/>
            </a:pPr>
            <a:r>
              <a:rPr lang="en-US" sz="1700" dirty="0" smtClean="0"/>
              <a:t>Triticale</a:t>
            </a:r>
            <a:endParaRPr lang="en-US" sz="1700" dirty="0"/>
          </a:p>
          <a:p>
            <a:pPr>
              <a:buFont typeface="Arial" panose="020B0604020202020204" pitchFamily="34" charset="0"/>
              <a:buChar char="•"/>
            </a:pPr>
            <a:r>
              <a:rPr lang="en-US" sz="1700" dirty="0" err="1" smtClean="0"/>
              <a:t>Teff</a:t>
            </a:r>
            <a:endParaRPr lang="en-US" sz="1700" dirty="0"/>
          </a:p>
          <a:p>
            <a:pPr>
              <a:buFont typeface="Arial" panose="020B0604020202020204" pitchFamily="34" charset="0"/>
              <a:buChar char="•"/>
            </a:pPr>
            <a:r>
              <a:rPr lang="en-US" sz="1700" dirty="0" smtClean="0"/>
              <a:t>Buckwheat</a:t>
            </a:r>
            <a:endParaRPr lang="en-US" sz="1700" dirty="0"/>
          </a:p>
        </p:txBody>
      </p:sp>
      <p:sp>
        <p:nvSpPr>
          <p:cNvPr id="6" name="Content Placeholder 5"/>
          <p:cNvSpPr>
            <a:spLocks noGrp="1"/>
          </p:cNvSpPr>
          <p:nvPr>
            <p:ph sz="quarter" idx="4"/>
          </p:nvPr>
        </p:nvSpPr>
        <p:spPr>
          <a:xfrm>
            <a:off x="4718304" y="3124200"/>
            <a:ext cx="4041775" cy="3394318"/>
          </a:xfrm>
        </p:spPr>
        <p:txBody>
          <a:bodyPr>
            <a:normAutofit/>
          </a:bodyPr>
          <a:lstStyle/>
          <a:p>
            <a:r>
              <a:rPr lang="en-US" sz="1600" dirty="0" smtClean="0"/>
              <a:t>Flour </a:t>
            </a:r>
            <a:r>
              <a:rPr lang="en-US" sz="1600" dirty="0"/>
              <a:t>(</a:t>
            </a:r>
            <a:r>
              <a:rPr lang="en-US" sz="1600" dirty="0" smtClean="0"/>
              <a:t>wheat, </a:t>
            </a:r>
            <a:r>
              <a:rPr lang="en-US" sz="1600" dirty="0"/>
              <a:t>all-purpose, unbleached, bromated, enriched, rice)</a:t>
            </a:r>
          </a:p>
          <a:p>
            <a:r>
              <a:rPr lang="en-US" sz="1600" dirty="0"/>
              <a:t>Rice (white, jasmine, </a:t>
            </a:r>
            <a:r>
              <a:rPr lang="en-US" sz="1600" dirty="0" smtClean="0"/>
              <a:t>basmati) </a:t>
            </a:r>
            <a:endParaRPr lang="en-US" sz="1600" dirty="0"/>
          </a:p>
          <a:p>
            <a:r>
              <a:rPr lang="en-US" sz="1600" dirty="0"/>
              <a:t>Pasta (semolina, farina, </a:t>
            </a:r>
            <a:r>
              <a:rPr lang="en-US" sz="1600" dirty="0" smtClean="0"/>
              <a:t>durum)</a:t>
            </a:r>
            <a:endParaRPr lang="en-US" sz="1600" dirty="0"/>
          </a:p>
          <a:p>
            <a:r>
              <a:rPr lang="en-US" sz="1600" dirty="0"/>
              <a:t>Couscous</a:t>
            </a:r>
          </a:p>
          <a:p>
            <a:r>
              <a:rPr lang="en-US" sz="1600" dirty="0"/>
              <a:t>Corn meal (</a:t>
            </a:r>
            <a:r>
              <a:rPr lang="en-US" sz="1600" dirty="0" err="1"/>
              <a:t>degerminated</a:t>
            </a:r>
            <a:r>
              <a:rPr lang="en-US" sz="1600" dirty="0"/>
              <a:t>)</a:t>
            </a:r>
          </a:p>
          <a:p>
            <a:r>
              <a:rPr lang="en-US" sz="1600" dirty="0"/>
              <a:t>Grits (hominy, corn)</a:t>
            </a:r>
          </a:p>
          <a:p>
            <a:r>
              <a:rPr lang="en-US" sz="1600" dirty="0"/>
              <a:t>E</a:t>
            </a:r>
            <a:r>
              <a:rPr lang="en-US" sz="1600" dirty="0" smtClean="0"/>
              <a:t>nriched </a:t>
            </a:r>
            <a:r>
              <a:rPr lang="en-US" sz="1600" dirty="0"/>
              <a:t>rice</a:t>
            </a:r>
          </a:p>
          <a:p>
            <a:r>
              <a:rPr lang="en-US" sz="1600" dirty="0"/>
              <a:t>R</a:t>
            </a:r>
            <a:r>
              <a:rPr lang="en-US" sz="1600" dirty="0" smtClean="0"/>
              <a:t>ice </a:t>
            </a:r>
            <a:r>
              <a:rPr lang="en-US" sz="1600" dirty="0"/>
              <a:t>flour</a:t>
            </a:r>
          </a:p>
          <a:p>
            <a:r>
              <a:rPr lang="en-US" sz="1600" dirty="0" smtClean="0"/>
              <a:t>Couscous</a:t>
            </a:r>
          </a:p>
          <a:p>
            <a:r>
              <a:rPr lang="en-US" sz="1600" dirty="0" smtClean="0"/>
              <a:t>“Multigrain”</a:t>
            </a:r>
            <a:endParaRPr lang="en-US" sz="1600" dirty="0"/>
          </a:p>
          <a:p>
            <a:endParaRPr lang="en-US" dirty="0"/>
          </a:p>
        </p:txBody>
      </p:sp>
      <p:sp>
        <p:nvSpPr>
          <p:cNvPr id="7" name="TextBox 6"/>
          <p:cNvSpPr txBox="1"/>
          <p:nvPr/>
        </p:nvSpPr>
        <p:spPr>
          <a:xfrm>
            <a:off x="533400" y="1484293"/>
            <a:ext cx="8229600" cy="954107"/>
          </a:xfrm>
          <a:prstGeom prst="rect">
            <a:avLst/>
          </a:prstGeom>
          <a:noFill/>
        </p:spPr>
        <p:txBody>
          <a:bodyPr wrap="square" rtlCol="0">
            <a:spAutoFit/>
          </a:bodyPr>
          <a:lstStyle/>
          <a:p>
            <a:pPr>
              <a:buClr>
                <a:schemeClr val="accent3"/>
              </a:buClr>
            </a:pPr>
            <a:r>
              <a:rPr lang="en-US" sz="2000" dirty="0" smtClean="0"/>
              <a:t>All </a:t>
            </a:r>
            <a:r>
              <a:rPr lang="en-US" sz="2000" dirty="0"/>
              <a:t>grains served must be whole </a:t>
            </a:r>
            <a:r>
              <a:rPr lang="en-US" sz="2000" dirty="0" smtClean="0"/>
              <a:t>grain-rich (WGR)</a:t>
            </a:r>
          </a:p>
          <a:p>
            <a:pPr marL="742950" lvl="1" indent="-285750">
              <a:buClr>
                <a:schemeClr val="accent2"/>
              </a:buClr>
              <a:buSzPct val="75000"/>
              <a:buFont typeface="Arial" panose="020B0604020202020204" pitchFamily="34" charset="0"/>
              <a:buChar char="•"/>
            </a:pPr>
            <a:r>
              <a:rPr lang="en-US" dirty="0" smtClean="0">
                <a:solidFill>
                  <a:schemeClr val="accent2"/>
                </a:solidFill>
              </a:rPr>
              <a:t>Grains </a:t>
            </a:r>
            <a:r>
              <a:rPr lang="en-US" dirty="0">
                <a:solidFill>
                  <a:schemeClr val="accent2"/>
                </a:solidFill>
              </a:rPr>
              <a:t>must be 100% whole grain or a blend of </a:t>
            </a:r>
            <a:r>
              <a:rPr lang="en-US" dirty="0" smtClean="0">
                <a:solidFill>
                  <a:schemeClr val="accent2"/>
                </a:solidFill>
              </a:rPr>
              <a:t>grains </a:t>
            </a:r>
            <a:r>
              <a:rPr lang="en-US" dirty="0">
                <a:solidFill>
                  <a:schemeClr val="accent2"/>
                </a:solidFill>
              </a:rPr>
              <a:t>of which at least 50% is whole grain. The remaining 50% or less of the grains must be enriched.</a:t>
            </a:r>
          </a:p>
        </p:txBody>
      </p:sp>
    </p:spTree>
    <p:extLst>
      <p:ext uri="{BB962C8B-B14F-4D97-AF65-F5344CB8AC3E}">
        <p14:creationId xmlns:p14="http://schemas.microsoft.com/office/powerpoint/2010/main" val="2741441266"/>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a:bodyPr>
          <a:lstStyle/>
          <a:p>
            <a:pPr algn="ctr"/>
            <a:r>
              <a:rPr lang="en-US" dirty="0" smtClean="0"/>
              <a:t>Whole Grain-Rich Exemption</a:t>
            </a:r>
            <a:endParaRPr lang="en-US" dirty="0"/>
          </a:p>
        </p:txBody>
      </p:sp>
      <p:sp>
        <p:nvSpPr>
          <p:cNvPr id="3" name="Content Placeholder 2"/>
          <p:cNvSpPr>
            <a:spLocks noGrp="1"/>
          </p:cNvSpPr>
          <p:nvPr>
            <p:ph idx="1"/>
          </p:nvPr>
        </p:nvSpPr>
        <p:spPr>
          <a:xfrm>
            <a:off x="457200" y="1524000"/>
            <a:ext cx="8229600" cy="4953000"/>
          </a:xfrm>
        </p:spPr>
        <p:txBody>
          <a:bodyPr>
            <a:normAutofit lnSpcReduction="10000"/>
          </a:bodyPr>
          <a:lstStyle/>
          <a:p>
            <a:r>
              <a:rPr lang="en-US" sz="2400" dirty="0"/>
              <a:t>SFAs that demonstrate hardship in procuring compliant whole grain-rich products that are acceptable to students may apply for a temporary whole grain-rich exemption for the 2015-2016 school </a:t>
            </a:r>
            <a:r>
              <a:rPr lang="en-US" sz="2400" dirty="0" smtClean="0"/>
              <a:t>year</a:t>
            </a:r>
          </a:p>
          <a:p>
            <a:endParaRPr lang="en-US" sz="2400" dirty="0" smtClean="0"/>
          </a:p>
          <a:p>
            <a:r>
              <a:rPr lang="en-US" sz="2400" dirty="0" smtClean="0"/>
              <a:t>SFAs </a:t>
            </a:r>
            <a:r>
              <a:rPr lang="en-US" sz="2400" dirty="0"/>
              <a:t>that are approved for a temporary exemption must </a:t>
            </a:r>
            <a:r>
              <a:rPr lang="en-US" sz="2400" dirty="0" smtClean="0"/>
              <a:t>continue to </a:t>
            </a:r>
            <a:r>
              <a:rPr lang="en-US" sz="2400" dirty="0"/>
              <a:t>offer at least half of the grains as whole </a:t>
            </a:r>
            <a:r>
              <a:rPr lang="en-US" sz="2400" dirty="0" smtClean="0"/>
              <a:t>grain-rich over the course of a week</a:t>
            </a:r>
            <a:endParaRPr lang="en-US" sz="2400" dirty="0"/>
          </a:p>
          <a:p>
            <a:pPr lvl="1"/>
            <a:r>
              <a:rPr lang="en-US" sz="2200" dirty="0" smtClean="0"/>
              <a:t> This is consistent </a:t>
            </a:r>
            <a:r>
              <a:rPr lang="en-US" sz="2200" dirty="0"/>
              <a:t>with the </a:t>
            </a:r>
            <a:r>
              <a:rPr lang="en-US" sz="2200" dirty="0" smtClean="0"/>
              <a:t>whole grain-rich </a:t>
            </a:r>
            <a:r>
              <a:rPr lang="en-US" sz="2200" dirty="0"/>
              <a:t>requirement for the 2013-2014 school </a:t>
            </a:r>
            <a:r>
              <a:rPr lang="en-US" sz="2200" dirty="0" smtClean="0"/>
              <a:t>year</a:t>
            </a:r>
          </a:p>
          <a:p>
            <a:pPr marL="109728" indent="0">
              <a:buNone/>
            </a:pPr>
            <a:endParaRPr lang="en-US" sz="2400" dirty="0" smtClean="0"/>
          </a:p>
          <a:p>
            <a:pPr marL="109728" indent="0">
              <a:buNone/>
            </a:pPr>
            <a:r>
              <a:rPr lang="en-US" sz="2400" dirty="0" smtClean="0"/>
              <a:t>More information about the whole grain-rich exemption </a:t>
            </a:r>
            <a:r>
              <a:rPr lang="en-US" sz="2400" dirty="0"/>
              <a:t>is available </a:t>
            </a:r>
            <a:r>
              <a:rPr lang="en-US" sz="2400" dirty="0" smtClean="0"/>
              <a:t>at: </a:t>
            </a:r>
            <a:r>
              <a:rPr lang="en-US" sz="1400" dirty="0" smtClean="0">
                <a:hlinkClick r:id="rId3"/>
              </a:rPr>
              <a:t>http</a:t>
            </a:r>
            <a:r>
              <a:rPr lang="en-US" sz="1400" dirty="0">
                <a:hlinkClick r:id="rId3"/>
              </a:rPr>
              <a:t>://</a:t>
            </a:r>
            <a:r>
              <a:rPr lang="en-US" sz="1400" dirty="0" smtClean="0">
                <a:hlinkClick r:id="rId3"/>
              </a:rPr>
              <a:t>portal.nysed.gov/portal/page/portal/CNKC/NeedToKnow/WGR%20Exemption%20Memo.pdf</a:t>
            </a:r>
            <a:endParaRPr lang="en-US" sz="1400" dirty="0" smtClean="0"/>
          </a:p>
          <a:p>
            <a:endParaRPr lang="en-US" dirty="0"/>
          </a:p>
          <a:p>
            <a:endParaRPr lang="en-US" dirty="0"/>
          </a:p>
        </p:txBody>
      </p:sp>
    </p:spTree>
    <p:extLst>
      <p:ext uri="{BB962C8B-B14F-4D97-AF65-F5344CB8AC3E}">
        <p14:creationId xmlns:p14="http://schemas.microsoft.com/office/powerpoint/2010/main" val="513780324"/>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pPr algn="ctr" fontAlgn="auto">
              <a:spcAft>
                <a:spcPts val="0"/>
              </a:spcAft>
              <a:defRPr/>
            </a:pPr>
            <a:r>
              <a:rPr lang="en-US" sz="4000" dirty="0" smtClean="0"/>
              <a:t>Fluid Milk Component</a:t>
            </a:r>
            <a:endParaRPr lang="en-US" sz="4000" dirty="0"/>
          </a:p>
        </p:txBody>
      </p:sp>
      <p:pic>
        <p:nvPicPr>
          <p:cNvPr id="434180" name="Content Placeholder 5"/>
          <p:cNvPicPr>
            <a:picLocks noGrp="1" noChangeAspect="1"/>
          </p:cNvPicPr>
          <p:nvPr>
            <p:ph sz="half" idx="4294967295"/>
          </p:nvPr>
        </p:nvPicPr>
        <p:blipFill>
          <a:blip r:embed="rId3"/>
          <a:stretch>
            <a:fillRect/>
          </a:stretch>
        </p:blipFill>
        <p:spPr bwMode="auto">
          <a:xfrm>
            <a:off x="6905625" y="2590800"/>
            <a:ext cx="2085975" cy="1776942"/>
          </a:xfrm>
        </p:spPr>
      </p:pic>
      <p:sp>
        <p:nvSpPr>
          <p:cNvPr id="56322" name="Content Placeholder 2"/>
          <p:cNvSpPr>
            <a:spLocks noGrp="1"/>
          </p:cNvSpPr>
          <p:nvPr>
            <p:ph idx="1"/>
          </p:nvPr>
        </p:nvSpPr>
        <p:spPr>
          <a:xfrm>
            <a:off x="457200" y="1676400"/>
            <a:ext cx="8229600" cy="4669536"/>
          </a:xfrm>
        </p:spPr>
        <p:txBody>
          <a:bodyPr>
            <a:normAutofit lnSpcReduction="10000"/>
          </a:bodyPr>
          <a:lstStyle/>
          <a:p>
            <a:pPr marL="520700" indent="-457200" fontAlgn="auto">
              <a:spcAft>
                <a:spcPts val="0"/>
              </a:spcAft>
              <a:defRPr/>
            </a:pPr>
            <a:r>
              <a:rPr lang="en-US" dirty="0" smtClean="0"/>
              <a:t>A variety of </a:t>
            </a:r>
            <a:r>
              <a:rPr lang="en-US" b="1" dirty="0" smtClean="0"/>
              <a:t>at least two types </a:t>
            </a:r>
            <a:r>
              <a:rPr lang="en-US" dirty="0" smtClean="0"/>
              <a:t>of pasteurized fluid milk </a:t>
            </a:r>
            <a:r>
              <a:rPr lang="en-US" b="1" dirty="0" smtClean="0"/>
              <a:t>must</a:t>
            </a:r>
            <a:r>
              <a:rPr lang="en-US" dirty="0" smtClean="0"/>
              <a:t> be offered at breakfast and lunch</a:t>
            </a:r>
          </a:p>
          <a:p>
            <a:pPr marL="520700" indent="-457200">
              <a:defRPr/>
            </a:pPr>
            <a:r>
              <a:rPr lang="en-US" dirty="0" smtClean="0"/>
              <a:t>The minimum portion size is 8 ounces</a:t>
            </a:r>
            <a:endParaRPr lang="en-US" b="1" dirty="0" smtClean="0"/>
          </a:p>
          <a:p>
            <a:pPr marL="520700" indent="-457200">
              <a:defRPr/>
            </a:pPr>
            <a:r>
              <a:rPr lang="en-US" dirty="0" smtClean="0"/>
              <a:t>Allowable milk types are: </a:t>
            </a:r>
          </a:p>
          <a:p>
            <a:pPr marL="813308" lvl="1" indent="-457200">
              <a:defRPr/>
            </a:pPr>
            <a:r>
              <a:rPr lang="en-US" dirty="0" smtClean="0"/>
              <a:t>Low-fat (1%) unflavored milk</a:t>
            </a:r>
          </a:p>
          <a:p>
            <a:pPr marL="813308" lvl="1" indent="-457200">
              <a:defRPr/>
            </a:pPr>
            <a:r>
              <a:rPr lang="en-US" dirty="0" smtClean="0"/>
              <a:t>Fat-free unflavored and flavored milk</a:t>
            </a:r>
          </a:p>
          <a:p>
            <a:pPr marL="813308" lvl="1" indent="-457200">
              <a:defRPr/>
            </a:pPr>
            <a:r>
              <a:rPr lang="en-US" dirty="0"/>
              <a:t>SFAs may offer low-fat </a:t>
            </a:r>
            <a:r>
              <a:rPr lang="en-US" dirty="0" smtClean="0"/>
              <a:t>(unflavored) or fat-free (flavored or unflavored) </a:t>
            </a:r>
            <a:r>
              <a:rPr lang="en-US" dirty="0"/>
              <a:t>lactose-free </a:t>
            </a:r>
            <a:r>
              <a:rPr lang="en-US" dirty="0" smtClean="0"/>
              <a:t>or lactose-reduced </a:t>
            </a:r>
            <a:r>
              <a:rPr lang="en-US" dirty="0"/>
              <a:t>fluid milk or a nutritionally similar </a:t>
            </a:r>
            <a:r>
              <a:rPr lang="en-US" dirty="0" smtClean="0"/>
              <a:t>substitute</a:t>
            </a:r>
          </a:p>
          <a:p>
            <a:pPr marL="520700" indent="-457200">
              <a:defRPr/>
            </a:pPr>
            <a:r>
              <a:rPr lang="en-US" dirty="0" smtClean="0"/>
              <a:t>Refer to Accommodating Children with Special Dietary Needs manual</a:t>
            </a:r>
          </a:p>
        </p:txBody>
      </p:sp>
    </p:spTree>
    <p:extLst>
      <p:ext uri="{BB962C8B-B14F-4D97-AF65-F5344CB8AC3E}">
        <p14:creationId xmlns:p14="http://schemas.microsoft.com/office/powerpoint/2010/main" val="389912102"/>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a:xfrm>
            <a:off x="457200" y="457200"/>
            <a:ext cx="8229600" cy="1143000"/>
          </a:xfrm>
        </p:spPr>
        <p:txBody>
          <a:bodyPr/>
          <a:lstStyle/>
          <a:p>
            <a:pPr algn="ctr" fontAlgn="auto">
              <a:spcAft>
                <a:spcPts val="0"/>
              </a:spcAft>
              <a:defRPr/>
            </a:pPr>
            <a:r>
              <a:rPr lang="en-US" dirty="0"/>
              <a:t>Water Availability</a:t>
            </a:r>
          </a:p>
        </p:txBody>
      </p:sp>
      <p:pic>
        <p:nvPicPr>
          <p:cNvPr id="2050" name="Picture 2" descr="http://www.belson.com/Images/1117L-001-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729348"/>
            <a:ext cx="2209800" cy="1917341"/>
          </a:xfrm>
          <a:prstGeom prst="rect">
            <a:avLst/>
          </a:prstGeom>
          <a:noFill/>
          <a:extLst>
            <a:ext uri="{909E8E84-426E-40DD-AFC4-6F175D3DCCD1}">
              <a14:hiddenFill xmlns:a14="http://schemas.microsoft.com/office/drawing/2010/main">
                <a:solidFill>
                  <a:srgbClr val="FFFFFF"/>
                </a:solidFill>
              </a14:hiddenFill>
            </a:ext>
          </a:extLst>
        </p:spPr>
      </p:pic>
      <p:sp>
        <p:nvSpPr>
          <p:cNvPr id="638979" name="Rectangle 3"/>
          <p:cNvSpPr>
            <a:spLocks noGrp="1" noChangeArrowheads="1"/>
          </p:cNvSpPr>
          <p:nvPr>
            <p:ph idx="1"/>
          </p:nvPr>
        </p:nvSpPr>
        <p:spPr>
          <a:xfrm>
            <a:off x="457200" y="1524000"/>
            <a:ext cx="8229600" cy="4648200"/>
          </a:xfrm>
        </p:spPr>
        <p:txBody>
          <a:bodyPr>
            <a:normAutofit/>
          </a:bodyPr>
          <a:lstStyle/>
          <a:p>
            <a:pPr marL="274320" fontAlgn="auto">
              <a:lnSpc>
                <a:spcPct val="90000"/>
              </a:lnSpc>
              <a:spcAft>
                <a:spcPts val="0"/>
              </a:spcAft>
              <a:defRPr/>
            </a:pPr>
            <a:r>
              <a:rPr lang="en-US" dirty="0" smtClean="0"/>
              <a:t>Free potable water must </a:t>
            </a:r>
            <a:r>
              <a:rPr lang="en-US" dirty="0"/>
              <a:t>be available </a:t>
            </a:r>
            <a:r>
              <a:rPr lang="en-US" dirty="0" smtClean="0"/>
              <a:t>where breakfast and lunch meals are served</a:t>
            </a:r>
          </a:p>
          <a:p>
            <a:pPr marL="18288" indent="0" fontAlgn="auto">
              <a:lnSpc>
                <a:spcPct val="90000"/>
              </a:lnSpc>
              <a:spcAft>
                <a:spcPts val="0"/>
              </a:spcAft>
              <a:buNone/>
              <a:defRPr/>
            </a:pPr>
            <a:endParaRPr lang="en-US" dirty="0"/>
          </a:p>
          <a:p>
            <a:pPr marL="274320" fontAlgn="auto">
              <a:lnSpc>
                <a:spcPct val="90000"/>
              </a:lnSpc>
              <a:spcAft>
                <a:spcPts val="0"/>
              </a:spcAft>
              <a:defRPr/>
            </a:pPr>
            <a:r>
              <a:rPr lang="en-US" dirty="0"/>
              <a:t>Water is in addition to </a:t>
            </a:r>
            <a:r>
              <a:rPr lang="en-US" dirty="0" smtClean="0"/>
              <a:t>milk and any other beverage being offered to students</a:t>
            </a:r>
          </a:p>
          <a:p>
            <a:pPr marL="18288" indent="0" fontAlgn="auto">
              <a:lnSpc>
                <a:spcPct val="90000"/>
              </a:lnSpc>
              <a:spcAft>
                <a:spcPts val="0"/>
              </a:spcAft>
              <a:buNone/>
              <a:defRPr/>
            </a:pPr>
            <a:endParaRPr lang="en-US" dirty="0"/>
          </a:p>
          <a:p>
            <a:pPr marL="274320" fontAlgn="auto">
              <a:lnSpc>
                <a:spcPct val="90000"/>
              </a:lnSpc>
              <a:spcAft>
                <a:spcPts val="0"/>
              </a:spcAft>
              <a:defRPr/>
            </a:pPr>
            <a:r>
              <a:rPr lang="en-US" dirty="0" smtClean="0"/>
              <a:t>SFAs </a:t>
            </a:r>
            <a:r>
              <a:rPr lang="en-US" dirty="0"/>
              <a:t>cannot charge for </a:t>
            </a:r>
            <a:r>
              <a:rPr lang="en-US" dirty="0" smtClean="0"/>
              <a:t>potable water </a:t>
            </a:r>
          </a:p>
          <a:p>
            <a:pPr marL="18288" indent="0" fontAlgn="auto">
              <a:lnSpc>
                <a:spcPct val="90000"/>
              </a:lnSpc>
              <a:spcAft>
                <a:spcPts val="0"/>
              </a:spcAft>
              <a:buNone/>
              <a:defRPr/>
            </a:pPr>
            <a:endParaRPr lang="en-US" dirty="0"/>
          </a:p>
          <a:p>
            <a:pPr marL="274320" fontAlgn="auto">
              <a:lnSpc>
                <a:spcPct val="90000"/>
              </a:lnSpc>
              <a:spcAft>
                <a:spcPts val="0"/>
              </a:spcAft>
              <a:defRPr/>
            </a:pPr>
            <a:r>
              <a:rPr lang="en-US" dirty="0"/>
              <a:t>Drinking fountain outside café may be used </a:t>
            </a:r>
            <a:r>
              <a:rPr lang="en-US" dirty="0" smtClean="0"/>
              <a:t>	      as </a:t>
            </a:r>
            <a:r>
              <a:rPr lang="en-US" dirty="0"/>
              <a:t>long as students have </a:t>
            </a:r>
            <a:r>
              <a:rPr lang="en-US" dirty="0" smtClean="0"/>
              <a:t>unrestricted 	         access during meal times</a:t>
            </a:r>
            <a:endParaRPr lang="en-US" dirty="0"/>
          </a:p>
        </p:txBody>
      </p:sp>
    </p:spTree>
    <p:extLst>
      <p:ext uri="{BB962C8B-B14F-4D97-AF65-F5344CB8AC3E}">
        <p14:creationId xmlns:p14="http://schemas.microsoft.com/office/powerpoint/2010/main" val="702669616"/>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209800"/>
            <a:ext cx="8458200" cy="1470025"/>
          </a:xfrm>
        </p:spPr>
        <p:txBody>
          <a:bodyPr/>
          <a:lstStyle/>
          <a:p>
            <a:r>
              <a:rPr lang="en-US" dirty="0" smtClean="0"/>
              <a:t>Part 2—Crediting</a:t>
            </a:r>
            <a:endParaRPr lang="en-US" dirty="0"/>
          </a:p>
        </p:txBody>
      </p:sp>
    </p:spTree>
    <p:extLst>
      <p:ext uri="{BB962C8B-B14F-4D97-AF65-F5344CB8AC3E}">
        <p14:creationId xmlns:p14="http://schemas.microsoft.com/office/powerpoint/2010/main" val="3408041616"/>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066800"/>
          </a:xfrm>
        </p:spPr>
        <p:txBody>
          <a:bodyPr/>
          <a:lstStyle/>
          <a:p>
            <a:pPr algn="ctr"/>
            <a:r>
              <a:rPr lang="en-US" dirty="0" smtClean="0"/>
              <a:t>Crediting Fruits and Vegetables</a:t>
            </a:r>
            <a:endParaRPr lang="en-US" dirty="0"/>
          </a:p>
        </p:txBody>
      </p:sp>
      <p:sp>
        <p:nvSpPr>
          <p:cNvPr id="3" name="Content Placeholder 2"/>
          <p:cNvSpPr>
            <a:spLocks noGrp="1"/>
          </p:cNvSpPr>
          <p:nvPr>
            <p:ph idx="1"/>
          </p:nvPr>
        </p:nvSpPr>
        <p:spPr>
          <a:xfrm>
            <a:off x="457200" y="1752600"/>
            <a:ext cx="8229600" cy="4876800"/>
          </a:xfrm>
        </p:spPr>
        <p:txBody>
          <a:bodyPr>
            <a:normAutofit/>
          </a:bodyPr>
          <a:lstStyle/>
          <a:p>
            <a:r>
              <a:rPr lang="en-US" dirty="0"/>
              <a:t>All </a:t>
            </a:r>
            <a:r>
              <a:rPr lang="en-US" dirty="0" smtClean="0"/>
              <a:t>fruits and vegetables </a:t>
            </a:r>
            <a:r>
              <a:rPr lang="en-US" dirty="0"/>
              <a:t>are credited based on their volume as </a:t>
            </a:r>
            <a:r>
              <a:rPr lang="en-US" dirty="0" smtClean="0"/>
              <a:t>served</a:t>
            </a:r>
          </a:p>
          <a:p>
            <a:r>
              <a:rPr lang="en-US" dirty="0" smtClean="0"/>
              <a:t>Some common exceptions include:</a:t>
            </a:r>
          </a:p>
          <a:p>
            <a:pPr lvl="1"/>
            <a:r>
              <a:rPr lang="en-US" dirty="0" smtClean="0"/>
              <a:t>Soups</a:t>
            </a:r>
          </a:p>
          <a:p>
            <a:pPr lvl="2"/>
            <a:r>
              <a:rPr lang="en-US" dirty="0" smtClean="0"/>
              <a:t>1 c commercially prepared tomato soup = ¼ c vegetable</a:t>
            </a:r>
          </a:p>
          <a:p>
            <a:pPr lvl="1"/>
            <a:r>
              <a:rPr lang="en-US" dirty="0" smtClean="0"/>
              <a:t>Leafy greens</a:t>
            </a:r>
          </a:p>
          <a:p>
            <a:pPr lvl="2"/>
            <a:r>
              <a:rPr lang="en-US" dirty="0" smtClean="0"/>
              <a:t>1 c leafy green = ½ c vegetable</a:t>
            </a:r>
          </a:p>
          <a:p>
            <a:pPr lvl="1"/>
            <a:r>
              <a:rPr lang="en-US" dirty="0" smtClean="0"/>
              <a:t>Fruit smoothies</a:t>
            </a:r>
          </a:p>
          <a:p>
            <a:r>
              <a:rPr lang="en-US" dirty="0" smtClean="0"/>
              <a:t>The minimum creditable amount of fruit or vegetable is 1/8 cup</a:t>
            </a:r>
            <a:endParaRPr lang="en-US" dirty="0"/>
          </a:p>
          <a:p>
            <a:endParaRPr lang="en-US" dirty="0"/>
          </a:p>
          <a:p>
            <a:endParaRPr lang="en-US" dirty="0"/>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957636"/>
            <a:ext cx="1968893" cy="137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7" descr="Image result for tomato soup and grilled chee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98150488"/>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1066800"/>
          </a:xfrm>
        </p:spPr>
        <p:txBody>
          <a:bodyPr/>
          <a:lstStyle/>
          <a:p>
            <a:pPr algn="ctr"/>
            <a:r>
              <a:rPr lang="en-US" dirty="0" smtClean="0"/>
              <a:t>Crediting Grains</a:t>
            </a:r>
            <a:endParaRPr lang="en-US" dirty="0"/>
          </a:p>
        </p:txBody>
      </p:sp>
      <p:sp>
        <p:nvSpPr>
          <p:cNvPr id="6" name="Content Placeholder 5"/>
          <p:cNvSpPr>
            <a:spLocks noGrp="1"/>
          </p:cNvSpPr>
          <p:nvPr>
            <p:ph idx="1"/>
          </p:nvPr>
        </p:nvSpPr>
        <p:spPr>
          <a:xfrm>
            <a:off x="457200" y="1828800"/>
            <a:ext cx="8229600" cy="4325112"/>
          </a:xfrm>
        </p:spPr>
        <p:txBody>
          <a:bodyPr>
            <a:normAutofit/>
          </a:bodyPr>
          <a:lstStyle/>
          <a:p>
            <a:r>
              <a:rPr lang="en-US" sz="2400" dirty="0" smtClean="0"/>
              <a:t>There are three ways to determine how many grain ounce equivalents (</a:t>
            </a:r>
            <a:r>
              <a:rPr lang="en-US" sz="2400" dirty="0" err="1" smtClean="0"/>
              <a:t>oz</a:t>
            </a:r>
            <a:r>
              <a:rPr lang="en-US" sz="2400" dirty="0" smtClean="0"/>
              <a:t> </a:t>
            </a:r>
            <a:r>
              <a:rPr lang="en-US" sz="2400" dirty="0" err="1" smtClean="0"/>
              <a:t>eq</a:t>
            </a:r>
            <a:r>
              <a:rPr lang="en-US" sz="2400" dirty="0" smtClean="0"/>
              <a:t>) are in a grain product</a:t>
            </a:r>
          </a:p>
          <a:p>
            <a:endParaRPr lang="en-US" dirty="0"/>
          </a:p>
          <a:p>
            <a:endParaRPr lang="en-US" dirty="0" smtClean="0"/>
          </a:p>
          <a:p>
            <a:endParaRPr lang="en-US" dirty="0" smtClean="0"/>
          </a:p>
          <a:p>
            <a:pPr lvl="1"/>
            <a:endParaRPr lang="en-US" dirty="0" smtClean="0"/>
          </a:p>
          <a:p>
            <a:pPr lvl="1"/>
            <a:endParaRPr lang="en-US" dirty="0"/>
          </a:p>
          <a:p>
            <a:pPr lvl="1"/>
            <a:endParaRPr lang="en-US" dirty="0" smtClean="0"/>
          </a:p>
          <a:p>
            <a:r>
              <a:rPr lang="en-US" sz="2400" dirty="0" smtClean="0"/>
              <a:t>Refer to Exhibit A if you do not have a Product Formulation Statement or a CN Label for your product</a:t>
            </a:r>
          </a:p>
          <a:p>
            <a:endParaRPr lang="en-US" dirty="0" smtClean="0"/>
          </a:p>
          <a:p>
            <a:endParaRPr lang="en-US" dirty="0" smtClean="0"/>
          </a:p>
          <a:p>
            <a:pPr lvl="1"/>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562" y="2743200"/>
            <a:ext cx="4853638"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3261915"/>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344487"/>
            <a:ext cx="8686800" cy="950913"/>
          </a:xfrm>
        </p:spPr>
        <p:txBody>
          <a:bodyPr>
            <a:normAutofit/>
          </a:bodyPr>
          <a:lstStyle/>
          <a:p>
            <a:pPr algn="ctr" fontAlgn="auto">
              <a:spcAft>
                <a:spcPts val="0"/>
              </a:spcAft>
              <a:defRPr/>
            </a:pPr>
            <a:r>
              <a:rPr lang="en-US" dirty="0" smtClean="0"/>
              <a:t>Product Formulation Statements</a:t>
            </a:r>
            <a:endParaRPr lang="en-US" dirty="0"/>
          </a:p>
        </p:txBody>
      </p:sp>
      <p:pic>
        <p:nvPicPr>
          <p:cNvPr id="409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0155" t="3675" r="10532" b="5213"/>
          <a:stretch/>
        </p:blipFill>
        <p:spPr bwMode="auto">
          <a:xfrm>
            <a:off x="2695353" y="1143000"/>
            <a:ext cx="3753293" cy="557146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53527049"/>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3289" y="381000"/>
            <a:ext cx="8229600" cy="1143000"/>
          </a:xfrm>
        </p:spPr>
        <p:txBody>
          <a:bodyPr/>
          <a:lstStyle/>
          <a:p>
            <a:pPr algn="ctr" fontAlgn="auto">
              <a:spcAft>
                <a:spcPts val="0"/>
              </a:spcAft>
              <a:defRPr/>
            </a:pPr>
            <a:r>
              <a:rPr lang="en-US" dirty="0" smtClean="0"/>
              <a:t>Sample CN Label</a:t>
            </a:r>
            <a:endParaRPr lang="en-US" dirty="0"/>
          </a:p>
        </p:txBody>
      </p:sp>
      <p:sp>
        <p:nvSpPr>
          <p:cNvPr id="128002" name="Content Placeholder 2"/>
          <p:cNvSpPr>
            <a:spLocks noGrp="1"/>
          </p:cNvSpPr>
          <p:nvPr>
            <p:ph idx="1"/>
          </p:nvPr>
        </p:nvSpPr>
        <p:spPr/>
        <p:txBody>
          <a:bodyPr/>
          <a:lstStyle/>
          <a:p>
            <a:pPr marL="274320" fontAlgn="auto">
              <a:spcAft>
                <a:spcPts val="0"/>
              </a:spcAft>
              <a:buFont typeface="Wingdings 2" pitchFamily="18" charset="2"/>
              <a:buNone/>
              <a:defRPr/>
            </a:pPr>
            <a:r>
              <a:rPr lang="en-US" dirty="0" smtClean="0"/>
              <a:t>	</a:t>
            </a:r>
          </a:p>
        </p:txBody>
      </p:sp>
      <p:pic>
        <p:nvPicPr>
          <p:cNvPr id="372741" name="Picture 3"/>
          <p:cNvPicPr>
            <a:picLocks noChangeAspect="1"/>
          </p:cNvPicPr>
          <p:nvPr/>
        </p:nvPicPr>
        <p:blipFill>
          <a:blip r:embed="rId3"/>
          <a:srcRect/>
          <a:stretch>
            <a:fillRect/>
          </a:stretch>
        </p:blipFill>
        <p:spPr bwMode="auto">
          <a:xfrm>
            <a:off x="8115300" y="5900738"/>
            <a:ext cx="690563" cy="474662"/>
          </a:xfrm>
          <a:prstGeom prst="rect">
            <a:avLst/>
          </a:prstGeom>
          <a:noFill/>
          <a:ln w="9525">
            <a:noFill/>
            <a:miter lim="800000"/>
            <a:headEnd/>
            <a:tailEnd/>
          </a:ln>
        </p:spPr>
      </p:pic>
      <p:grpSp>
        <p:nvGrpSpPr>
          <p:cNvPr id="372742" name="Group 25"/>
          <p:cNvGrpSpPr>
            <a:grpSpLocks/>
          </p:cNvGrpSpPr>
          <p:nvPr/>
        </p:nvGrpSpPr>
        <p:grpSpPr bwMode="auto">
          <a:xfrm>
            <a:off x="917575" y="354013"/>
            <a:ext cx="8147050" cy="6078537"/>
            <a:chOff x="234950" y="-3502"/>
            <a:chExt cx="9144000" cy="6077996"/>
          </a:xfrm>
        </p:grpSpPr>
        <p:sp>
          <p:nvSpPr>
            <p:cNvPr id="372746" name="Text Box 4"/>
            <p:cNvSpPr txBox="1">
              <a:spLocks noChangeArrowheads="1"/>
            </p:cNvSpPr>
            <p:nvPr/>
          </p:nvSpPr>
          <p:spPr bwMode="auto">
            <a:xfrm>
              <a:off x="380999" y="1167568"/>
              <a:ext cx="8153400" cy="584775"/>
            </a:xfrm>
            <a:prstGeom prst="rect">
              <a:avLst/>
            </a:prstGeom>
            <a:noFill/>
            <a:ln w="9525">
              <a:noFill/>
              <a:miter lim="800000"/>
              <a:headEnd/>
              <a:tailEnd/>
            </a:ln>
          </p:spPr>
          <p:txBody>
            <a:bodyPr>
              <a:spAutoFit/>
            </a:bodyPr>
            <a:lstStyle/>
            <a:p>
              <a:pPr algn="ctr"/>
              <a:r>
                <a:rPr lang="en-US" sz="3200" b="1">
                  <a:latin typeface="Corbel" pitchFamily="34" charset="0"/>
                </a:rPr>
                <a:t>Chicken Stir-Fry Bowl </a:t>
              </a:r>
            </a:p>
          </p:txBody>
        </p:sp>
        <p:sp>
          <p:nvSpPr>
            <p:cNvPr id="372747" name="Rectangle 5"/>
            <p:cNvSpPr>
              <a:spLocks noChangeArrowheads="1"/>
            </p:cNvSpPr>
            <p:nvPr/>
          </p:nvSpPr>
          <p:spPr bwMode="auto">
            <a:xfrm>
              <a:off x="234950" y="2011363"/>
              <a:ext cx="9144000" cy="338554"/>
            </a:xfrm>
            <a:prstGeom prst="rect">
              <a:avLst/>
            </a:prstGeom>
            <a:noFill/>
            <a:ln w="9525">
              <a:noFill/>
              <a:miter lim="800000"/>
              <a:headEnd/>
              <a:tailEnd/>
            </a:ln>
          </p:spPr>
          <p:txBody>
            <a:bodyPr>
              <a:spAutoFit/>
            </a:bodyPr>
            <a:lstStyle/>
            <a:p>
              <a:endParaRPr lang="en-US" sz="1600">
                <a:latin typeface="Corbel" pitchFamily="34" charset="0"/>
              </a:endParaRPr>
            </a:p>
          </p:txBody>
        </p:sp>
        <p:pic>
          <p:nvPicPr>
            <p:cNvPr id="372748" name="Picture 6" descr="img002"/>
            <p:cNvPicPr>
              <a:picLocks noChangeAspect="1" noChangeArrowheads="1"/>
            </p:cNvPicPr>
            <p:nvPr/>
          </p:nvPicPr>
          <p:blipFill>
            <a:blip r:embed="rId4"/>
            <a:srcRect/>
            <a:stretch>
              <a:fillRect/>
            </a:stretch>
          </p:blipFill>
          <p:spPr bwMode="auto">
            <a:xfrm>
              <a:off x="4419600" y="2588344"/>
              <a:ext cx="4648200" cy="3486150"/>
            </a:xfrm>
            <a:prstGeom prst="rect">
              <a:avLst/>
            </a:prstGeom>
            <a:noFill/>
            <a:ln w="9525">
              <a:noFill/>
              <a:miter lim="800000"/>
              <a:headEnd/>
              <a:tailEnd/>
            </a:ln>
          </p:spPr>
        </p:pic>
        <p:sp>
          <p:nvSpPr>
            <p:cNvPr id="372749" name="Rectangle 7"/>
            <p:cNvSpPr>
              <a:spLocks noChangeArrowheads="1"/>
            </p:cNvSpPr>
            <p:nvPr/>
          </p:nvSpPr>
          <p:spPr bwMode="auto">
            <a:xfrm>
              <a:off x="4343400" y="2971800"/>
              <a:ext cx="4800600" cy="1219200"/>
            </a:xfrm>
            <a:prstGeom prst="rect">
              <a:avLst/>
            </a:prstGeom>
            <a:solidFill>
              <a:schemeClr val="bg1"/>
            </a:solidFill>
            <a:ln w="9525">
              <a:noFill/>
              <a:miter lim="800000"/>
              <a:headEnd/>
              <a:tailEnd/>
            </a:ln>
          </p:spPr>
          <p:txBody>
            <a:bodyPr wrap="none" anchor="ctr"/>
            <a:lstStyle/>
            <a:p>
              <a:endParaRPr lang="en-US" sz="1600">
                <a:latin typeface="Corbel" pitchFamily="34" charset="0"/>
              </a:endParaRPr>
            </a:p>
          </p:txBody>
        </p:sp>
        <p:sp>
          <p:nvSpPr>
            <p:cNvPr id="372750" name="Rectangle 8"/>
            <p:cNvSpPr>
              <a:spLocks noChangeArrowheads="1"/>
            </p:cNvSpPr>
            <p:nvPr/>
          </p:nvSpPr>
          <p:spPr bwMode="auto">
            <a:xfrm>
              <a:off x="4648200" y="4267200"/>
              <a:ext cx="1143000" cy="1371600"/>
            </a:xfrm>
            <a:prstGeom prst="rect">
              <a:avLst/>
            </a:prstGeom>
            <a:solidFill>
              <a:schemeClr val="bg1"/>
            </a:solidFill>
            <a:ln w="9525">
              <a:noFill/>
              <a:miter lim="800000"/>
              <a:headEnd/>
              <a:tailEnd/>
            </a:ln>
          </p:spPr>
          <p:txBody>
            <a:bodyPr wrap="none" anchor="ctr"/>
            <a:lstStyle/>
            <a:p>
              <a:endParaRPr lang="en-US" sz="1600">
                <a:latin typeface="Corbel" pitchFamily="34" charset="0"/>
              </a:endParaRPr>
            </a:p>
          </p:txBody>
        </p:sp>
        <p:sp>
          <p:nvSpPr>
            <p:cNvPr id="372751" name="Rectangle 9"/>
            <p:cNvSpPr>
              <a:spLocks noChangeArrowheads="1"/>
            </p:cNvSpPr>
            <p:nvPr/>
          </p:nvSpPr>
          <p:spPr bwMode="auto">
            <a:xfrm>
              <a:off x="7620000" y="4267200"/>
              <a:ext cx="1143000" cy="1371600"/>
            </a:xfrm>
            <a:prstGeom prst="rect">
              <a:avLst/>
            </a:prstGeom>
            <a:solidFill>
              <a:schemeClr val="bg1"/>
            </a:solidFill>
            <a:ln w="9525">
              <a:noFill/>
              <a:miter lim="800000"/>
              <a:headEnd/>
              <a:tailEnd/>
            </a:ln>
          </p:spPr>
          <p:txBody>
            <a:bodyPr wrap="none" anchor="ctr"/>
            <a:lstStyle/>
            <a:p>
              <a:endParaRPr lang="en-US" sz="1600">
                <a:latin typeface="Corbel" pitchFamily="34" charset="0"/>
              </a:endParaRPr>
            </a:p>
          </p:txBody>
        </p:sp>
        <p:sp>
          <p:nvSpPr>
            <p:cNvPr id="372752" name="Text Box 10"/>
            <p:cNvSpPr txBox="1">
              <a:spLocks noChangeArrowheads="1"/>
            </p:cNvSpPr>
            <p:nvPr/>
          </p:nvSpPr>
          <p:spPr bwMode="auto">
            <a:xfrm>
              <a:off x="990600" y="1634608"/>
              <a:ext cx="6858001" cy="830997"/>
            </a:xfrm>
            <a:prstGeom prst="rect">
              <a:avLst/>
            </a:prstGeom>
            <a:noFill/>
            <a:ln w="9525">
              <a:noFill/>
              <a:miter lim="800000"/>
              <a:headEnd/>
              <a:tailEnd/>
            </a:ln>
          </p:spPr>
          <p:txBody>
            <a:bodyPr>
              <a:spAutoFit/>
            </a:bodyPr>
            <a:lstStyle/>
            <a:p>
              <a:pPr algn="ctr"/>
              <a:r>
                <a:rPr lang="en-US" sz="2000" dirty="0">
                  <a:latin typeface="Corbel" pitchFamily="34" charset="0"/>
                </a:rPr>
                <a:t>Ingredient Statement:</a:t>
              </a:r>
            </a:p>
            <a:p>
              <a:pPr algn="ctr"/>
              <a:r>
                <a:rPr lang="en-US" sz="1400" dirty="0">
                  <a:latin typeface="Corbel" pitchFamily="34" charset="0"/>
                </a:rPr>
                <a:t>Chicken, brown rice, broccoli, red peppers, carrots, onions, water, olive oil, soy sauce, spices.</a:t>
              </a:r>
            </a:p>
          </p:txBody>
        </p:sp>
        <p:sp>
          <p:nvSpPr>
            <p:cNvPr id="372753" name="Rectangle 11"/>
            <p:cNvSpPr>
              <a:spLocks noChangeArrowheads="1"/>
            </p:cNvSpPr>
            <p:nvPr/>
          </p:nvSpPr>
          <p:spPr bwMode="auto">
            <a:xfrm>
              <a:off x="410496" y="-3502"/>
              <a:ext cx="8153400" cy="5867400"/>
            </a:xfrm>
            <a:prstGeom prst="rect">
              <a:avLst/>
            </a:prstGeom>
            <a:noFill/>
            <a:ln w="9525">
              <a:noFill/>
              <a:miter lim="800000"/>
              <a:headEnd/>
              <a:tailEnd/>
            </a:ln>
          </p:spPr>
          <p:txBody>
            <a:bodyPr wrap="none" anchor="ctr"/>
            <a:lstStyle/>
            <a:p>
              <a:endParaRPr lang="en-US" sz="1600">
                <a:latin typeface="Corbel" pitchFamily="34" charset="0"/>
              </a:endParaRPr>
            </a:p>
          </p:txBody>
        </p:sp>
        <p:sp>
          <p:nvSpPr>
            <p:cNvPr id="372754" name="Text Box 12"/>
            <p:cNvSpPr txBox="1">
              <a:spLocks noChangeArrowheads="1"/>
            </p:cNvSpPr>
            <p:nvPr/>
          </p:nvSpPr>
          <p:spPr bwMode="auto">
            <a:xfrm>
              <a:off x="584200" y="4488432"/>
              <a:ext cx="2684709" cy="400110"/>
            </a:xfrm>
            <a:prstGeom prst="rect">
              <a:avLst/>
            </a:prstGeom>
            <a:noFill/>
            <a:ln w="9525">
              <a:noFill/>
              <a:miter lim="800000"/>
              <a:headEnd/>
              <a:tailEnd/>
            </a:ln>
          </p:spPr>
          <p:txBody>
            <a:bodyPr wrap="none">
              <a:spAutoFit/>
            </a:bodyPr>
            <a:lstStyle/>
            <a:p>
              <a:r>
                <a:rPr lang="en-US" sz="2000" b="1" dirty="0">
                  <a:latin typeface="Corbel" pitchFamily="34" charset="0"/>
                </a:rPr>
                <a:t>Net Wt.:</a:t>
              </a:r>
              <a:r>
                <a:rPr lang="en-US" sz="2000" dirty="0">
                  <a:latin typeface="Corbel" pitchFamily="34" charset="0"/>
                </a:rPr>
                <a:t> 18 pounds</a:t>
              </a:r>
            </a:p>
          </p:txBody>
        </p:sp>
        <p:sp>
          <p:nvSpPr>
            <p:cNvPr id="372755" name="Text Box 13"/>
            <p:cNvSpPr txBox="1">
              <a:spLocks noChangeArrowheads="1"/>
            </p:cNvSpPr>
            <p:nvPr/>
          </p:nvSpPr>
          <p:spPr bwMode="auto">
            <a:xfrm>
              <a:off x="609600" y="5131115"/>
              <a:ext cx="7772401" cy="707886"/>
            </a:xfrm>
            <a:prstGeom prst="rect">
              <a:avLst/>
            </a:prstGeom>
            <a:noFill/>
            <a:ln w="9525">
              <a:noFill/>
              <a:miter lim="800000"/>
              <a:headEnd/>
              <a:tailEnd/>
            </a:ln>
          </p:spPr>
          <p:txBody>
            <a:bodyPr>
              <a:spAutoFit/>
            </a:bodyPr>
            <a:lstStyle/>
            <a:p>
              <a:pPr algn="ctr"/>
              <a:r>
                <a:rPr lang="en-US" sz="2000" b="1" dirty="0">
                  <a:latin typeface="Corbel" pitchFamily="34" charset="0"/>
                </a:rPr>
                <a:t>Chicken Wok Company</a:t>
              </a:r>
            </a:p>
            <a:p>
              <a:pPr algn="ctr"/>
              <a:r>
                <a:rPr lang="en-US" sz="2000" dirty="0">
                  <a:latin typeface="Corbel" pitchFamily="34" charset="0"/>
                </a:rPr>
                <a:t> </a:t>
              </a:r>
              <a:r>
                <a:rPr lang="en-US" sz="2000" b="1" dirty="0">
                  <a:latin typeface="Corbel" pitchFamily="34" charset="0"/>
                </a:rPr>
                <a:t>1234 </a:t>
              </a:r>
              <a:r>
                <a:rPr lang="en-US" sz="2000" b="1" dirty="0" err="1">
                  <a:latin typeface="Corbel" pitchFamily="34" charset="0"/>
                </a:rPr>
                <a:t>Kluck</a:t>
              </a:r>
              <a:r>
                <a:rPr lang="en-US" sz="2000" b="1" dirty="0">
                  <a:latin typeface="Corbel" pitchFamily="34" charset="0"/>
                </a:rPr>
                <a:t> Street </a:t>
              </a:r>
              <a:r>
                <a:rPr lang="en-US" sz="2000" b="1" dirty="0" smtClean="0">
                  <a:latin typeface="Corbel" pitchFamily="34" charset="0"/>
                </a:rPr>
                <a:t>Poultry</a:t>
              </a:r>
              <a:r>
                <a:rPr lang="en-US" sz="2000" b="1" dirty="0">
                  <a:latin typeface="Corbel" pitchFamily="34" charset="0"/>
                </a:rPr>
                <a:t>, PA 12345</a:t>
              </a:r>
            </a:p>
          </p:txBody>
        </p:sp>
        <p:sp>
          <p:nvSpPr>
            <p:cNvPr id="372756" name="Rectangle 14"/>
            <p:cNvSpPr>
              <a:spLocks noChangeArrowheads="1"/>
            </p:cNvSpPr>
            <p:nvPr/>
          </p:nvSpPr>
          <p:spPr bwMode="auto">
            <a:xfrm>
              <a:off x="914400" y="2590800"/>
              <a:ext cx="7239000" cy="1905000"/>
            </a:xfrm>
            <a:prstGeom prst="rect">
              <a:avLst/>
            </a:prstGeom>
            <a:noFill/>
            <a:ln w="9525">
              <a:noFill/>
              <a:miter lim="800000"/>
              <a:headEnd/>
              <a:tailEnd/>
            </a:ln>
          </p:spPr>
          <p:txBody>
            <a:bodyPr wrap="none" anchor="ctr"/>
            <a:lstStyle/>
            <a:p>
              <a:endParaRPr lang="en-US" sz="1600">
                <a:latin typeface="Corbel" pitchFamily="34" charset="0"/>
              </a:endParaRPr>
            </a:p>
          </p:txBody>
        </p:sp>
        <p:sp>
          <p:nvSpPr>
            <p:cNvPr id="372757" name="Rectangle 16"/>
            <p:cNvSpPr>
              <a:spLocks noChangeArrowheads="1"/>
            </p:cNvSpPr>
            <p:nvPr/>
          </p:nvSpPr>
          <p:spPr bwMode="auto">
            <a:xfrm>
              <a:off x="7772400" y="3352800"/>
              <a:ext cx="609600" cy="457200"/>
            </a:xfrm>
            <a:prstGeom prst="rect">
              <a:avLst/>
            </a:prstGeom>
            <a:solidFill>
              <a:schemeClr val="bg1"/>
            </a:solidFill>
            <a:ln w="9525">
              <a:noFill/>
              <a:miter lim="800000"/>
              <a:headEnd/>
              <a:tailEnd/>
            </a:ln>
          </p:spPr>
          <p:txBody>
            <a:bodyPr wrap="none" anchor="ctr"/>
            <a:lstStyle/>
            <a:p>
              <a:endParaRPr lang="en-US" sz="1600">
                <a:latin typeface="Corbel" pitchFamily="34" charset="0"/>
              </a:endParaRPr>
            </a:p>
          </p:txBody>
        </p:sp>
        <p:sp>
          <p:nvSpPr>
            <p:cNvPr id="372758" name="Rectangle 17"/>
            <p:cNvSpPr>
              <a:spLocks noChangeArrowheads="1"/>
            </p:cNvSpPr>
            <p:nvPr/>
          </p:nvSpPr>
          <p:spPr bwMode="auto">
            <a:xfrm>
              <a:off x="533400" y="3352800"/>
              <a:ext cx="609600" cy="457200"/>
            </a:xfrm>
            <a:prstGeom prst="rect">
              <a:avLst/>
            </a:prstGeom>
            <a:solidFill>
              <a:schemeClr val="bg1"/>
            </a:solidFill>
            <a:ln w="9525">
              <a:noFill/>
              <a:miter lim="800000"/>
              <a:headEnd/>
              <a:tailEnd/>
            </a:ln>
          </p:spPr>
          <p:txBody>
            <a:bodyPr wrap="none" anchor="ctr"/>
            <a:lstStyle/>
            <a:p>
              <a:endParaRPr lang="en-US" sz="1600">
                <a:latin typeface="Corbel" pitchFamily="34" charset="0"/>
              </a:endParaRPr>
            </a:p>
          </p:txBody>
        </p:sp>
        <p:sp>
          <p:nvSpPr>
            <p:cNvPr id="372759" name="Rectangle 18"/>
            <p:cNvSpPr>
              <a:spLocks noChangeArrowheads="1"/>
            </p:cNvSpPr>
            <p:nvPr/>
          </p:nvSpPr>
          <p:spPr bwMode="auto">
            <a:xfrm>
              <a:off x="4038600" y="2667000"/>
              <a:ext cx="609600" cy="457200"/>
            </a:xfrm>
            <a:prstGeom prst="rect">
              <a:avLst/>
            </a:prstGeom>
            <a:solidFill>
              <a:schemeClr val="bg1"/>
            </a:solidFill>
            <a:ln w="9525">
              <a:noFill/>
              <a:miter lim="800000"/>
              <a:headEnd/>
              <a:tailEnd/>
            </a:ln>
          </p:spPr>
          <p:txBody>
            <a:bodyPr wrap="none" anchor="ctr"/>
            <a:lstStyle/>
            <a:p>
              <a:endParaRPr lang="en-US" sz="1600">
                <a:latin typeface="Corbel" pitchFamily="34" charset="0"/>
              </a:endParaRPr>
            </a:p>
          </p:txBody>
        </p:sp>
        <p:sp>
          <p:nvSpPr>
            <p:cNvPr id="372760" name="Text Box 22"/>
            <p:cNvSpPr txBox="1">
              <a:spLocks noChangeArrowheads="1"/>
            </p:cNvSpPr>
            <p:nvPr/>
          </p:nvSpPr>
          <p:spPr bwMode="auto">
            <a:xfrm>
              <a:off x="967483" y="2590800"/>
              <a:ext cx="7086600" cy="1600438"/>
            </a:xfrm>
            <a:prstGeom prst="rect">
              <a:avLst/>
            </a:prstGeom>
            <a:noFill/>
            <a:ln w="9525">
              <a:solidFill>
                <a:schemeClr val="tx1"/>
              </a:solidFill>
              <a:miter lim="800000"/>
              <a:headEnd/>
              <a:tailEnd/>
            </a:ln>
          </p:spPr>
          <p:txBody>
            <a:bodyPr>
              <a:spAutoFit/>
            </a:bodyPr>
            <a:lstStyle/>
            <a:p>
              <a:pPr algn="r"/>
              <a:r>
                <a:rPr lang="en-US" dirty="0">
                  <a:latin typeface="Times New Roman" pitchFamily="18" charset="0"/>
                </a:rPr>
                <a:t>099135</a:t>
              </a:r>
            </a:p>
            <a:p>
              <a:r>
                <a:rPr lang="en-US" sz="1600" dirty="0">
                  <a:latin typeface="Times New Roman" pitchFamily="18" charset="0"/>
                </a:rPr>
                <a:t>Each 4.5 oz. Chicken Stir-Fry Bowl provides 1.5 oz. equivalent meat, </a:t>
              </a:r>
              <a:r>
                <a:rPr lang="en-US" sz="1600" u="sng" dirty="0">
                  <a:solidFill>
                    <a:srgbClr val="FF0000"/>
                  </a:solidFill>
                  <a:latin typeface="Times New Roman" pitchFamily="18" charset="0"/>
                </a:rPr>
                <a:t>1.0 </a:t>
              </a:r>
              <a:r>
                <a:rPr lang="en-US" sz="1600" u="sng" dirty="0" err="1">
                  <a:solidFill>
                    <a:srgbClr val="FF0000"/>
                  </a:solidFill>
                  <a:latin typeface="Times New Roman" pitchFamily="18" charset="0"/>
                </a:rPr>
                <a:t>oz</a:t>
              </a:r>
              <a:r>
                <a:rPr lang="en-US" sz="1600" u="sng" dirty="0">
                  <a:solidFill>
                    <a:srgbClr val="FF0000"/>
                  </a:solidFill>
                  <a:latin typeface="Times New Roman" pitchFamily="18" charset="0"/>
                </a:rPr>
                <a:t> </a:t>
              </a:r>
              <a:r>
                <a:rPr lang="en-US" sz="1600" u="sng" dirty="0" err="1">
                  <a:solidFill>
                    <a:srgbClr val="FF0000"/>
                  </a:solidFill>
                  <a:latin typeface="Times New Roman" pitchFamily="18" charset="0"/>
                </a:rPr>
                <a:t>eq</a:t>
              </a:r>
              <a:r>
                <a:rPr lang="en-US" sz="1600" u="sng" dirty="0">
                  <a:solidFill>
                    <a:srgbClr val="FF0000"/>
                  </a:solidFill>
                  <a:latin typeface="Times New Roman" pitchFamily="18" charset="0"/>
                </a:rPr>
                <a:t> </a:t>
              </a:r>
              <a:r>
                <a:rPr lang="en-US" sz="1600" u="sng" dirty="0" smtClean="0">
                  <a:solidFill>
                    <a:srgbClr val="FF0000"/>
                  </a:solidFill>
                  <a:latin typeface="Times New Roman" pitchFamily="18" charset="0"/>
                </a:rPr>
                <a:t>grains</a:t>
              </a:r>
              <a:r>
                <a:rPr lang="en-US" sz="1600" u="sng" dirty="0">
                  <a:solidFill>
                    <a:srgbClr val="FF0000"/>
                  </a:solidFill>
                  <a:latin typeface="Times New Roman" pitchFamily="18" charset="0"/>
                </a:rPr>
                <a:t>,</a:t>
              </a:r>
              <a:r>
                <a:rPr lang="en-US" sz="1600" dirty="0">
                  <a:latin typeface="Times New Roman" pitchFamily="18" charset="0"/>
                </a:rPr>
                <a:t> ¼ cup dark green vegetable, ¼ cup red/orange vegetable, </a:t>
              </a:r>
              <a:r>
                <a:rPr lang="en-US" sz="1600" dirty="0" smtClean="0">
                  <a:latin typeface="Times New Roman" pitchFamily="18" charset="0"/>
                </a:rPr>
                <a:t/>
              </a:r>
              <a:br>
                <a:rPr lang="en-US" sz="1600" dirty="0" smtClean="0">
                  <a:latin typeface="Times New Roman" pitchFamily="18" charset="0"/>
                </a:rPr>
              </a:br>
              <a:r>
                <a:rPr lang="en-US" sz="1600" dirty="0" smtClean="0">
                  <a:latin typeface="Times New Roman" pitchFamily="18" charset="0"/>
                </a:rPr>
                <a:t>and </a:t>
              </a:r>
              <a:r>
                <a:rPr lang="en-US" sz="1600" dirty="0">
                  <a:latin typeface="Times New Roman" pitchFamily="18" charset="0"/>
                </a:rPr>
                <a:t>⅛</a:t>
              </a:r>
              <a:r>
                <a:rPr lang="en-US" sz="1600" baseline="30000" dirty="0">
                  <a:latin typeface="Times New Roman" pitchFamily="18" charset="0"/>
                </a:rPr>
                <a:t> </a:t>
              </a:r>
              <a:r>
                <a:rPr lang="en-US" sz="1600" dirty="0">
                  <a:latin typeface="Times New Roman" pitchFamily="18" charset="0"/>
                </a:rPr>
                <a:t>cup other vegetable for Child Nutrition Meal Pattern Requirements. (Use of this logo and statement authorized by the Food and Nutrition Service, USDA XX/XX). </a:t>
              </a:r>
            </a:p>
          </p:txBody>
        </p:sp>
        <p:sp>
          <p:nvSpPr>
            <p:cNvPr id="372761" name="Rectangle 20"/>
            <p:cNvSpPr>
              <a:spLocks noChangeArrowheads="1"/>
            </p:cNvSpPr>
            <p:nvPr/>
          </p:nvSpPr>
          <p:spPr bwMode="auto">
            <a:xfrm>
              <a:off x="7848599" y="3143395"/>
              <a:ext cx="609600" cy="457200"/>
            </a:xfrm>
            <a:prstGeom prst="rect">
              <a:avLst/>
            </a:prstGeom>
            <a:solidFill>
              <a:schemeClr val="bg1"/>
            </a:solidFill>
            <a:ln w="9525">
              <a:noFill/>
              <a:miter lim="800000"/>
              <a:headEnd/>
              <a:tailEnd/>
            </a:ln>
          </p:spPr>
          <p:txBody>
            <a:bodyPr wrap="none" anchor="ctr"/>
            <a:lstStyle/>
            <a:p>
              <a:pPr algn="ctr"/>
              <a:r>
                <a:rPr lang="en-US" sz="2000" b="1" dirty="0">
                  <a:latin typeface="Times New Roman" pitchFamily="18" charset="0"/>
                </a:rPr>
                <a:t>CN</a:t>
              </a:r>
            </a:p>
          </p:txBody>
        </p:sp>
        <p:sp>
          <p:nvSpPr>
            <p:cNvPr id="372762" name="Rectangle 21"/>
            <p:cNvSpPr>
              <a:spLocks noChangeArrowheads="1"/>
            </p:cNvSpPr>
            <p:nvPr/>
          </p:nvSpPr>
          <p:spPr bwMode="auto">
            <a:xfrm>
              <a:off x="510284" y="3185656"/>
              <a:ext cx="533400" cy="457200"/>
            </a:xfrm>
            <a:prstGeom prst="rect">
              <a:avLst/>
            </a:prstGeom>
            <a:solidFill>
              <a:schemeClr val="bg1"/>
            </a:solidFill>
            <a:ln w="9525">
              <a:noFill/>
              <a:miter lim="800000"/>
              <a:headEnd/>
              <a:tailEnd/>
            </a:ln>
          </p:spPr>
          <p:txBody>
            <a:bodyPr wrap="none" anchor="ctr"/>
            <a:lstStyle/>
            <a:p>
              <a:pPr algn="ctr"/>
              <a:r>
                <a:rPr lang="en-US" sz="2000" b="1">
                  <a:latin typeface="Times New Roman" pitchFamily="18" charset="0"/>
                </a:rPr>
                <a:t>CN</a:t>
              </a:r>
            </a:p>
          </p:txBody>
        </p:sp>
        <p:sp>
          <p:nvSpPr>
            <p:cNvPr id="372763" name="Rectangle 19"/>
            <p:cNvSpPr>
              <a:spLocks noChangeArrowheads="1"/>
            </p:cNvSpPr>
            <p:nvPr/>
          </p:nvSpPr>
          <p:spPr bwMode="auto">
            <a:xfrm>
              <a:off x="4163960" y="2401528"/>
              <a:ext cx="609600" cy="457200"/>
            </a:xfrm>
            <a:prstGeom prst="rect">
              <a:avLst/>
            </a:prstGeom>
            <a:solidFill>
              <a:schemeClr val="bg1"/>
            </a:solidFill>
            <a:ln w="9525">
              <a:noFill/>
              <a:miter lim="800000"/>
              <a:headEnd/>
              <a:tailEnd/>
            </a:ln>
          </p:spPr>
          <p:txBody>
            <a:bodyPr wrap="none" anchor="ctr"/>
            <a:lstStyle/>
            <a:p>
              <a:pPr algn="ctr"/>
              <a:r>
                <a:rPr lang="en-US" sz="2000" b="1">
                  <a:latin typeface="Times New Roman" pitchFamily="18" charset="0"/>
                </a:rPr>
                <a:t>CN</a:t>
              </a:r>
            </a:p>
          </p:txBody>
        </p:sp>
        <p:sp>
          <p:nvSpPr>
            <p:cNvPr id="372764" name="Rectangle 15"/>
            <p:cNvSpPr>
              <a:spLocks noChangeArrowheads="1"/>
            </p:cNvSpPr>
            <p:nvPr/>
          </p:nvSpPr>
          <p:spPr bwMode="auto">
            <a:xfrm>
              <a:off x="4141998" y="4011568"/>
              <a:ext cx="609600" cy="457200"/>
            </a:xfrm>
            <a:prstGeom prst="rect">
              <a:avLst/>
            </a:prstGeom>
            <a:solidFill>
              <a:schemeClr val="bg1"/>
            </a:solidFill>
            <a:ln w="9525">
              <a:noFill/>
              <a:miter lim="800000"/>
              <a:headEnd/>
              <a:tailEnd/>
            </a:ln>
          </p:spPr>
          <p:txBody>
            <a:bodyPr wrap="none" anchor="ctr"/>
            <a:lstStyle/>
            <a:p>
              <a:pPr algn="ctr"/>
              <a:r>
                <a:rPr lang="en-US" sz="2000" b="1">
                  <a:latin typeface="Times New Roman" pitchFamily="18" charset="0"/>
                </a:rPr>
                <a:t>CN</a:t>
              </a:r>
            </a:p>
          </p:txBody>
        </p:sp>
      </p:grpSp>
      <p:sp>
        <p:nvSpPr>
          <p:cNvPr id="34" name="Rectangle 33"/>
          <p:cNvSpPr/>
          <p:nvPr/>
        </p:nvSpPr>
        <p:spPr>
          <a:xfrm>
            <a:off x="787400" y="1558925"/>
            <a:ext cx="7583488" cy="4799013"/>
          </a:xfrm>
          <a:prstGeom prst="rect">
            <a:avLst/>
          </a:prstGeom>
          <a:noFill/>
          <a:ln w="762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a:p>
        </p:txBody>
      </p:sp>
      <p:cxnSp>
        <p:nvCxnSpPr>
          <p:cNvPr id="35" name="Straight Connector 34"/>
          <p:cNvCxnSpPr/>
          <p:nvPr/>
        </p:nvCxnSpPr>
        <p:spPr>
          <a:xfrm>
            <a:off x="6094372" y="4895168"/>
            <a:ext cx="1198562" cy="90805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6124534" y="4865006"/>
            <a:ext cx="1168400" cy="93821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3306655"/>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999488"/>
            <a:ext cx="8229600" cy="4629912"/>
          </a:xfrm>
        </p:spPr>
        <p:txBody>
          <a:bodyPr>
            <a:noAutofit/>
          </a:bodyPr>
          <a:lstStyle/>
          <a:p>
            <a:pPr lvl="1">
              <a:buFont typeface="Arial" panose="020B0604020202020204" pitchFamily="34" charset="0"/>
              <a:buChar char="•"/>
            </a:pPr>
            <a:r>
              <a:rPr lang="en-US" sz="2400" dirty="0">
                <a:solidFill>
                  <a:schemeClr val="tx2"/>
                </a:solidFill>
              </a:rPr>
              <a:t>Effective July 1, </a:t>
            </a:r>
            <a:r>
              <a:rPr lang="en-US" sz="2400" dirty="0" smtClean="0">
                <a:solidFill>
                  <a:schemeClr val="tx2"/>
                </a:solidFill>
              </a:rPr>
              <a:t>2015</a:t>
            </a:r>
            <a:endParaRPr lang="en-US" sz="2400" dirty="0">
              <a:solidFill>
                <a:schemeClr val="tx2"/>
              </a:solidFill>
            </a:endParaRPr>
          </a:p>
          <a:p>
            <a:pPr lvl="1">
              <a:buFont typeface="Arial" panose="020B0604020202020204" pitchFamily="34" charset="0"/>
              <a:buChar char="•"/>
            </a:pPr>
            <a:r>
              <a:rPr lang="en-US" sz="2400" dirty="0" smtClean="0">
                <a:solidFill>
                  <a:schemeClr val="tx2"/>
                </a:solidFill>
              </a:rPr>
              <a:t>This </a:t>
            </a:r>
            <a:r>
              <a:rPr lang="en-US" sz="2400" dirty="0">
                <a:solidFill>
                  <a:schemeClr val="tx2"/>
                </a:solidFill>
              </a:rPr>
              <a:t>webinar will contribute </a:t>
            </a:r>
            <a:r>
              <a:rPr lang="en-US" sz="2400" dirty="0" smtClean="0">
                <a:solidFill>
                  <a:schemeClr val="tx2"/>
                </a:solidFill>
              </a:rPr>
              <a:t>up to </a:t>
            </a:r>
            <a:r>
              <a:rPr lang="en-US" sz="2400" dirty="0" smtClean="0">
                <a:solidFill>
                  <a:srgbClr val="FF0000"/>
                </a:solidFill>
              </a:rPr>
              <a:t>1 </a:t>
            </a:r>
            <a:r>
              <a:rPr lang="en-US" sz="2400" dirty="0">
                <a:solidFill>
                  <a:srgbClr val="FF0000"/>
                </a:solidFill>
              </a:rPr>
              <a:t>Training </a:t>
            </a:r>
            <a:r>
              <a:rPr lang="en-US" sz="2400" dirty="0" smtClean="0">
                <a:solidFill>
                  <a:srgbClr val="FF0000"/>
                </a:solidFill>
              </a:rPr>
              <a:t>Hour </a:t>
            </a:r>
            <a:r>
              <a:rPr lang="en-US" sz="2400" dirty="0" smtClean="0">
                <a:solidFill>
                  <a:schemeClr val="tx2"/>
                </a:solidFill>
              </a:rPr>
              <a:t>toward </a:t>
            </a:r>
            <a:r>
              <a:rPr lang="en-US" sz="2400" dirty="0">
                <a:solidFill>
                  <a:schemeClr val="tx2"/>
                </a:solidFill>
              </a:rPr>
              <a:t>the Professional </a:t>
            </a:r>
            <a:r>
              <a:rPr lang="en-US" sz="2400" dirty="0" smtClean="0">
                <a:solidFill>
                  <a:schemeClr val="tx2"/>
                </a:solidFill>
              </a:rPr>
              <a:t>Standards </a:t>
            </a:r>
            <a:r>
              <a:rPr lang="en-US" sz="2400" dirty="0">
                <a:solidFill>
                  <a:schemeClr val="tx2"/>
                </a:solidFill>
              </a:rPr>
              <a:t>training </a:t>
            </a:r>
            <a:r>
              <a:rPr lang="en-US" sz="2400" dirty="0" smtClean="0">
                <a:solidFill>
                  <a:schemeClr val="tx2"/>
                </a:solidFill>
              </a:rPr>
              <a:t>requirements</a:t>
            </a:r>
            <a:endParaRPr lang="en-US" sz="2400" dirty="0">
              <a:solidFill>
                <a:schemeClr val="tx2"/>
              </a:solidFill>
            </a:endParaRPr>
          </a:p>
          <a:p>
            <a:pPr lvl="1">
              <a:buFont typeface="Arial" panose="020B0604020202020204" pitchFamily="34" charset="0"/>
              <a:buChar char="•"/>
            </a:pPr>
            <a:r>
              <a:rPr lang="en-US" sz="2400" dirty="0" smtClean="0">
                <a:solidFill>
                  <a:schemeClr val="tx2"/>
                </a:solidFill>
              </a:rPr>
              <a:t>Required </a:t>
            </a:r>
            <a:r>
              <a:rPr lang="en-US" sz="2400" dirty="0">
                <a:solidFill>
                  <a:schemeClr val="tx2"/>
                </a:solidFill>
              </a:rPr>
              <a:t>to track the number of training hours earned each year and maintain documentation of the trainings </a:t>
            </a:r>
            <a:r>
              <a:rPr lang="en-US" sz="2400" dirty="0" smtClean="0">
                <a:solidFill>
                  <a:schemeClr val="tx2"/>
                </a:solidFill>
              </a:rPr>
              <a:t>attended</a:t>
            </a:r>
            <a:endParaRPr lang="en-US" sz="2400" dirty="0">
              <a:solidFill>
                <a:schemeClr val="tx2"/>
              </a:solidFill>
            </a:endParaRPr>
          </a:p>
          <a:p>
            <a:pPr lvl="1">
              <a:buFont typeface="Arial" panose="020B0604020202020204" pitchFamily="34" charset="0"/>
              <a:buChar char="•"/>
            </a:pPr>
            <a:r>
              <a:rPr lang="en-US" sz="2400" dirty="0" smtClean="0">
                <a:solidFill>
                  <a:schemeClr val="tx2"/>
                </a:solidFill>
              </a:rPr>
              <a:t>SED </a:t>
            </a:r>
            <a:r>
              <a:rPr lang="en-US" sz="2400" dirty="0">
                <a:solidFill>
                  <a:schemeClr val="tx2"/>
                </a:solidFill>
              </a:rPr>
              <a:t>prototype tracking excel document for School Nutrition Directors </a:t>
            </a:r>
          </a:p>
          <a:p>
            <a:pPr lvl="1">
              <a:buFont typeface="Arial" panose="020B0604020202020204" pitchFamily="34" charset="0"/>
              <a:buChar char="•"/>
            </a:pPr>
            <a:r>
              <a:rPr lang="en-US" sz="2400" dirty="0" smtClean="0">
                <a:solidFill>
                  <a:schemeClr val="tx2"/>
                </a:solidFill>
              </a:rPr>
              <a:t>More information </a:t>
            </a:r>
            <a:r>
              <a:rPr lang="en-US" sz="2400" dirty="0">
                <a:solidFill>
                  <a:schemeClr val="tx2"/>
                </a:solidFill>
              </a:rPr>
              <a:t>will be provided in upcoming SED </a:t>
            </a:r>
            <a:r>
              <a:rPr lang="en-US" sz="2400" dirty="0" smtClean="0">
                <a:solidFill>
                  <a:schemeClr val="tx2"/>
                </a:solidFill>
              </a:rPr>
              <a:t>webinars</a:t>
            </a:r>
            <a:endParaRPr lang="en-US" sz="2400" dirty="0">
              <a:solidFill>
                <a:schemeClr val="tx2"/>
              </a:solidFill>
            </a:endParaRPr>
          </a:p>
          <a:p>
            <a:pPr lvl="1">
              <a:buFont typeface="Arial" panose="020B0604020202020204" pitchFamily="34" charset="0"/>
              <a:buChar char="•"/>
            </a:pPr>
            <a:r>
              <a:rPr lang="en-US" sz="2400" dirty="0" smtClean="0">
                <a:solidFill>
                  <a:schemeClr val="tx2"/>
                </a:solidFill>
              </a:rPr>
              <a:t>USDA Learning Topic Codes: 1110, 2150 and 2220</a:t>
            </a:r>
            <a:endParaRPr lang="en-US" sz="2400" dirty="0">
              <a:solidFill>
                <a:schemeClr val="tx2"/>
              </a:solidFill>
            </a:endParaRPr>
          </a:p>
          <a:p>
            <a:endParaRPr lang="en-US" sz="2100" dirty="0"/>
          </a:p>
        </p:txBody>
      </p:sp>
      <p:sp>
        <p:nvSpPr>
          <p:cNvPr id="6" name="Rectangle 5"/>
          <p:cNvSpPr/>
          <p:nvPr/>
        </p:nvSpPr>
        <p:spPr>
          <a:xfrm>
            <a:off x="381000" y="335340"/>
            <a:ext cx="8534400" cy="1569660"/>
          </a:xfrm>
          <a:prstGeom prst="rect">
            <a:avLst/>
          </a:prstGeom>
        </p:spPr>
        <p:txBody>
          <a:bodyPr wrap="square" anchor="ctr">
            <a:spAutoFit/>
          </a:bodyPr>
          <a:lstStyle/>
          <a:p>
            <a:pPr algn="ctr"/>
            <a:r>
              <a:rPr lang="en-US" sz="2400" dirty="0"/>
              <a:t/>
            </a:r>
            <a:br>
              <a:rPr lang="en-US" sz="2400" dirty="0"/>
            </a:br>
            <a:r>
              <a:rPr lang="en-US" sz="3600" dirty="0">
                <a:solidFill>
                  <a:schemeClr val="tx2"/>
                </a:solidFill>
                <a:latin typeface="+mj-lt"/>
              </a:rPr>
              <a:t>Professional Standards for State and Local Nutrition Program Personnel </a:t>
            </a:r>
            <a:r>
              <a:rPr lang="en-US" sz="3600" dirty="0" smtClean="0">
                <a:solidFill>
                  <a:schemeClr val="tx2"/>
                </a:solidFill>
                <a:latin typeface="+mj-lt"/>
              </a:rPr>
              <a:t>(Final Rule) </a:t>
            </a:r>
            <a:endParaRPr lang="en-US" sz="3600" dirty="0">
              <a:solidFill>
                <a:schemeClr val="tx2"/>
              </a:solidFill>
              <a:latin typeface="+mj-lt"/>
            </a:endParaRPr>
          </a:p>
        </p:txBody>
      </p:sp>
    </p:spTree>
    <p:extLst>
      <p:ext uri="{BB962C8B-B14F-4D97-AF65-F5344CB8AC3E}">
        <p14:creationId xmlns:p14="http://schemas.microsoft.com/office/powerpoint/2010/main" val="403852397"/>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04800"/>
            <a:ext cx="8610600" cy="1401762"/>
          </a:xfrm>
        </p:spPr>
        <p:txBody>
          <a:bodyPr>
            <a:noAutofit/>
          </a:bodyPr>
          <a:lstStyle/>
          <a:p>
            <a:pPr algn="ctr"/>
            <a:r>
              <a:rPr lang="en-US" sz="2200" b="1" dirty="0" smtClean="0"/>
              <a:t/>
            </a:r>
            <a:br>
              <a:rPr lang="en-US" sz="2200" b="1" dirty="0" smtClean="0"/>
            </a:br>
            <a:r>
              <a:rPr lang="en-US" dirty="0" smtClean="0"/>
              <a:t>Crediting Grains Using Exhibit A</a:t>
            </a:r>
            <a:r>
              <a:rPr lang="en-US" dirty="0"/>
              <a:t/>
            </a:r>
            <a:br>
              <a:rPr lang="en-US" dirty="0"/>
            </a:br>
            <a:endParaRPr lang="en-US" dirty="0"/>
          </a:p>
        </p:txBody>
      </p:sp>
      <p:pic>
        <p:nvPicPr>
          <p:cNvPr id="7" name="Content Placeholder 4"/>
          <p:cNvPicPr/>
          <p:nvPr/>
        </p:nvPicPr>
        <p:blipFill>
          <a:blip r:embed="rId3">
            <a:extLst>
              <a:ext uri="{28A0092B-C50C-407E-A947-70E740481C1C}">
                <a14:useLocalDpi xmlns:a14="http://schemas.microsoft.com/office/drawing/2010/main" val="0"/>
              </a:ext>
            </a:extLst>
          </a:blip>
          <a:stretch>
            <a:fillRect/>
          </a:stretch>
        </p:blipFill>
        <p:spPr>
          <a:xfrm>
            <a:off x="457200" y="1524000"/>
            <a:ext cx="3962400" cy="4943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5"/>
          <p:cNvPicPr/>
          <p:nvPr/>
        </p:nvPicPr>
        <p:blipFill>
          <a:blip r:embed="rId4">
            <a:extLst>
              <a:ext uri="{28A0092B-C50C-407E-A947-70E740481C1C}">
                <a14:useLocalDpi xmlns:a14="http://schemas.microsoft.com/office/drawing/2010/main" val="0"/>
              </a:ext>
            </a:extLst>
          </a:blip>
          <a:stretch>
            <a:fillRect/>
          </a:stretch>
        </p:blipFill>
        <p:spPr>
          <a:xfrm>
            <a:off x="4724400" y="1524000"/>
            <a:ext cx="3962400" cy="4943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30435808"/>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0500" y="609600"/>
            <a:ext cx="8763000" cy="762000"/>
          </a:xfrm>
          <a:prstGeom prst="rect">
            <a:avLst/>
          </a:prstGeom>
        </p:spPr>
        <p:txBody>
          <a:bodyPr>
            <a:normAutofit fontScale="92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defRPr/>
            </a:pPr>
            <a:r>
              <a:rPr lang="en-US" sz="4000" dirty="0" smtClean="0"/>
              <a:t>How to Calculate Grain </a:t>
            </a:r>
            <a:r>
              <a:rPr lang="en-US" sz="4000" dirty="0" err="1" smtClean="0"/>
              <a:t>oz</a:t>
            </a:r>
            <a:r>
              <a:rPr lang="en-US" sz="4000" dirty="0" smtClean="0"/>
              <a:t> </a:t>
            </a:r>
            <a:r>
              <a:rPr lang="en-US" sz="4000" dirty="0" err="1" smtClean="0"/>
              <a:t>eq</a:t>
            </a:r>
            <a:r>
              <a:rPr lang="en-US" sz="4000" dirty="0" smtClean="0"/>
              <a:t> Using Exhibit A</a:t>
            </a:r>
            <a:endParaRPr lang="en-US" sz="4000" dirty="0"/>
          </a:p>
        </p:txBody>
      </p:sp>
      <p:graphicFrame>
        <p:nvGraphicFramePr>
          <p:cNvPr id="10" name="Diagram 9"/>
          <p:cNvGraphicFramePr/>
          <p:nvPr>
            <p:extLst>
              <p:ext uri="{D42A27DB-BD31-4B8C-83A1-F6EECF244321}">
                <p14:modId xmlns:p14="http://schemas.microsoft.com/office/powerpoint/2010/main" val="3120294373"/>
              </p:ext>
            </p:extLst>
          </p:nvPr>
        </p:nvGraphicFramePr>
        <p:xfrm>
          <a:off x="533400" y="1524000"/>
          <a:ext cx="8153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1059227"/>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762000"/>
            <a:ext cx="8229600" cy="1066800"/>
          </a:xfrm>
        </p:spPr>
        <p:txBody>
          <a:bodyPr/>
          <a:lstStyle/>
          <a:p>
            <a:pPr algn="ctr"/>
            <a:r>
              <a:rPr lang="en-US" dirty="0" smtClean="0"/>
              <a:t>Calculating Grain </a:t>
            </a:r>
            <a:r>
              <a:rPr lang="en-US" dirty="0" err="1" smtClean="0"/>
              <a:t>oz</a:t>
            </a:r>
            <a:r>
              <a:rPr lang="en-US" dirty="0" smtClean="0"/>
              <a:t> </a:t>
            </a:r>
            <a:r>
              <a:rPr lang="en-US" dirty="0" err="1" smtClean="0"/>
              <a:t>eq</a:t>
            </a:r>
            <a:endParaRPr lang="en-US" dirty="0"/>
          </a:p>
        </p:txBody>
      </p:sp>
      <p:grpSp>
        <p:nvGrpSpPr>
          <p:cNvPr id="5" name="Group 4"/>
          <p:cNvGrpSpPr/>
          <p:nvPr/>
        </p:nvGrpSpPr>
        <p:grpSpPr>
          <a:xfrm>
            <a:off x="952500" y="1905000"/>
            <a:ext cx="7239000" cy="4575168"/>
            <a:chOff x="952500" y="1905000"/>
            <a:chExt cx="7239000" cy="4575168"/>
          </a:xfrm>
        </p:grpSpPr>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905000"/>
              <a:ext cx="7239000" cy="4575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410200" y="5238690"/>
              <a:ext cx="2717610" cy="400110"/>
            </a:xfrm>
            <a:prstGeom prst="rect">
              <a:avLst/>
            </a:prstGeom>
            <a:solidFill>
              <a:schemeClr val="bg1"/>
            </a:solidFill>
          </p:spPr>
          <p:txBody>
            <a:bodyPr wrap="square" rtlCol="0">
              <a:spAutoFit/>
            </a:bodyPr>
            <a:lstStyle/>
            <a:p>
              <a:r>
                <a:rPr lang="en-US" sz="2000" dirty="0"/>
                <a:t>2.357 = 2.25 </a:t>
              </a:r>
              <a:r>
                <a:rPr lang="en-US" sz="2000" dirty="0" err="1"/>
                <a:t>oz</a:t>
              </a:r>
              <a:r>
                <a:rPr lang="en-US" sz="2000" dirty="0"/>
                <a:t> </a:t>
              </a:r>
              <a:r>
                <a:rPr lang="en-US" sz="2000" dirty="0" err="1"/>
                <a:t>eq</a:t>
              </a:r>
              <a:r>
                <a:rPr lang="en-US" sz="2000" dirty="0"/>
                <a:t> </a:t>
              </a:r>
              <a:r>
                <a:rPr lang="en-US" sz="2000" dirty="0" smtClean="0"/>
                <a:t>grain</a:t>
              </a:r>
              <a:endParaRPr lang="en-US" sz="2000" dirty="0"/>
            </a:p>
          </p:txBody>
        </p:sp>
        <p:sp>
          <p:nvSpPr>
            <p:cNvPr id="4" name="TextBox 3"/>
            <p:cNvSpPr txBox="1"/>
            <p:nvPr/>
          </p:nvSpPr>
          <p:spPr>
            <a:xfrm>
              <a:off x="5410200" y="4617941"/>
              <a:ext cx="1895071" cy="400110"/>
            </a:xfrm>
            <a:prstGeom prst="rect">
              <a:avLst/>
            </a:prstGeom>
            <a:solidFill>
              <a:schemeClr val="bg1"/>
            </a:solidFill>
          </p:spPr>
          <p:txBody>
            <a:bodyPr wrap="none" rtlCol="0">
              <a:spAutoFit/>
            </a:bodyPr>
            <a:lstStyle/>
            <a:p>
              <a:r>
                <a:rPr lang="en-US" sz="2000" dirty="0" smtClean="0"/>
                <a:t>66g ÷ 28 = 2.357</a:t>
              </a:r>
              <a:endParaRPr lang="en-US" sz="2000" dirty="0"/>
            </a:p>
          </p:txBody>
        </p:sp>
      </p:gr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799" y="2057400"/>
            <a:ext cx="190817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814085"/>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a:bodyPr>
          <a:lstStyle/>
          <a:p>
            <a:pPr algn="ctr" fontAlgn="auto">
              <a:spcAft>
                <a:spcPts val="0"/>
              </a:spcAft>
              <a:defRPr/>
            </a:pPr>
            <a:r>
              <a:rPr lang="en-US" sz="4400" dirty="0" smtClean="0"/>
              <a:t>Crediting Grain Items at Breakfast</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8044966"/>
              </p:ext>
            </p:extLst>
          </p:nvPr>
        </p:nvGraphicFramePr>
        <p:xfrm>
          <a:off x="457200" y="2619375"/>
          <a:ext cx="8229600" cy="3600450"/>
        </p:xfrm>
        <a:graphic>
          <a:graphicData uri="http://schemas.openxmlformats.org/drawingml/2006/table">
            <a:tbl>
              <a:tblPr firstRow="1" bandRow="1">
                <a:tableStyleId>{5C22544A-7EE6-4342-B048-85BDC9FD1C3A}</a:tableStyleId>
              </a:tblPr>
              <a:tblGrid>
                <a:gridCol w="2743200"/>
                <a:gridCol w="2743200"/>
                <a:gridCol w="2743200"/>
              </a:tblGrid>
              <a:tr h="1200150">
                <a:tc>
                  <a:txBody>
                    <a:bodyPr/>
                    <a:lstStyle/>
                    <a:p>
                      <a:pPr algn="ctr"/>
                      <a:endParaRPr lang="en-US" dirty="0" smtClean="0"/>
                    </a:p>
                    <a:p>
                      <a:pPr algn="ctr"/>
                      <a:r>
                        <a:rPr lang="en-US" sz="2000" dirty="0" smtClean="0">
                          <a:latin typeface="+mn-lt"/>
                        </a:rPr>
                        <a:t>Component</a:t>
                      </a:r>
                      <a:endParaRPr lang="en-US" sz="2000" dirty="0">
                        <a:latin typeface="+mn-lt"/>
                      </a:endParaRPr>
                    </a:p>
                  </a:txBody>
                  <a:tcPr marL="139092" marR="139092"/>
                </a:tc>
                <a:tc>
                  <a:txBody>
                    <a:bodyPr/>
                    <a:lstStyle/>
                    <a:p>
                      <a:pPr algn="ctr"/>
                      <a:endParaRPr lang="en-US" dirty="0" smtClean="0"/>
                    </a:p>
                    <a:p>
                      <a:pPr algn="ctr"/>
                      <a:r>
                        <a:rPr lang="en-US" sz="2000" dirty="0" smtClean="0">
                          <a:latin typeface="+mn-lt"/>
                        </a:rPr>
                        <a:t>Ounce</a:t>
                      </a:r>
                      <a:r>
                        <a:rPr lang="en-US" sz="2000" baseline="0" dirty="0" smtClean="0">
                          <a:latin typeface="+mn-lt"/>
                        </a:rPr>
                        <a:t> Equivalents</a:t>
                      </a:r>
                      <a:endParaRPr lang="en-US" sz="2000" dirty="0">
                        <a:latin typeface="+mn-lt"/>
                      </a:endParaRPr>
                    </a:p>
                  </a:txBody>
                  <a:tcPr marL="139092" marR="139092"/>
                </a:tc>
                <a:tc>
                  <a:txBody>
                    <a:bodyPr/>
                    <a:lstStyle/>
                    <a:p>
                      <a:pPr algn="ctr"/>
                      <a:endParaRPr lang="en-US" dirty="0" smtClean="0"/>
                    </a:p>
                    <a:p>
                      <a:pPr algn="ctr"/>
                      <a:r>
                        <a:rPr lang="en-US" sz="2000" dirty="0" smtClean="0"/>
                        <a:t>Items</a:t>
                      </a:r>
                      <a:endParaRPr lang="en-US" sz="2000" dirty="0"/>
                    </a:p>
                  </a:txBody>
                  <a:tcPr marL="139092" marR="139092"/>
                </a:tc>
              </a:tr>
              <a:tr h="1200150">
                <a:tc>
                  <a:txBody>
                    <a:bodyPr/>
                    <a:lstStyle/>
                    <a:p>
                      <a:endParaRPr lang="en-US" dirty="0"/>
                    </a:p>
                  </a:txBody>
                  <a:tcPr marL="139092" marR="139092"/>
                </a:tc>
                <a:tc>
                  <a:txBody>
                    <a:bodyPr/>
                    <a:lstStyle/>
                    <a:p>
                      <a:pPr algn="ctr"/>
                      <a:endParaRPr lang="en-US" sz="2000" dirty="0" smtClean="0"/>
                    </a:p>
                    <a:p>
                      <a:pPr algn="ctr"/>
                      <a:r>
                        <a:rPr lang="en-US" sz="2000" dirty="0" smtClean="0"/>
                        <a:t>1.0-1.99</a:t>
                      </a:r>
                      <a:endParaRPr lang="en-US" sz="2000" dirty="0"/>
                    </a:p>
                  </a:txBody>
                  <a:tcPr marL="139092" marR="139092"/>
                </a:tc>
                <a:tc>
                  <a:txBody>
                    <a:bodyPr/>
                    <a:lstStyle/>
                    <a:p>
                      <a:pPr algn="ctr"/>
                      <a:endParaRPr lang="en-US" sz="2000" dirty="0" smtClean="0"/>
                    </a:p>
                    <a:p>
                      <a:pPr algn="ctr"/>
                      <a:r>
                        <a:rPr lang="en-US" sz="2000" dirty="0" smtClean="0"/>
                        <a:t>1 item</a:t>
                      </a:r>
                      <a:endParaRPr lang="en-US" sz="2000" dirty="0"/>
                    </a:p>
                  </a:txBody>
                  <a:tcPr marL="139092" marR="139092"/>
                </a:tc>
              </a:tr>
              <a:tr h="1200150">
                <a:tc>
                  <a:txBody>
                    <a:bodyPr/>
                    <a:lstStyle/>
                    <a:p>
                      <a:endParaRPr lang="en-US" dirty="0"/>
                    </a:p>
                  </a:txBody>
                  <a:tcPr marL="139092" marR="139092"/>
                </a:tc>
                <a:tc>
                  <a:txBody>
                    <a:bodyPr/>
                    <a:lstStyle/>
                    <a:p>
                      <a:pPr algn="ctr"/>
                      <a:endParaRPr lang="en-US" sz="2000" dirty="0" smtClean="0"/>
                    </a:p>
                    <a:p>
                      <a:pPr algn="ctr"/>
                      <a:r>
                        <a:rPr lang="en-US" sz="2000" dirty="0" smtClean="0"/>
                        <a:t>2.0-2.99</a:t>
                      </a:r>
                      <a:endParaRPr lang="en-US" sz="2000" dirty="0"/>
                    </a:p>
                  </a:txBody>
                  <a:tcPr marL="139092" marR="139092"/>
                </a:tc>
                <a:tc>
                  <a:txBody>
                    <a:bodyPr/>
                    <a:lstStyle/>
                    <a:p>
                      <a:pPr algn="ctr"/>
                      <a:endParaRPr lang="en-US" sz="2000" dirty="0" smtClean="0"/>
                    </a:p>
                    <a:p>
                      <a:pPr algn="ctr"/>
                      <a:r>
                        <a:rPr lang="en-US" sz="2000" dirty="0" smtClean="0"/>
                        <a:t>1 or 2 items</a:t>
                      </a:r>
                      <a:endParaRPr lang="en-US" sz="2000" dirty="0"/>
                    </a:p>
                  </a:txBody>
                  <a:tcPr marL="139092" marR="139092"/>
                </a:tc>
              </a:tr>
            </a:tbl>
          </a:graphicData>
        </a:graphic>
      </p:graphicFrame>
      <p:pic>
        <p:nvPicPr>
          <p:cNvPr id="426005" name="Content Placeholder 4"/>
          <p:cNvPicPr>
            <a:picLocks noChangeAspect="1"/>
          </p:cNvPicPr>
          <p:nvPr/>
        </p:nvPicPr>
        <p:blipFill>
          <a:blip r:embed="rId3"/>
          <a:srcRect/>
          <a:stretch>
            <a:fillRect/>
          </a:stretch>
        </p:blipFill>
        <p:spPr bwMode="auto">
          <a:xfrm>
            <a:off x="1330532" y="4038600"/>
            <a:ext cx="898525" cy="838200"/>
          </a:xfrm>
          <a:prstGeom prst="rect">
            <a:avLst/>
          </a:prstGeom>
          <a:noFill/>
          <a:ln w="9525">
            <a:noFill/>
            <a:miter lim="800000"/>
            <a:headEnd/>
            <a:tailEnd/>
          </a:ln>
        </p:spPr>
      </p:pic>
      <p:pic>
        <p:nvPicPr>
          <p:cNvPr id="426006" name="Content Placeholder 4"/>
          <p:cNvPicPr>
            <a:picLocks noChangeAspect="1"/>
          </p:cNvPicPr>
          <p:nvPr/>
        </p:nvPicPr>
        <p:blipFill>
          <a:blip r:embed="rId3"/>
          <a:srcRect/>
          <a:stretch>
            <a:fillRect/>
          </a:stretch>
        </p:blipFill>
        <p:spPr bwMode="auto">
          <a:xfrm>
            <a:off x="1255920" y="5181600"/>
            <a:ext cx="1047750" cy="976312"/>
          </a:xfrm>
          <a:prstGeom prst="rect">
            <a:avLst/>
          </a:prstGeom>
          <a:noFill/>
          <a:ln w="9525">
            <a:noFill/>
            <a:miter lim="800000"/>
            <a:headEnd/>
            <a:tailEnd/>
          </a:ln>
        </p:spPr>
      </p:pic>
    </p:spTree>
    <p:extLst>
      <p:ext uri="{BB962C8B-B14F-4D97-AF65-F5344CB8AC3E}">
        <p14:creationId xmlns:p14="http://schemas.microsoft.com/office/powerpoint/2010/main" val="728391576"/>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pPr algn="ctr"/>
            <a:r>
              <a:rPr lang="en-US" dirty="0" smtClean="0"/>
              <a:t>Crediting Meat/Meat Alternate</a:t>
            </a:r>
            <a:endParaRPr lang="en-US" dirty="0"/>
          </a:p>
        </p:txBody>
      </p:sp>
      <p:sp>
        <p:nvSpPr>
          <p:cNvPr id="3" name="Content Placeholder 2"/>
          <p:cNvSpPr>
            <a:spLocks noGrp="1"/>
          </p:cNvSpPr>
          <p:nvPr>
            <p:ph sz="half" idx="1"/>
          </p:nvPr>
        </p:nvSpPr>
        <p:spPr>
          <a:xfrm>
            <a:off x="518160" y="1676400"/>
            <a:ext cx="4038600" cy="4525963"/>
          </a:xfrm>
        </p:spPr>
        <p:txBody>
          <a:bodyPr>
            <a:normAutofit lnSpcReduction="10000"/>
          </a:bodyPr>
          <a:lstStyle/>
          <a:p>
            <a:r>
              <a:rPr lang="en-US" sz="2200" dirty="0" smtClean="0"/>
              <a:t>M/MA may be credited using a Product Formulation Statement or a CN Label</a:t>
            </a:r>
          </a:p>
          <a:p>
            <a:r>
              <a:rPr lang="en-US" sz="2200" dirty="0"/>
              <a:t>1 ounce cooked, skinless, </a:t>
            </a:r>
            <a:r>
              <a:rPr lang="en-US" sz="2200" dirty="0" smtClean="0"/>
              <a:t>unbreaded meat </a:t>
            </a:r>
            <a:r>
              <a:rPr lang="en-US" sz="2200" dirty="0"/>
              <a:t>equals </a:t>
            </a:r>
            <a:endParaRPr lang="en-US" sz="2200" dirty="0" smtClean="0"/>
          </a:p>
          <a:p>
            <a:pPr marL="109728" indent="0">
              <a:buNone/>
            </a:pPr>
            <a:r>
              <a:rPr lang="en-US" sz="2200" dirty="0" smtClean="0"/>
              <a:t>     1 </a:t>
            </a:r>
            <a:r>
              <a:rPr lang="en-US" sz="2200" dirty="0" err="1" smtClean="0"/>
              <a:t>oz</a:t>
            </a:r>
            <a:r>
              <a:rPr lang="en-US" sz="2200" dirty="0" smtClean="0"/>
              <a:t> </a:t>
            </a:r>
            <a:r>
              <a:rPr lang="en-US" sz="2200" dirty="0" err="1" smtClean="0"/>
              <a:t>eq</a:t>
            </a:r>
            <a:r>
              <a:rPr lang="en-US" sz="2200" dirty="0" smtClean="0"/>
              <a:t> M/MA</a:t>
            </a:r>
          </a:p>
          <a:p>
            <a:endParaRPr lang="en-US" dirty="0"/>
          </a:p>
          <a:p>
            <a:endParaRPr lang="en-US" dirty="0" smtClean="0"/>
          </a:p>
          <a:p>
            <a:endParaRPr lang="en-US" dirty="0"/>
          </a:p>
        </p:txBody>
      </p:sp>
      <p:sp>
        <p:nvSpPr>
          <p:cNvPr id="4" name="Content Placeholder 3"/>
          <p:cNvSpPr>
            <a:spLocks noGrp="1"/>
          </p:cNvSpPr>
          <p:nvPr>
            <p:ph sz="half" idx="2"/>
          </p:nvPr>
        </p:nvSpPr>
        <p:spPr>
          <a:xfrm>
            <a:off x="4495800" y="1676400"/>
            <a:ext cx="4267200" cy="4525963"/>
          </a:xfrm>
        </p:spPr>
        <p:txBody>
          <a:bodyPr>
            <a:normAutofit lnSpcReduction="10000"/>
          </a:bodyPr>
          <a:lstStyle/>
          <a:p>
            <a:r>
              <a:rPr lang="en-US" sz="2200" dirty="0"/>
              <a:t>Crediting meat alternates</a:t>
            </a:r>
            <a:r>
              <a:rPr lang="en-US" sz="2200" dirty="0" smtClean="0"/>
              <a:t>:</a:t>
            </a:r>
          </a:p>
          <a:p>
            <a:pPr marL="109728" indent="0">
              <a:buNone/>
            </a:pPr>
            <a:endParaRPr lang="en-US" sz="1000" dirty="0" smtClean="0"/>
          </a:p>
          <a:p>
            <a:pPr lvl="1"/>
            <a:r>
              <a:rPr lang="en-US" sz="2000" b="1" dirty="0" smtClean="0"/>
              <a:t>Nuts and Seeds: </a:t>
            </a:r>
            <a:r>
              <a:rPr lang="en-US" sz="2000" dirty="0"/>
              <a:t>¼ cup </a:t>
            </a:r>
            <a:r>
              <a:rPr lang="en-US" sz="2000" dirty="0" smtClean="0"/>
              <a:t>= 1 M/MA</a:t>
            </a:r>
          </a:p>
          <a:p>
            <a:pPr lvl="2"/>
            <a:r>
              <a:rPr lang="en-US" sz="1600" dirty="0" smtClean="0"/>
              <a:t>Can be used to meet up to 50% of the M/MA component daily</a:t>
            </a:r>
          </a:p>
          <a:p>
            <a:pPr lvl="1"/>
            <a:r>
              <a:rPr lang="en-US" sz="2000" b="1" dirty="0" smtClean="0"/>
              <a:t>Nut Butters: </a:t>
            </a:r>
            <a:r>
              <a:rPr lang="en-US" sz="2000" dirty="0" smtClean="0"/>
              <a:t>2 </a:t>
            </a:r>
            <a:r>
              <a:rPr lang="en-US" sz="2000" dirty="0" err="1" smtClean="0"/>
              <a:t>tbsp</a:t>
            </a:r>
            <a:r>
              <a:rPr lang="en-US" sz="2000" dirty="0" smtClean="0"/>
              <a:t> = 1 M/MA</a:t>
            </a:r>
          </a:p>
          <a:p>
            <a:pPr lvl="1"/>
            <a:r>
              <a:rPr lang="en-US" sz="2000" b="1" dirty="0" smtClean="0"/>
              <a:t>Yogurt: </a:t>
            </a:r>
            <a:r>
              <a:rPr lang="en-US" sz="2000" dirty="0"/>
              <a:t>4 </a:t>
            </a:r>
            <a:r>
              <a:rPr lang="en-US" sz="2000" dirty="0" err="1"/>
              <a:t>oz</a:t>
            </a:r>
            <a:r>
              <a:rPr lang="en-US" sz="2000" dirty="0"/>
              <a:t> or ½ cup = 1 M/MA </a:t>
            </a:r>
            <a:endParaRPr lang="en-US" sz="2000" dirty="0" smtClean="0"/>
          </a:p>
          <a:p>
            <a:pPr lvl="1"/>
            <a:r>
              <a:rPr lang="en-US" sz="2000" b="1" dirty="0"/>
              <a:t>Cottage Cheese</a:t>
            </a:r>
            <a:r>
              <a:rPr lang="en-US" sz="2000" dirty="0"/>
              <a:t>: ¼ c = 1 </a:t>
            </a:r>
            <a:r>
              <a:rPr lang="en-US" sz="2000" dirty="0" smtClean="0"/>
              <a:t>M/MA</a:t>
            </a:r>
            <a:endParaRPr lang="en-US" sz="2000" dirty="0"/>
          </a:p>
          <a:p>
            <a:pPr lvl="1"/>
            <a:r>
              <a:rPr lang="en-US" sz="2000" b="1" dirty="0"/>
              <a:t>Tofu and Soy Products: </a:t>
            </a:r>
            <a:r>
              <a:rPr lang="en-US" sz="2000" dirty="0"/>
              <a:t>¼ cup = 1 M/MA</a:t>
            </a:r>
          </a:p>
          <a:p>
            <a:pPr lvl="1"/>
            <a:r>
              <a:rPr lang="en-US" sz="2000" b="1" dirty="0" smtClean="0"/>
              <a:t>Beans/Peas </a:t>
            </a:r>
            <a:r>
              <a:rPr lang="en-US" sz="2000" b="1" dirty="0"/>
              <a:t>(</a:t>
            </a:r>
            <a:r>
              <a:rPr lang="en-US" sz="2000" b="1" dirty="0" smtClean="0"/>
              <a:t>Legumes): </a:t>
            </a:r>
            <a:r>
              <a:rPr lang="en-US" sz="2000" dirty="0" smtClean="0"/>
              <a:t>½ cup = </a:t>
            </a:r>
            <a:r>
              <a:rPr lang="en-US" sz="2000" dirty="0" smtClean="0"/>
              <a:t>2 </a:t>
            </a:r>
            <a:r>
              <a:rPr lang="en-US" sz="2000" dirty="0" smtClean="0"/>
              <a:t>M/MA</a:t>
            </a:r>
          </a:p>
          <a:p>
            <a:pPr lvl="1"/>
            <a:r>
              <a:rPr lang="en-US" sz="2000" b="1" dirty="0" smtClean="0"/>
              <a:t>Eggs:</a:t>
            </a:r>
            <a:r>
              <a:rPr lang="en-US" sz="2000" dirty="0" smtClean="0"/>
              <a:t> 1 large egg = 2 M/MA</a:t>
            </a:r>
          </a:p>
          <a:p>
            <a:pPr lvl="1"/>
            <a:r>
              <a:rPr lang="en-US" sz="2000" b="1" dirty="0" smtClean="0"/>
              <a:t>Cheese: </a:t>
            </a:r>
            <a:r>
              <a:rPr lang="en-US" sz="2000" dirty="0" smtClean="0"/>
              <a:t>1 </a:t>
            </a:r>
            <a:r>
              <a:rPr lang="en-US" sz="2000" dirty="0" err="1" smtClean="0"/>
              <a:t>oz</a:t>
            </a:r>
            <a:r>
              <a:rPr lang="en-US" sz="2000" dirty="0" smtClean="0"/>
              <a:t> = 1 M/MA</a:t>
            </a:r>
            <a:endParaRPr lang="en-US" sz="2000" dirty="0"/>
          </a:p>
          <a:p>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976" y="4043606"/>
            <a:ext cx="2553224" cy="2128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374192"/>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Part 3—Breakfast Requirements</a:t>
            </a:r>
            <a:endParaRPr lang="en-US" dirty="0"/>
          </a:p>
        </p:txBody>
      </p:sp>
    </p:spTree>
    <p:extLst>
      <p:ext uri="{BB962C8B-B14F-4D97-AF65-F5344CB8AC3E}">
        <p14:creationId xmlns:p14="http://schemas.microsoft.com/office/powerpoint/2010/main" val="2513168525"/>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85800"/>
            <a:ext cx="8229600" cy="762000"/>
          </a:xfrm>
        </p:spPr>
        <p:txBody>
          <a:bodyPr>
            <a:normAutofit/>
          </a:bodyPr>
          <a:lstStyle/>
          <a:p>
            <a:pPr algn="ctr" fontAlgn="auto">
              <a:spcAft>
                <a:spcPts val="0"/>
              </a:spcAft>
              <a:defRPr/>
            </a:pPr>
            <a:r>
              <a:rPr lang="en-US" dirty="0" smtClean="0"/>
              <a:t>SY 2015-2016 SBP Requirements</a:t>
            </a:r>
            <a:endParaRPr lang="en-US" dirty="0"/>
          </a:p>
        </p:txBody>
      </p:sp>
      <p:sp>
        <p:nvSpPr>
          <p:cNvPr id="2" name="Content Placeholder 1"/>
          <p:cNvSpPr>
            <a:spLocks noGrp="1"/>
          </p:cNvSpPr>
          <p:nvPr>
            <p:ph sz="half" idx="1"/>
          </p:nvPr>
        </p:nvSpPr>
        <p:spPr>
          <a:xfrm>
            <a:off x="381000" y="1752600"/>
            <a:ext cx="4038600" cy="4833937"/>
          </a:xfrm>
        </p:spPr>
        <p:txBody>
          <a:bodyPr>
            <a:normAutofit/>
          </a:bodyPr>
          <a:lstStyle/>
          <a:p>
            <a:pPr marL="18288" indent="0" fontAlgn="auto">
              <a:spcAft>
                <a:spcPts val="0"/>
              </a:spcAft>
              <a:buNone/>
              <a:defRPr/>
            </a:pPr>
            <a:r>
              <a:rPr lang="en-US" dirty="0" smtClean="0"/>
              <a:t>Breakfast Meal Components (3)</a:t>
            </a:r>
          </a:p>
          <a:p>
            <a:pPr marL="925830" lvl="1" indent="-514350" fontAlgn="auto">
              <a:spcAft>
                <a:spcPts val="0"/>
              </a:spcAft>
              <a:buSzPct val="100000"/>
              <a:buFont typeface="+mj-lt"/>
              <a:buAutoNum type="arabicPeriod"/>
              <a:defRPr/>
            </a:pPr>
            <a:r>
              <a:rPr lang="en-US" sz="2200" b="1" dirty="0" smtClean="0"/>
              <a:t>Fruits/Vegetables</a:t>
            </a:r>
          </a:p>
          <a:p>
            <a:pPr marL="925830" lvl="1" indent="-514350" fontAlgn="auto">
              <a:spcAft>
                <a:spcPts val="0"/>
              </a:spcAft>
              <a:buSzPct val="100000"/>
              <a:buFont typeface="+mj-lt"/>
              <a:buAutoNum type="arabicPeriod"/>
              <a:defRPr/>
            </a:pPr>
            <a:r>
              <a:rPr lang="en-US" sz="2200" b="1" dirty="0" smtClean="0"/>
              <a:t>Grains</a:t>
            </a:r>
          </a:p>
          <a:p>
            <a:pPr marL="1200150" lvl="2" indent="-514350">
              <a:buClr>
                <a:schemeClr val="accent3"/>
              </a:buClr>
              <a:buSzPct val="95000"/>
              <a:defRPr/>
            </a:pPr>
            <a:r>
              <a:rPr lang="en-US" sz="1500" dirty="0" smtClean="0"/>
              <a:t>All grains must be 100% WGR</a:t>
            </a:r>
          </a:p>
          <a:p>
            <a:pPr marL="1200150" lvl="2" indent="-514350">
              <a:buClr>
                <a:schemeClr val="accent3"/>
              </a:buClr>
              <a:buSzPct val="95000"/>
              <a:defRPr/>
            </a:pPr>
            <a:r>
              <a:rPr lang="en-US" sz="1500" dirty="0" smtClean="0"/>
              <a:t>Meat/Meat Alternates (optional)</a:t>
            </a:r>
          </a:p>
          <a:p>
            <a:pPr marL="925830" lvl="1" indent="-514350" fontAlgn="auto">
              <a:spcAft>
                <a:spcPts val="0"/>
              </a:spcAft>
              <a:buSzPct val="100000"/>
              <a:buFont typeface="+mj-lt"/>
              <a:buAutoNum type="arabicPeriod"/>
              <a:defRPr/>
            </a:pPr>
            <a:r>
              <a:rPr lang="en-US" sz="2200" b="1" dirty="0" smtClean="0"/>
              <a:t>Milk</a:t>
            </a:r>
          </a:p>
          <a:p>
            <a:pPr marL="868680" lvl="1" indent="-457200" fontAlgn="auto">
              <a:spcAft>
                <a:spcPts val="0"/>
              </a:spcAft>
              <a:buSzPct val="150000"/>
              <a:buFont typeface="+mj-lt"/>
              <a:buAutoNum type="arabicPeriod"/>
              <a:defRPr/>
            </a:pPr>
            <a:endParaRPr lang="en-US" sz="1000" b="1" dirty="0"/>
          </a:p>
          <a:p>
            <a:pPr marL="109728" indent="0">
              <a:buSzPct val="130000"/>
              <a:buNone/>
            </a:pPr>
            <a:r>
              <a:rPr lang="en-US" dirty="0" smtClean="0"/>
              <a:t>Must offer one cup fruit/vegetable</a:t>
            </a:r>
          </a:p>
          <a:p>
            <a:pPr lvl="1">
              <a:buSzPct val="130000"/>
              <a:buFont typeface="Arial" panose="020B0604020202020204" pitchFamily="34" charset="0"/>
              <a:buChar char="•"/>
            </a:pPr>
            <a:r>
              <a:rPr lang="en-US" sz="2200" dirty="0" smtClean="0"/>
              <a:t>Student must select at least ½ cup fruit/vegetable for meal reimbursement</a:t>
            </a:r>
          </a:p>
          <a:p>
            <a:pPr lvl="1"/>
            <a:endParaRPr lang="en-US" dirty="0" smtClean="0"/>
          </a:p>
          <a:p>
            <a:pPr lvl="1"/>
            <a:endParaRPr lang="en-US" dirty="0" smtClean="0"/>
          </a:p>
        </p:txBody>
      </p:sp>
      <p:sp>
        <p:nvSpPr>
          <p:cNvPr id="3" name="Content Placeholder 2"/>
          <p:cNvSpPr>
            <a:spLocks noGrp="1"/>
          </p:cNvSpPr>
          <p:nvPr>
            <p:ph sz="half" idx="2"/>
          </p:nvPr>
        </p:nvSpPr>
        <p:spPr>
          <a:xfrm>
            <a:off x="4724400" y="1752600"/>
            <a:ext cx="4191000" cy="4406900"/>
          </a:xfrm>
        </p:spPr>
        <p:txBody>
          <a:bodyPr>
            <a:normAutofit/>
          </a:bodyPr>
          <a:lstStyle/>
          <a:p>
            <a:pPr marL="18288" indent="0" fontAlgn="auto">
              <a:spcAft>
                <a:spcPts val="0"/>
              </a:spcAft>
              <a:buNone/>
              <a:defRPr/>
            </a:pPr>
            <a:r>
              <a:rPr lang="en-US" dirty="0" smtClean="0"/>
              <a:t>Sodium targets per meal on average</a:t>
            </a:r>
          </a:p>
          <a:p>
            <a:pPr lvl="1">
              <a:defRPr/>
            </a:pPr>
            <a:r>
              <a:rPr lang="en-US" sz="2200" dirty="0"/>
              <a:t>K-5  </a:t>
            </a:r>
            <a:r>
              <a:rPr lang="en-US" sz="2200" b="1" dirty="0" smtClean="0"/>
              <a:t>≤ </a:t>
            </a:r>
            <a:r>
              <a:rPr lang="en-US" sz="2200" dirty="0" smtClean="0"/>
              <a:t>540 mg</a:t>
            </a:r>
            <a:endParaRPr lang="en-US" sz="2200" dirty="0"/>
          </a:p>
          <a:p>
            <a:pPr lvl="1">
              <a:defRPr/>
            </a:pPr>
            <a:r>
              <a:rPr lang="en-US" sz="2200" dirty="0"/>
              <a:t>6-8  </a:t>
            </a:r>
            <a:r>
              <a:rPr lang="en-US" sz="2200" b="1" dirty="0" smtClean="0"/>
              <a:t>≤ </a:t>
            </a:r>
            <a:r>
              <a:rPr lang="en-US" sz="2200" dirty="0" smtClean="0"/>
              <a:t>600 mg</a:t>
            </a:r>
            <a:endParaRPr lang="en-US" sz="2200" dirty="0"/>
          </a:p>
          <a:p>
            <a:pPr lvl="1">
              <a:defRPr/>
            </a:pPr>
            <a:r>
              <a:rPr lang="en-US" sz="2200" dirty="0"/>
              <a:t>9-12 </a:t>
            </a:r>
            <a:r>
              <a:rPr lang="en-US" sz="2200" b="1" dirty="0" smtClean="0"/>
              <a:t>≤ </a:t>
            </a:r>
            <a:r>
              <a:rPr lang="en-US" sz="2200" dirty="0" smtClean="0"/>
              <a:t>640 mg</a:t>
            </a:r>
            <a:endParaRPr lang="en-US" sz="2200" dirty="0"/>
          </a:p>
          <a:p>
            <a:pPr lvl="1">
              <a:defRPr/>
            </a:pPr>
            <a:r>
              <a:rPr lang="en-US" sz="2200" dirty="0"/>
              <a:t>K-8 </a:t>
            </a:r>
            <a:r>
              <a:rPr lang="en-US" sz="2200" b="1" dirty="0" smtClean="0"/>
              <a:t>≤ </a:t>
            </a:r>
            <a:r>
              <a:rPr lang="en-US" sz="2200" dirty="0" smtClean="0"/>
              <a:t>540 mg</a:t>
            </a:r>
            <a:endParaRPr lang="en-US" sz="2200" dirty="0"/>
          </a:p>
          <a:p>
            <a:pPr lvl="1">
              <a:defRPr/>
            </a:pPr>
            <a:endParaRPr lang="en-US" dirty="0" smtClean="0"/>
          </a:p>
          <a:p>
            <a:pPr marL="18288" indent="0" fontAlgn="auto">
              <a:spcAft>
                <a:spcPts val="0"/>
              </a:spcAft>
              <a:buNone/>
              <a:defRPr/>
            </a:pPr>
            <a:r>
              <a:rPr lang="en-US" dirty="0" smtClean="0"/>
              <a:t>Dietary Specifications (4)</a:t>
            </a:r>
          </a:p>
          <a:p>
            <a:pPr lvl="1">
              <a:defRPr/>
            </a:pPr>
            <a:r>
              <a:rPr lang="en-US" sz="2200" dirty="0" smtClean="0"/>
              <a:t>Min-max calorie range</a:t>
            </a:r>
          </a:p>
          <a:p>
            <a:pPr lvl="1">
              <a:defRPr/>
            </a:pPr>
            <a:r>
              <a:rPr lang="en-US" sz="2200" dirty="0" smtClean="0"/>
              <a:t>Saturated </a:t>
            </a:r>
            <a:r>
              <a:rPr lang="en-US" sz="2200" dirty="0"/>
              <a:t>fat </a:t>
            </a:r>
            <a:r>
              <a:rPr lang="en-US" sz="2200" dirty="0" smtClean="0"/>
              <a:t>maximum</a:t>
            </a:r>
          </a:p>
          <a:p>
            <a:pPr lvl="1">
              <a:defRPr/>
            </a:pPr>
            <a:r>
              <a:rPr lang="en-US" sz="2200" dirty="0" smtClean="0"/>
              <a:t>Trans fat restriction</a:t>
            </a:r>
          </a:p>
          <a:p>
            <a:pPr lvl="1">
              <a:defRPr/>
            </a:pPr>
            <a:r>
              <a:rPr lang="en-US" sz="2200" dirty="0" smtClean="0"/>
              <a:t>Sodium</a:t>
            </a:r>
          </a:p>
          <a:p>
            <a:pPr marL="365760" lvl="1" indent="0" fontAlgn="auto">
              <a:spcAft>
                <a:spcPts val="0"/>
              </a:spcAft>
              <a:buNone/>
              <a:defRPr/>
            </a:pPr>
            <a:endParaRPr lang="en-US" dirty="0"/>
          </a:p>
        </p:txBody>
      </p:sp>
    </p:spTree>
    <p:extLst>
      <p:ext uri="{BB962C8B-B14F-4D97-AF65-F5344CB8AC3E}">
        <p14:creationId xmlns:p14="http://schemas.microsoft.com/office/powerpoint/2010/main" val="1231908557"/>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36" y="2019300"/>
            <a:ext cx="857250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48586" y="762000"/>
            <a:ext cx="8229600" cy="1066800"/>
          </a:xfrm>
        </p:spPr>
        <p:txBody>
          <a:bodyPr>
            <a:normAutofit fontScale="90000"/>
          </a:bodyPr>
          <a:lstStyle/>
          <a:p>
            <a:pPr algn="ctr"/>
            <a:r>
              <a:rPr lang="en-US" dirty="0" smtClean="0"/>
              <a:t>Breakfast (SBP) Meal Pattern for</a:t>
            </a:r>
            <a:br>
              <a:rPr lang="en-US" dirty="0" smtClean="0"/>
            </a:br>
            <a:r>
              <a:rPr lang="en-US" dirty="0" smtClean="0"/>
              <a:t>SY 2015-2016</a:t>
            </a:r>
            <a:endParaRPr lang="en-US" dirty="0"/>
          </a:p>
        </p:txBody>
      </p:sp>
    </p:spTree>
    <p:extLst>
      <p:ext uri="{BB962C8B-B14F-4D97-AF65-F5344CB8AC3E}">
        <p14:creationId xmlns:p14="http://schemas.microsoft.com/office/powerpoint/2010/main" val="2710011365"/>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066800"/>
          </a:xfrm>
        </p:spPr>
        <p:txBody>
          <a:bodyPr/>
          <a:lstStyle/>
          <a:p>
            <a:pPr algn="ctr"/>
            <a:r>
              <a:rPr lang="en-US" dirty="0" smtClean="0"/>
              <a:t>SBP Fruit and Vegetable Requirements</a:t>
            </a:r>
            <a:endParaRPr lang="en-US" dirty="0"/>
          </a:p>
        </p:txBody>
      </p:sp>
      <p:sp>
        <p:nvSpPr>
          <p:cNvPr id="7" name="Content Placeholder 6"/>
          <p:cNvSpPr>
            <a:spLocks noGrp="1"/>
          </p:cNvSpPr>
          <p:nvPr>
            <p:ph idx="1"/>
          </p:nvPr>
        </p:nvSpPr>
        <p:spPr>
          <a:xfrm>
            <a:off x="457200" y="1600200"/>
            <a:ext cx="8229600" cy="4648200"/>
          </a:xfrm>
        </p:spPr>
        <p:txBody>
          <a:bodyPr>
            <a:normAutofit fontScale="5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p>
            <a:endParaRPr lang="en-US" dirty="0" smtClean="0"/>
          </a:p>
          <a:p>
            <a:pPr marL="109728" indent="0">
              <a:buNone/>
            </a:pPr>
            <a:r>
              <a:rPr lang="en-US" sz="3200" dirty="0" smtClean="0"/>
              <a:t/>
            </a:r>
            <a:br>
              <a:rPr lang="en-US" sz="3200" dirty="0" smtClean="0"/>
            </a:br>
            <a:endParaRPr lang="en-US" sz="3200" dirty="0"/>
          </a:p>
          <a:p>
            <a:r>
              <a:rPr lang="en-US" sz="3600" dirty="0" smtClean="0"/>
              <a:t>Must offer at least 1 full cup fruit or vegetable for all age/grade groups</a:t>
            </a:r>
          </a:p>
          <a:p>
            <a:r>
              <a:rPr lang="en-US" sz="3600" dirty="0" smtClean="0"/>
              <a:t>Vegetables may be substituted for fruit </a:t>
            </a:r>
          </a:p>
          <a:p>
            <a:pPr lvl="1"/>
            <a:r>
              <a:rPr lang="en-US" sz="3400" dirty="0" smtClean="0"/>
              <a:t>At least 2 cups of the red/orange, dark green, legumes, or “other” vegetable subgroups must be offered during the week before a starchy vegetable can be considered. The sequence in which the subgroups are offered is not significant.</a:t>
            </a:r>
          </a:p>
          <a:p>
            <a:r>
              <a:rPr lang="en-US" sz="3600" dirty="0" smtClean="0"/>
              <a:t>No </a:t>
            </a:r>
            <a:r>
              <a:rPr lang="en-US" sz="3600" dirty="0"/>
              <a:t>more than half of the fruit or vegetable offerings over the course of the </a:t>
            </a:r>
            <a:r>
              <a:rPr lang="en-US" sz="3600" dirty="0" smtClean="0"/>
              <a:t>week </a:t>
            </a:r>
            <a:r>
              <a:rPr lang="en-US" sz="3600" dirty="0"/>
              <a:t>may be in the form of </a:t>
            </a:r>
            <a:r>
              <a:rPr lang="en-US" sz="3600" dirty="0" smtClean="0"/>
              <a:t>juice</a:t>
            </a:r>
          </a:p>
          <a:p>
            <a:r>
              <a:rPr lang="en-US" sz="3600" dirty="0" smtClean="0"/>
              <a:t>All </a:t>
            </a:r>
            <a:r>
              <a:rPr lang="en-US" sz="3600" dirty="0"/>
              <a:t>juice must be 100</a:t>
            </a:r>
            <a:r>
              <a:rPr lang="en-US" sz="3600" dirty="0" smtClean="0"/>
              <a:t>% fruit or vegetable </a:t>
            </a:r>
            <a:r>
              <a:rPr lang="en-US" sz="3600" dirty="0"/>
              <a:t>juice</a:t>
            </a:r>
          </a:p>
          <a:p>
            <a:endParaRPr lang="en-US" dirty="0" smtClean="0"/>
          </a:p>
          <a:p>
            <a:endParaRPr lang="en-US" dirty="0" smtClean="0"/>
          </a:p>
          <a:p>
            <a:endParaRPr lang="en-US" dirty="0" err="1" smtClean="0"/>
          </a:p>
        </p:txBody>
      </p:sp>
      <p:graphicFrame>
        <p:nvGraphicFramePr>
          <p:cNvPr id="12" name="Table 11"/>
          <p:cNvGraphicFramePr>
            <a:graphicFrameLocks noGrp="1"/>
          </p:cNvGraphicFramePr>
          <p:nvPr>
            <p:extLst>
              <p:ext uri="{D42A27DB-BD31-4B8C-83A1-F6EECF244321}">
                <p14:modId xmlns:p14="http://schemas.microsoft.com/office/powerpoint/2010/main" val="2383644095"/>
              </p:ext>
            </p:extLst>
          </p:nvPr>
        </p:nvGraphicFramePr>
        <p:xfrm>
          <a:off x="2362200" y="1622728"/>
          <a:ext cx="4572000" cy="1958672"/>
        </p:xfrm>
        <a:graphic>
          <a:graphicData uri="http://schemas.openxmlformats.org/drawingml/2006/table">
            <a:tbl>
              <a:tblPr firstRow="1" firstCol="1" bandRow="1"/>
              <a:tblGrid>
                <a:gridCol w="990600"/>
                <a:gridCol w="716280"/>
                <a:gridCol w="716280"/>
                <a:gridCol w="716280"/>
                <a:gridCol w="716280"/>
                <a:gridCol w="716280"/>
              </a:tblGrid>
              <a:tr h="243756">
                <a:tc gridSpan="6">
                  <a:txBody>
                    <a:bodyPr/>
                    <a:lstStyle/>
                    <a:p>
                      <a:pPr marL="0" marR="0" algn="ctr">
                        <a:spcBef>
                          <a:spcPts val="0"/>
                        </a:spcBef>
                        <a:spcAft>
                          <a:spcPts val="0"/>
                        </a:spcAft>
                      </a:pPr>
                      <a:r>
                        <a:rPr lang="en-US" sz="1350" b="1" dirty="0">
                          <a:solidFill>
                            <a:srgbClr val="FFFFFF"/>
                          </a:solidFill>
                          <a:effectLst/>
                          <a:latin typeface="Calibri"/>
                          <a:ea typeface="Calibri"/>
                          <a:cs typeface="Times New Roman"/>
                        </a:rPr>
                        <a:t>SY 2015-2016 Breakfast Meal Pattern</a:t>
                      </a:r>
                      <a:endParaRPr lang="en-US" sz="135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8729">
                <a:tc rowSpan="2">
                  <a:txBody>
                    <a:bodyPr/>
                    <a:lstStyle/>
                    <a:p>
                      <a:pPr marL="0" marR="0" algn="ctr">
                        <a:spcBef>
                          <a:spcPts val="0"/>
                        </a:spcBef>
                        <a:spcAft>
                          <a:spcPts val="0"/>
                        </a:spcAft>
                      </a:pPr>
                      <a:r>
                        <a:rPr lang="en-US" sz="1350" b="1" dirty="0">
                          <a:solidFill>
                            <a:srgbClr val="FFFFFF"/>
                          </a:solidFill>
                          <a:effectLst/>
                          <a:latin typeface="Calibri"/>
                          <a:ea typeface="Calibri"/>
                          <a:cs typeface="Times New Roman"/>
                        </a:rPr>
                        <a:t>Meal Pattern</a:t>
                      </a:r>
                      <a:endParaRPr lang="en-US" sz="135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marL="0" marR="0" algn="ctr">
                        <a:spcBef>
                          <a:spcPts val="0"/>
                        </a:spcBef>
                        <a:spcAft>
                          <a:spcPts val="0"/>
                        </a:spcAft>
                      </a:pPr>
                      <a:r>
                        <a:rPr lang="en-US" sz="1350" dirty="0">
                          <a:effectLst/>
                          <a:latin typeface="Calibri"/>
                          <a:ea typeface="Calibri"/>
                          <a:cs typeface="Times New Roman"/>
                        </a:rPr>
                        <a:t>Grades K-5</a:t>
                      </a: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marL="0" marR="0" algn="ctr">
                        <a:spcBef>
                          <a:spcPts val="0"/>
                        </a:spcBef>
                        <a:spcAft>
                          <a:spcPts val="0"/>
                        </a:spcAft>
                      </a:pPr>
                      <a:r>
                        <a:rPr lang="en-US" sz="1350" dirty="0">
                          <a:effectLst/>
                          <a:latin typeface="Calibri"/>
                          <a:ea typeface="Calibri"/>
                          <a:cs typeface="Times New Roman"/>
                        </a:rPr>
                        <a:t>Grades 6-8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marL="0" marR="0" algn="ctr">
                        <a:spcBef>
                          <a:spcPts val="0"/>
                        </a:spcBef>
                        <a:spcAft>
                          <a:spcPts val="0"/>
                        </a:spcAft>
                      </a:pPr>
                      <a:r>
                        <a:rPr lang="en-US" sz="1350" dirty="0">
                          <a:effectLst/>
                          <a:latin typeface="Calibri"/>
                          <a:ea typeface="Calibri"/>
                          <a:cs typeface="Times New Roman"/>
                        </a:rPr>
                        <a:t>Grades K-8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marL="0" marR="0" algn="ctr">
                        <a:spcBef>
                          <a:spcPts val="0"/>
                        </a:spcBef>
                        <a:spcAft>
                          <a:spcPts val="0"/>
                        </a:spcAft>
                      </a:pPr>
                      <a:r>
                        <a:rPr lang="en-US" sz="1350" dirty="0">
                          <a:effectLst/>
                          <a:latin typeface="Calibri"/>
                          <a:ea typeface="Calibri"/>
                          <a:cs typeface="Times New Roman"/>
                        </a:rPr>
                        <a:t>Grades 9-12</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marL="0" marR="0" algn="ctr">
                        <a:spcBef>
                          <a:spcPts val="0"/>
                        </a:spcBef>
                        <a:spcAft>
                          <a:spcPts val="0"/>
                        </a:spcAft>
                      </a:pPr>
                      <a:r>
                        <a:rPr lang="en-US" sz="1350">
                          <a:effectLst/>
                          <a:latin typeface="Calibri"/>
                          <a:ea typeface="Calibri"/>
                          <a:cs typeface="Times New Roman"/>
                        </a:rPr>
                        <a:t>Grades K-12</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r h="428729">
                <a:tc vMerge="1">
                  <a:txBody>
                    <a:bodyPr/>
                    <a:lstStyle/>
                    <a:p>
                      <a:endParaRPr lang="en-US"/>
                    </a:p>
                  </a:txBody>
                  <a:tcPr/>
                </a:tc>
                <a:tc gridSpan="5">
                  <a:txBody>
                    <a:bodyPr/>
                    <a:lstStyle/>
                    <a:p>
                      <a:pPr marL="0" marR="0" algn="ctr">
                        <a:spcBef>
                          <a:spcPts val="0"/>
                        </a:spcBef>
                        <a:spcAft>
                          <a:spcPts val="0"/>
                        </a:spcAft>
                      </a:pPr>
                      <a:r>
                        <a:rPr lang="en-US" sz="1350" dirty="0">
                          <a:effectLst/>
                          <a:latin typeface="Calibri"/>
                          <a:ea typeface="Calibri"/>
                          <a:cs typeface="Times New Roman"/>
                        </a:rPr>
                        <a:t>Amount of Food Per Week </a:t>
                      </a:r>
                      <a:br>
                        <a:rPr lang="en-US" sz="1350" dirty="0">
                          <a:effectLst/>
                          <a:latin typeface="Calibri"/>
                          <a:ea typeface="Calibri"/>
                          <a:cs typeface="Times New Roman"/>
                        </a:rPr>
                      </a:br>
                      <a:r>
                        <a:rPr lang="en-US" sz="1350" dirty="0">
                          <a:effectLst/>
                          <a:latin typeface="Calibri"/>
                          <a:ea typeface="Calibri"/>
                          <a:cs typeface="Times New Roman"/>
                        </a:rPr>
                        <a:t>(Minimum Per Day)</a:t>
                      </a: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3D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7458">
                <a:tc>
                  <a:txBody>
                    <a:bodyPr/>
                    <a:lstStyle/>
                    <a:p>
                      <a:pPr marL="0" marR="0" algn="ctr">
                        <a:spcBef>
                          <a:spcPts val="0"/>
                        </a:spcBef>
                        <a:spcAft>
                          <a:spcPts val="0"/>
                        </a:spcAft>
                      </a:pPr>
                      <a:r>
                        <a:rPr lang="en-US" sz="1350" b="1" dirty="0">
                          <a:solidFill>
                            <a:srgbClr val="FFFFFF"/>
                          </a:solidFill>
                          <a:effectLst/>
                          <a:latin typeface="Calibri"/>
                          <a:ea typeface="Calibri"/>
                          <a:cs typeface="Times New Roman"/>
                        </a:rPr>
                        <a:t>Fruits </a:t>
                      </a:r>
                      <a:r>
                        <a:rPr lang="en-US" sz="1350" b="1" dirty="0" smtClean="0">
                          <a:solidFill>
                            <a:srgbClr val="FFFFFF"/>
                          </a:solidFill>
                          <a:effectLst/>
                          <a:latin typeface="Calibri"/>
                          <a:ea typeface="Calibri"/>
                          <a:cs typeface="Times New Roman"/>
                        </a:rPr>
                        <a:t>or Vegetables</a:t>
                      </a:r>
                      <a:br>
                        <a:rPr lang="en-US" sz="1350" b="1" dirty="0" smtClean="0">
                          <a:solidFill>
                            <a:srgbClr val="FFFFFF"/>
                          </a:solidFill>
                          <a:effectLst/>
                          <a:latin typeface="Calibri"/>
                          <a:ea typeface="Calibri"/>
                          <a:cs typeface="Times New Roman"/>
                        </a:rPr>
                      </a:br>
                      <a:r>
                        <a:rPr lang="en-US" sz="1350" b="1" dirty="0" smtClean="0">
                          <a:solidFill>
                            <a:srgbClr val="FFFFFF"/>
                          </a:solidFill>
                          <a:effectLst/>
                          <a:latin typeface="Calibri"/>
                          <a:ea typeface="Calibri"/>
                          <a:cs typeface="Times New Roman"/>
                        </a:rPr>
                        <a:t>(cups</a:t>
                      </a:r>
                      <a:r>
                        <a:rPr lang="en-US" sz="1350" b="1" dirty="0">
                          <a:solidFill>
                            <a:srgbClr val="FFFFFF"/>
                          </a:solidFill>
                          <a:effectLst/>
                          <a:latin typeface="Calibri"/>
                          <a:ea typeface="Calibri"/>
                          <a:cs typeface="Times New Roman"/>
                        </a:rPr>
                        <a:t>)</a:t>
                      </a:r>
                      <a:endParaRPr lang="en-US" sz="135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marL="0" marR="0" algn="ctr">
                        <a:spcBef>
                          <a:spcPts val="0"/>
                        </a:spcBef>
                        <a:spcAft>
                          <a:spcPts val="0"/>
                        </a:spcAft>
                      </a:pPr>
                      <a:r>
                        <a:rPr lang="en-US" sz="1350" dirty="0">
                          <a:effectLst/>
                          <a:latin typeface="Calibri"/>
                          <a:ea typeface="Calibri"/>
                          <a:cs typeface="Times New Roman"/>
                        </a:rPr>
                        <a:t>5 (1)</a:t>
                      </a: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marL="0" marR="0" algn="ctr">
                        <a:spcBef>
                          <a:spcPts val="0"/>
                        </a:spcBef>
                        <a:spcAft>
                          <a:spcPts val="0"/>
                        </a:spcAft>
                      </a:pPr>
                      <a:r>
                        <a:rPr lang="en-US" sz="1350" dirty="0">
                          <a:effectLst/>
                          <a:latin typeface="Calibri"/>
                          <a:ea typeface="Calibri"/>
                          <a:cs typeface="Times New Roman"/>
                        </a:rPr>
                        <a:t>5 (1)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marL="0" marR="0" algn="ctr">
                        <a:spcBef>
                          <a:spcPts val="0"/>
                        </a:spcBef>
                        <a:spcAft>
                          <a:spcPts val="0"/>
                        </a:spcAft>
                      </a:pPr>
                      <a:r>
                        <a:rPr lang="en-US" sz="1350" dirty="0">
                          <a:effectLst/>
                          <a:latin typeface="Calibri"/>
                          <a:ea typeface="Calibri"/>
                          <a:cs typeface="Times New Roman"/>
                        </a:rPr>
                        <a:t>5 (1)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marL="0" marR="0" algn="ctr">
                        <a:spcBef>
                          <a:spcPts val="0"/>
                        </a:spcBef>
                        <a:spcAft>
                          <a:spcPts val="0"/>
                        </a:spcAft>
                      </a:pPr>
                      <a:r>
                        <a:rPr lang="en-US" sz="1350" dirty="0">
                          <a:effectLst/>
                          <a:latin typeface="Calibri"/>
                          <a:ea typeface="Calibri"/>
                          <a:cs typeface="Times New Roman"/>
                        </a:rPr>
                        <a:t>5 (1)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marL="0" marR="0" algn="ctr">
                        <a:spcBef>
                          <a:spcPts val="0"/>
                        </a:spcBef>
                        <a:spcAft>
                          <a:spcPts val="0"/>
                        </a:spcAft>
                      </a:pPr>
                      <a:r>
                        <a:rPr lang="en-US" sz="1350" dirty="0">
                          <a:effectLst/>
                          <a:latin typeface="Calibri"/>
                          <a:ea typeface="Calibri"/>
                          <a:cs typeface="Times New Roman"/>
                        </a:rPr>
                        <a:t>5 (1)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bl>
          </a:graphicData>
        </a:graphic>
      </p:graphicFrame>
    </p:spTree>
    <p:extLst>
      <p:ext uri="{BB962C8B-B14F-4D97-AF65-F5344CB8AC3E}">
        <p14:creationId xmlns:p14="http://schemas.microsoft.com/office/powerpoint/2010/main" val="596306009"/>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066800"/>
          </a:xfrm>
        </p:spPr>
        <p:txBody>
          <a:bodyPr/>
          <a:lstStyle/>
          <a:p>
            <a:pPr algn="ctr"/>
            <a:r>
              <a:rPr lang="en-US" dirty="0" smtClean="0"/>
              <a:t>SBP Grain Requirements</a:t>
            </a:r>
            <a:endParaRPr lang="en-US" dirty="0"/>
          </a:p>
        </p:txBody>
      </p:sp>
      <p:sp>
        <p:nvSpPr>
          <p:cNvPr id="7" name="Content Placeholder 6"/>
          <p:cNvSpPr>
            <a:spLocks noGrp="1"/>
          </p:cNvSpPr>
          <p:nvPr>
            <p:ph idx="1"/>
          </p:nvPr>
        </p:nvSpPr>
        <p:spPr>
          <a:xfrm>
            <a:off x="457200" y="1600200"/>
            <a:ext cx="8229600" cy="4325112"/>
          </a:xfrm>
        </p:spPr>
        <p:txBody>
          <a:bodyPr>
            <a:normAutofit fontScale="92500" lnSpcReduction="20000"/>
          </a:bodyPr>
          <a:lstStyle/>
          <a:p>
            <a:endParaRPr lang="en-US" dirty="0" smtClean="0"/>
          </a:p>
          <a:p>
            <a:endParaRPr lang="en-US" dirty="0" smtClean="0"/>
          </a:p>
          <a:p>
            <a:endParaRPr lang="en-US" dirty="0" smtClean="0"/>
          </a:p>
          <a:p>
            <a:endParaRPr lang="en-US" dirty="0" smtClean="0"/>
          </a:p>
          <a:p>
            <a:pPr marL="109728" indent="0">
              <a:buNone/>
            </a:pPr>
            <a:endParaRPr lang="en-US" dirty="0" smtClean="0"/>
          </a:p>
          <a:p>
            <a:pPr marL="109728" indent="0">
              <a:buNone/>
            </a:pPr>
            <a:r>
              <a:rPr lang="en-US" sz="2200" dirty="0" smtClean="0"/>
              <a:t/>
            </a:r>
            <a:br>
              <a:rPr lang="en-US" sz="2200" dirty="0" smtClean="0"/>
            </a:br>
            <a:endParaRPr lang="en-US" sz="2200" dirty="0"/>
          </a:p>
          <a:p>
            <a:r>
              <a:rPr lang="en-US" sz="2200" dirty="0" smtClean="0"/>
              <a:t>A </a:t>
            </a:r>
            <a:r>
              <a:rPr lang="en-US" sz="2200" dirty="0"/>
              <a:t>minimum of 1 </a:t>
            </a:r>
            <a:r>
              <a:rPr lang="en-US" sz="2200" dirty="0" err="1" smtClean="0"/>
              <a:t>oz</a:t>
            </a:r>
            <a:r>
              <a:rPr lang="en-US" sz="2200" dirty="0" smtClean="0"/>
              <a:t> </a:t>
            </a:r>
            <a:r>
              <a:rPr lang="en-US" sz="2200" dirty="0" err="1" smtClean="0"/>
              <a:t>eq</a:t>
            </a:r>
            <a:r>
              <a:rPr lang="en-US" sz="2200" dirty="0" smtClean="0"/>
              <a:t> grain </a:t>
            </a:r>
            <a:r>
              <a:rPr lang="en-US" sz="2200" dirty="0"/>
              <a:t>must be offered to each age/grade group </a:t>
            </a:r>
            <a:r>
              <a:rPr lang="en-US" sz="2200" dirty="0" smtClean="0"/>
              <a:t>daily</a:t>
            </a:r>
          </a:p>
          <a:p>
            <a:r>
              <a:rPr lang="en-US" sz="2200" dirty="0" smtClean="0"/>
              <a:t>Schools </a:t>
            </a:r>
            <a:r>
              <a:rPr lang="en-US" sz="2200" dirty="0"/>
              <a:t>may substitute </a:t>
            </a:r>
            <a:r>
              <a:rPr lang="en-US" sz="2200" dirty="0" smtClean="0"/>
              <a:t>M/MA for grains </a:t>
            </a:r>
            <a:r>
              <a:rPr lang="en-US" sz="2200" dirty="0"/>
              <a:t>after the </a:t>
            </a:r>
            <a:r>
              <a:rPr lang="en-US" sz="2200" dirty="0" smtClean="0"/>
              <a:t>daily grain </a:t>
            </a:r>
            <a:r>
              <a:rPr lang="en-US" sz="2200" dirty="0"/>
              <a:t>requirement is </a:t>
            </a:r>
            <a:r>
              <a:rPr lang="en-US" sz="2200" dirty="0" smtClean="0"/>
              <a:t>met</a:t>
            </a:r>
          </a:p>
          <a:p>
            <a:pPr lvl="1"/>
            <a:r>
              <a:rPr lang="en-US" sz="1900" dirty="0" smtClean="0"/>
              <a:t>1 </a:t>
            </a:r>
            <a:r>
              <a:rPr lang="en-US" sz="1900" dirty="0"/>
              <a:t>ounce equivalent of </a:t>
            </a:r>
            <a:r>
              <a:rPr lang="en-US" sz="1900" dirty="0" smtClean="0"/>
              <a:t>M/MA is </a:t>
            </a:r>
            <a:r>
              <a:rPr lang="en-US" sz="1900" dirty="0"/>
              <a:t>equivalent to </a:t>
            </a:r>
            <a:r>
              <a:rPr lang="en-US" sz="1900" dirty="0" smtClean="0"/>
              <a:t>1 </a:t>
            </a:r>
            <a:r>
              <a:rPr lang="en-US" sz="1900" dirty="0"/>
              <a:t>ounce equivalent of </a:t>
            </a:r>
            <a:r>
              <a:rPr lang="en-US" sz="1900" dirty="0" smtClean="0"/>
              <a:t>grains</a:t>
            </a:r>
          </a:p>
          <a:p>
            <a:pPr lvl="1"/>
            <a:r>
              <a:rPr lang="en-US" sz="1900" dirty="0" smtClean="0"/>
              <a:t>A school </a:t>
            </a:r>
            <a:r>
              <a:rPr lang="en-US" sz="1900" dirty="0"/>
              <a:t>may offer a </a:t>
            </a:r>
            <a:r>
              <a:rPr lang="en-US" sz="1900" dirty="0" smtClean="0"/>
              <a:t>M/MA </a:t>
            </a:r>
            <a:r>
              <a:rPr lang="en-US" sz="1900" dirty="0"/>
              <a:t>as an additional food and not credit it </a:t>
            </a:r>
            <a:r>
              <a:rPr lang="en-US" sz="1900" dirty="0" smtClean="0"/>
              <a:t>as a </a:t>
            </a:r>
            <a:r>
              <a:rPr lang="en-US" sz="1900" dirty="0"/>
              <a:t>component</a:t>
            </a:r>
          </a:p>
          <a:p>
            <a:r>
              <a:rPr lang="en-US" sz="2200" dirty="0" smtClean="0"/>
              <a:t>All grains offered at breakfast must be whole grain-rich</a:t>
            </a:r>
          </a:p>
          <a:p>
            <a:endParaRPr lang="en-US" dirty="0" smtClean="0"/>
          </a:p>
          <a:p>
            <a:endParaRPr lang="en-US" dirty="0" err="1" smtClean="0"/>
          </a:p>
        </p:txBody>
      </p:sp>
      <p:graphicFrame>
        <p:nvGraphicFramePr>
          <p:cNvPr id="5" name="Table 4"/>
          <p:cNvGraphicFramePr>
            <a:graphicFrameLocks noGrp="1"/>
          </p:cNvGraphicFramePr>
          <p:nvPr>
            <p:extLst>
              <p:ext uri="{D42A27DB-BD31-4B8C-83A1-F6EECF244321}">
                <p14:modId xmlns:p14="http://schemas.microsoft.com/office/powerpoint/2010/main" val="3838826978"/>
              </p:ext>
            </p:extLst>
          </p:nvPr>
        </p:nvGraphicFramePr>
        <p:xfrm>
          <a:off x="2508251" y="1600200"/>
          <a:ext cx="4044949" cy="2057401"/>
        </p:xfrm>
        <a:graphic>
          <a:graphicData uri="http://schemas.openxmlformats.org/drawingml/2006/table">
            <a:tbl>
              <a:tblPr firstRow="1" firstCol="1" bandRow="1">
                <a:tableStyleId>{5C22544A-7EE6-4342-B048-85BDC9FD1C3A}</a:tableStyleId>
              </a:tblPr>
              <a:tblGrid>
                <a:gridCol w="706884"/>
                <a:gridCol w="667613"/>
                <a:gridCol w="667613"/>
                <a:gridCol w="667613"/>
                <a:gridCol w="667613"/>
                <a:gridCol w="667613"/>
              </a:tblGrid>
              <a:tr h="332185">
                <a:tc gridSpan="6">
                  <a:txBody>
                    <a:bodyPr/>
                    <a:lstStyle/>
                    <a:p>
                      <a:pPr marL="0" marR="0" algn="ctr">
                        <a:spcBef>
                          <a:spcPts val="0"/>
                        </a:spcBef>
                        <a:spcAft>
                          <a:spcPts val="0"/>
                        </a:spcAft>
                      </a:pPr>
                      <a:r>
                        <a:rPr lang="en-US" sz="1400" kern="1200" dirty="0">
                          <a:effectLst/>
                        </a:rPr>
                        <a:t>SY 2015-2016 Breakfast Meal Pattern</a:t>
                      </a:r>
                      <a:endParaRPr lang="en-US" sz="1400" dirty="0">
                        <a:effectLst/>
                        <a:latin typeface="Calibri"/>
                        <a:ea typeface="Calibri"/>
                        <a:cs typeface="Times New Roman"/>
                      </a:endParaRPr>
                    </a:p>
                  </a:txBody>
                  <a:tcPr marL="68580" marR="68580"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5072">
                <a:tc rowSpan="2">
                  <a:txBody>
                    <a:bodyPr/>
                    <a:lstStyle/>
                    <a:p>
                      <a:pPr marL="0" marR="0" algn="ctr">
                        <a:spcBef>
                          <a:spcPts val="0"/>
                        </a:spcBef>
                        <a:spcAft>
                          <a:spcPts val="0"/>
                        </a:spcAft>
                      </a:pPr>
                      <a:r>
                        <a:rPr lang="en-US" sz="1300" kern="1200" dirty="0">
                          <a:effectLst/>
                        </a:rPr>
                        <a:t>Meal Pattern</a:t>
                      </a:r>
                      <a:endParaRPr lang="en-US" sz="1100" dirty="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400" kern="1200">
                          <a:effectLst/>
                        </a:rPr>
                        <a:t>Grades K-5</a:t>
                      </a:r>
                      <a:endParaRPr lang="en-US" sz="140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400" kern="1200" dirty="0">
                          <a:effectLst/>
                        </a:rPr>
                        <a:t>Grades 6-8</a:t>
                      </a:r>
                      <a:endParaRPr lang="en-US" sz="1400" dirty="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400" kern="1200" dirty="0">
                          <a:effectLst/>
                        </a:rPr>
                        <a:t>Grades K-8</a:t>
                      </a:r>
                      <a:endParaRPr lang="en-US" sz="1400" dirty="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400" kern="1200">
                          <a:effectLst/>
                        </a:rPr>
                        <a:t>Grades 9-12</a:t>
                      </a:r>
                      <a:endParaRPr lang="en-US" sz="140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400" kern="1200" dirty="0">
                          <a:effectLst/>
                        </a:rPr>
                        <a:t>Grades K-12</a:t>
                      </a:r>
                      <a:endParaRPr lang="en-US" sz="1400" dirty="0">
                        <a:effectLst/>
                        <a:latin typeface="Calibri"/>
                        <a:ea typeface="Calibri"/>
                        <a:cs typeface="Times New Roman"/>
                      </a:endParaRPr>
                    </a:p>
                  </a:txBody>
                  <a:tcPr marL="68580" marR="68580" marT="9525" marB="0" anchor="ctr"/>
                </a:tc>
              </a:tr>
              <a:tr h="575072">
                <a:tc vMerge="1">
                  <a:txBody>
                    <a:bodyPr/>
                    <a:lstStyle/>
                    <a:p>
                      <a:endParaRPr lang="en-US"/>
                    </a:p>
                  </a:txBody>
                  <a:tcPr/>
                </a:tc>
                <a:tc gridSpan="5">
                  <a:txBody>
                    <a:bodyPr/>
                    <a:lstStyle/>
                    <a:p>
                      <a:pPr marL="0" marR="0" algn="ctr">
                        <a:spcBef>
                          <a:spcPts val="0"/>
                        </a:spcBef>
                        <a:spcAft>
                          <a:spcPts val="0"/>
                        </a:spcAft>
                      </a:pPr>
                      <a:r>
                        <a:rPr lang="en-US" sz="1400" kern="1200" dirty="0">
                          <a:effectLst/>
                        </a:rPr>
                        <a:t>Amount of Food Per Week </a:t>
                      </a:r>
                      <a:br>
                        <a:rPr lang="en-US" sz="1400" kern="1200" dirty="0">
                          <a:effectLst/>
                        </a:rPr>
                      </a:br>
                      <a:r>
                        <a:rPr lang="en-US" sz="1400" kern="1200" dirty="0">
                          <a:effectLst/>
                        </a:rPr>
                        <a:t>(Minimum Per Day)</a:t>
                      </a:r>
                      <a:endParaRPr lang="en-US" sz="1400" dirty="0">
                        <a:effectLst/>
                        <a:latin typeface="Calibri"/>
                        <a:ea typeface="Calibri"/>
                        <a:cs typeface="Times New Roman"/>
                      </a:endParaRPr>
                    </a:p>
                  </a:txBody>
                  <a:tcPr marL="68580" marR="68580"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5072">
                <a:tc>
                  <a:txBody>
                    <a:bodyPr/>
                    <a:lstStyle/>
                    <a:p>
                      <a:pPr marL="0" marR="0" algn="ctr">
                        <a:spcBef>
                          <a:spcPts val="0"/>
                        </a:spcBef>
                        <a:spcAft>
                          <a:spcPts val="0"/>
                        </a:spcAft>
                      </a:pPr>
                      <a:r>
                        <a:rPr lang="en-US" sz="1300" kern="1200" dirty="0">
                          <a:effectLst/>
                        </a:rPr>
                        <a:t>Grains (</a:t>
                      </a:r>
                      <a:r>
                        <a:rPr lang="en-US" sz="1300" kern="1200" dirty="0" err="1" smtClean="0">
                          <a:effectLst/>
                        </a:rPr>
                        <a:t>oz</a:t>
                      </a:r>
                      <a:r>
                        <a:rPr lang="en-US" sz="1300" kern="1200" dirty="0" smtClean="0">
                          <a:effectLst/>
                        </a:rPr>
                        <a:t> </a:t>
                      </a:r>
                      <a:r>
                        <a:rPr lang="en-US" sz="1300" kern="1200" dirty="0" err="1">
                          <a:effectLst/>
                        </a:rPr>
                        <a:t>eq</a:t>
                      </a:r>
                      <a:r>
                        <a:rPr lang="en-US" sz="1300" kern="1200" dirty="0">
                          <a:effectLst/>
                        </a:rPr>
                        <a:t>)</a:t>
                      </a:r>
                      <a:endParaRPr lang="en-US" sz="1100" dirty="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400">
                          <a:effectLst/>
                        </a:rPr>
                        <a:t>7(1)</a:t>
                      </a:r>
                      <a:endParaRPr lang="en-US" sz="140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400" dirty="0">
                          <a:effectLst/>
                        </a:rPr>
                        <a:t>8(1)</a:t>
                      </a:r>
                      <a:endParaRPr lang="en-US" sz="1400" dirty="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400">
                          <a:effectLst/>
                        </a:rPr>
                        <a:t>8(1)</a:t>
                      </a:r>
                      <a:endParaRPr lang="en-US" sz="140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400" dirty="0">
                          <a:effectLst/>
                        </a:rPr>
                        <a:t>9(1)</a:t>
                      </a:r>
                      <a:endParaRPr lang="en-US" sz="1400" dirty="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400" dirty="0">
                          <a:effectLst/>
                        </a:rPr>
                        <a:t>9(1)</a:t>
                      </a:r>
                      <a:endParaRPr lang="en-US" sz="1400" dirty="0">
                        <a:effectLst/>
                        <a:latin typeface="Calibri"/>
                        <a:ea typeface="Calibri"/>
                        <a:cs typeface="Times New Roman"/>
                      </a:endParaRPr>
                    </a:p>
                  </a:txBody>
                  <a:tcPr marL="68580" marR="68580" marT="9525" marB="0" anchor="ctr"/>
                </a:tc>
              </a:tr>
            </a:tbl>
          </a:graphicData>
        </a:graphic>
      </p:graphicFrame>
    </p:spTree>
    <p:extLst>
      <p:ext uri="{BB962C8B-B14F-4D97-AF65-F5344CB8AC3E}">
        <p14:creationId xmlns:p14="http://schemas.microsoft.com/office/powerpoint/2010/main" val="4150708185"/>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066800"/>
          </a:xfrm>
        </p:spPr>
        <p:txBody>
          <a:bodyPr/>
          <a:lstStyle/>
          <a:p>
            <a:pPr algn="ctr"/>
            <a:r>
              <a:rPr lang="en-US" dirty="0" smtClean="0"/>
              <a:t>Presentation Topics</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8102598"/>
              </p:ext>
            </p:extLst>
          </p:nvPr>
        </p:nvGraphicFramePr>
        <p:xfrm>
          <a:off x="457200" y="1847088"/>
          <a:ext cx="8229600" cy="4325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529464"/>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914400" y="4267200"/>
            <a:ext cx="7315200" cy="1706563"/>
          </a:xfrm>
        </p:spPr>
        <p:txBody>
          <a:bodyPr>
            <a:normAutofit/>
          </a:bodyPr>
          <a:lstStyle/>
          <a:p>
            <a:r>
              <a:rPr lang="en-US" dirty="0"/>
              <a:t>Must offer at least two choices at breakfast</a:t>
            </a:r>
          </a:p>
          <a:p>
            <a:r>
              <a:rPr lang="en-US" dirty="0"/>
              <a:t>Allowable </a:t>
            </a:r>
            <a:r>
              <a:rPr lang="en-US" dirty="0" smtClean="0"/>
              <a:t>milk types are </a:t>
            </a:r>
            <a:r>
              <a:rPr lang="en-US" dirty="0"/>
              <a:t>low-fat (1% unflavored) or fat-free (flavored or unflavored)</a:t>
            </a:r>
          </a:p>
          <a:p>
            <a:endParaRPr lang="en-US" dirty="0"/>
          </a:p>
        </p:txBody>
      </p:sp>
      <p:sp>
        <p:nvSpPr>
          <p:cNvPr id="9" name="TextBox 8"/>
          <p:cNvSpPr txBox="1"/>
          <p:nvPr/>
        </p:nvSpPr>
        <p:spPr>
          <a:xfrm>
            <a:off x="685800" y="739914"/>
            <a:ext cx="7696200" cy="707886"/>
          </a:xfrm>
          <a:prstGeom prst="rect">
            <a:avLst/>
          </a:prstGeom>
          <a:noFill/>
        </p:spPr>
        <p:txBody>
          <a:bodyPr wrap="square" rtlCol="0">
            <a:spAutoFit/>
          </a:bodyPr>
          <a:lstStyle/>
          <a:p>
            <a:pPr algn="ctr"/>
            <a:r>
              <a:rPr lang="en-US" sz="4000" dirty="0">
                <a:solidFill>
                  <a:schemeClr val="tx2"/>
                </a:solidFill>
              </a:rPr>
              <a:t>SBP </a:t>
            </a:r>
            <a:r>
              <a:rPr lang="en-US" sz="4000" dirty="0" smtClean="0">
                <a:solidFill>
                  <a:schemeClr val="tx2"/>
                </a:solidFill>
              </a:rPr>
              <a:t>Milk Requirements</a:t>
            </a:r>
            <a:endParaRPr lang="en-US" sz="4000" dirty="0">
              <a:solidFill>
                <a:schemeClr val="tx2"/>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535707128"/>
              </p:ext>
            </p:extLst>
          </p:nvPr>
        </p:nvGraphicFramePr>
        <p:xfrm>
          <a:off x="1847850" y="1676400"/>
          <a:ext cx="5372100" cy="2286002"/>
        </p:xfrm>
        <a:graphic>
          <a:graphicData uri="http://schemas.openxmlformats.org/drawingml/2006/table">
            <a:tbl>
              <a:tblPr firstCol="1" bandCol="1">
                <a:tableStyleId>{5C22544A-7EE6-4342-B048-85BDC9FD1C3A}</a:tableStyleId>
              </a:tblPr>
              <a:tblGrid>
                <a:gridCol w="1166977"/>
                <a:gridCol w="846631"/>
                <a:gridCol w="846631"/>
                <a:gridCol w="846631"/>
                <a:gridCol w="858071"/>
                <a:gridCol w="807159"/>
              </a:tblGrid>
              <a:tr h="230281">
                <a:tc gridSpan="6">
                  <a:txBody>
                    <a:bodyPr/>
                    <a:lstStyle/>
                    <a:p>
                      <a:pPr marL="0" marR="0" algn="ctr">
                        <a:spcBef>
                          <a:spcPts val="0"/>
                        </a:spcBef>
                        <a:spcAft>
                          <a:spcPts val="0"/>
                        </a:spcAft>
                        <a:tabLst>
                          <a:tab pos="3381375" algn="l"/>
                        </a:tabLst>
                      </a:pPr>
                      <a:r>
                        <a:rPr lang="en-US" sz="1400" kern="1200" dirty="0">
                          <a:effectLst/>
                        </a:rPr>
                        <a:t>SY </a:t>
                      </a:r>
                      <a:r>
                        <a:rPr lang="en-US" sz="1400" kern="1200" dirty="0" smtClean="0">
                          <a:effectLst/>
                        </a:rPr>
                        <a:t>2015-2016 </a:t>
                      </a:r>
                      <a:r>
                        <a:rPr lang="en-US" sz="1400" kern="1200" dirty="0">
                          <a:effectLst/>
                        </a:rPr>
                        <a:t>Breakfast Meal Pattern</a:t>
                      </a:r>
                      <a:endParaRPr lang="en-US" sz="1100" dirty="0">
                        <a:effectLst/>
                        <a:latin typeface="Calibri"/>
                        <a:ea typeface="Calibri"/>
                        <a:cs typeface="Times New Roman"/>
                      </a:endParaRPr>
                    </a:p>
                  </a:txBody>
                  <a:tcPr marL="68580" marR="68580"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08505">
                <a:tc rowSpan="2">
                  <a:txBody>
                    <a:bodyPr/>
                    <a:lstStyle/>
                    <a:p>
                      <a:pPr marL="0" marR="0" algn="ctr">
                        <a:spcBef>
                          <a:spcPts val="0"/>
                        </a:spcBef>
                        <a:spcAft>
                          <a:spcPts val="0"/>
                        </a:spcAft>
                        <a:tabLst>
                          <a:tab pos="3381375" algn="l"/>
                        </a:tabLst>
                      </a:pPr>
                      <a:r>
                        <a:rPr lang="en-US" sz="1600" kern="1200" dirty="0">
                          <a:effectLst/>
                        </a:rPr>
                        <a:t>Meal Pattern</a:t>
                      </a:r>
                      <a:endParaRPr lang="en-US" sz="1100" dirty="0">
                        <a:effectLst/>
                        <a:latin typeface="Calibri"/>
                        <a:ea typeface="Calibri"/>
                        <a:cs typeface="Times New Roman"/>
                      </a:endParaRPr>
                    </a:p>
                  </a:txBody>
                  <a:tcPr marL="68580" marR="68580" marT="9525" marB="0" anchor="ctr"/>
                </a:tc>
                <a:tc>
                  <a:txBody>
                    <a:bodyPr/>
                    <a:lstStyle/>
                    <a:p>
                      <a:pPr marL="0" marR="0" algn="ctr">
                        <a:spcBef>
                          <a:spcPts val="0"/>
                        </a:spcBef>
                        <a:spcAft>
                          <a:spcPts val="0"/>
                        </a:spcAft>
                        <a:tabLst>
                          <a:tab pos="3381375" algn="l"/>
                        </a:tabLst>
                      </a:pPr>
                      <a:r>
                        <a:rPr lang="en-US" sz="1400" kern="1200">
                          <a:effectLst/>
                        </a:rPr>
                        <a:t>Grades</a:t>
                      </a:r>
                      <a:endParaRPr lang="en-US" sz="1100">
                        <a:effectLst/>
                      </a:endParaRPr>
                    </a:p>
                    <a:p>
                      <a:pPr marL="0" marR="0" algn="ctr">
                        <a:spcBef>
                          <a:spcPts val="0"/>
                        </a:spcBef>
                        <a:spcAft>
                          <a:spcPts val="0"/>
                        </a:spcAft>
                        <a:tabLst>
                          <a:tab pos="3381375" algn="l"/>
                        </a:tabLst>
                      </a:pPr>
                      <a:r>
                        <a:rPr lang="en-US" sz="1400" kern="1200">
                          <a:effectLst/>
                        </a:rPr>
                        <a:t>K-5</a:t>
                      </a:r>
                      <a:endParaRPr lang="en-US" sz="1100">
                        <a:effectLst/>
                        <a:latin typeface="Calibri"/>
                        <a:ea typeface="Calibri"/>
                        <a:cs typeface="Times New Roman"/>
                      </a:endParaRPr>
                    </a:p>
                  </a:txBody>
                  <a:tcPr marL="68580" marR="68580" marT="9525" marB="0" anchor="ctr"/>
                </a:tc>
                <a:tc>
                  <a:txBody>
                    <a:bodyPr/>
                    <a:lstStyle/>
                    <a:p>
                      <a:pPr marL="0" marR="0" algn="ctr">
                        <a:spcBef>
                          <a:spcPts val="0"/>
                        </a:spcBef>
                        <a:spcAft>
                          <a:spcPts val="0"/>
                        </a:spcAft>
                        <a:tabLst>
                          <a:tab pos="3381375" algn="l"/>
                        </a:tabLst>
                      </a:pPr>
                      <a:r>
                        <a:rPr lang="en-US" sz="1400" kern="1200">
                          <a:effectLst/>
                        </a:rPr>
                        <a:t>Grades</a:t>
                      </a:r>
                      <a:endParaRPr lang="en-US" sz="1100">
                        <a:effectLst/>
                      </a:endParaRPr>
                    </a:p>
                    <a:p>
                      <a:pPr marL="0" marR="0" algn="ctr">
                        <a:spcBef>
                          <a:spcPts val="0"/>
                        </a:spcBef>
                        <a:spcAft>
                          <a:spcPts val="0"/>
                        </a:spcAft>
                        <a:tabLst>
                          <a:tab pos="3381375" algn="l"/>
                        </a:tabLst>
                      </a:pPr>
                      <a:r>
                        <a:rPr lang="en-US" sz="1400" kern="1200">
                          <a:effectLst/>
                        </a:rPr>
                        <a:t>6-8</a:t>
                      </a:r>
                      <a:endParaRPr lang="en-US" sz="1100">
                        <a:effectLst/>
                        <a:latin typeface="Calibri"/>
                        <a:ea typeface="Calibri"/>
                        <a:cs typeface="Times New Roman"/>
                      </a:endParaRPr>
                    </a:p>
                  </a:txBody>
                  <a:tcPr marL="68580" marR="68580" marT="9525" marB="0" anchor="ctr"/>
                </a:tc>
                <a:tc>
                  <a:txBody>
                    <a:bodyPr/>
                    <a:lstStyle/>
                    <a:p>
                      <a:pPr marL="0" marR="0" algn="ctr">
                        <a:spcBef>
                          <a:spcPts val="0"/>
                        </a:spcBef>
                        <a:spcAft>
                          <a:spcPts val="0"/>
                        </a:spcAft>
                        <a:tabLst>
                          <a:tab pos="3381375" algn="l"/>
                        </a:tabLst>
                      </a:pPr>
                      <a:r>
                        <a:rPr lang="en-US" sz="1400" kern="1200">
                          <a:effectLst/>
                        </a:rPr>
                        <a:t>Grades</a:t>
                      </a:r>
                      <a:endParaRPr lang="en-US" sz="1100">
                        <a:effectLst/>
                      </a:endParaRPr>
                    </a:p>
                    <a:p>
                      <a:pPr marL="0" marR="0" algn="ctr">
                        <a:spcBef>
                          <a:spcPts val="0"/>
                        </a:spcBef>
                        <a:spcAft>
                          <a:spcPts val="0"/>
                        </a:spcAft>
                        <a:tabLst>
                          <a:tab pos="3381375" algn="l"/>
                        </a:tabLst>
                      </a:pPr>
                      <a:r>
                        <a:rPr lang="en-US" sz="1400" kern="1200">
                          <a:effectLst/>
                        </a:rPr>
                        <a:t>K-8</a:t>
                      </a:r>
                      <a:endParaRPr lang="en-US" sz="1100">
                        <a:effectLst/>
                        <a:latin typeface="Calibri"/>
                        <a:ea typeface="Calibri"/>
                        <a:cs typeface="Times New Roman"/>
                      </a:endParaRPr>
                    </a:p>
                  </a:txBody>
                  <a:tcPr marL="68580" marR="68580" marT="9525" marB="0" anchor="ctr"/>
                </a:tc>
                <a:tc>
                  <a:txBody>
                    <a:bodyPr/>
                    <a:lstStyle/>
                    <a:p>
                      <a:pPr marL="0" marR="0" algn="ctr">
                        <a:spcBef>
                          <a:spcPts val="0"/>
                        </a:spcBef>
                        <a:spcAft>
                          <a:spcPts val="0"/>
                        </a:spcAft>
                        <a:tabLst>
                          <a:tab pos="3381375" algn="l"/>
                        </a:tabLst>
                      </a:pPr>
                      <a:r>
                        <a:rPr lang="en-US" sz="1400" kern="1200">
                          <a:effectLst/>
                        </a:rPr>
                        <a:t>Grades</a:t>
                      </a:r>
                      <a:endParaRPr lang="en-US" sz="1100">
                        <a:effectLst/>
                      </a:endParaRPr>
                    </a:p>
                    <a:p>
                      <a:pPr marL="0" marR="0" algn="ctr">
                        <a:spcBef>
                          <a:spcPts val="0"/>
                        </a:spcBef>
                        <a:spcAft>
                          <a:spcPts val="0"/>
                        </a:spcAft>
                        <a:tabLst>
                          <a:tab pos="3381375" algn="l"/>
                        </a:tabLst>
                      </a:pPr>
                      <a:r>
                        <a:rPr lang="en-US" sz="1400" kern="1200">
                          <a:effectLst/>
                        </a:rPr>
                        <a:t>9-12</a:t>
                      </a:r>
                      <a:endParaRPr lang="en-US" sz="1100">
                        <a:effectLst/>
                        <a:latin typeface="Calibri"/>
                        <a:ea typeface="Calibri"/>
                        <a:cs typeface="Times New Roman"/>
                      </a:endParaRPr>
                    </a:p>
                  </a:txBody>
                  <a:tcPr marL="68580" marR="68580" marT="9525" marB="0" anchor="ctr"/>
                </a:tc>
                <a:tc>
                  <a:txBody>
                    <a:bodyPr/>
                    <a:lstStyle/>
                    <a:p>
                      <a:pPr marL="0" marR="0" algn="ctr">
                        <a:spcBef>
                          <a:spcPts val="0"/>
                        </a:spcBef>
                        <a:spcAft>
                          <a:spcPts val="0"/>
                        </a:spcAft>
                        <a:tabLst>
                          <a:tab pos="3381375" algn="l"/>
                        </a:tabLst>
                      </a:pPr>
                      <a:r>
                        <a:rPr lang="en-US" sz="1400" kern="1200">
                          <a:effectLst/>
                        </a:rPr>
                        <a:t>Grades</a:t>
                      </a:r>
                      <a:br>
                        <a:rPr lang="en-US" sz="1400" kern="1200">
                          <a:effectLst/>
                        </a:rPr>
                      </a:br>
                      <a:r>
                        <a:rPr lang="en-US" sz="1400" kern="1200">
                          <a:effectLst/>
                        </a:rPr>
                        <a:t> K-12</a:t>
                      </a:r>
                      <a:endParaRPr lang="en-US" sz="1100">
                        <a:effectLst/>
                        <a:latin typeface="Calibri"/>
                        <a:ea typeface="Calibri"/>
                        <a:cs typeface="Times New Roman"/>
                      </a:endParaRPr>
                    </a:p>
                  </a:txBody>
                  <a:tcPr marL="0" marR="0" marT="0" marB="0" anchor="ctr"/>
                </a:tc>
              </a:tr>
              <a:tr h="592792">
                <a:tc vMerge="1">
                  <a:txBody>
                    <a:bodyPr/>
                    <a:lstStyle/>
                    <a:p>
                      <a:endParaRPr lang="en-US"/>
                    </a:p>
                  </a:txBody>
                  <a:tcPr/>
                </a:tc>
                <a:tc gridSpan="5">
                  <a:txBody>
                    <a:bodyPr/>
                    <a:lstStyle/>
                    <a:p>
                      <a:pPr marL="0" marR="0" algn="ctr">
                        <a:spcBef>
                          <a:spcPts val="0"/>
                        </a:spcBef>
                        <a:spcAft>
                          <a:spcPts val="0"/>
                        </a:spcAft>
                        <a:tabLst>
                          <a:tab pos="3381375" algn="l"/>
                        </a:tabLst>
                      </a:pPr>
                      <a:r>
                        <a:rPr lang="en-US" sz="1400" kern="1200">
                          <a:effectLst/>
                        </a:rPr>
                        <a:t>Amount of Food Per Week</a:t>
                      </a:r>
                      <a:endParaRPr lang="en-US" sz="1100">
                        <a:effectLst/>
                      </a:endParaRPr>
                    </a:p>
                    <a:p>
                      <a:pPr marL="0" marR="0" algn="ctr">
                        <a:spcBef>
                          <a:spcPts val="0"/>
                        </a:spcBef>
                        <a:spcAft>
                          <a:spcPts val="0"/>
                        </a:spcAft>
                        <a:tabLst>
                          <a:tab pos="3381375" algn="l"/>
                        </a:tabLst>
                      </a:pPr>
                      <a:r>
                        <a:rPr lang="en-US" sz="1400" kern="1200">
                          <a:effectLst/>
                        </a:rPr>
                        <a:t>(Minimum Per Day)</a:t>
                      </a:r>
                      <a:endParaRPr lang="en-US" sz="1100">
                        <a:effectLst/>
                        <a:latin typeface="Calibri"/>
                        <a:ea typeface="Calibri"/>
                        <a:cs typeface="Times New Roman"/>
                      </a:endParaRPr>
                    </a:p>
                  </a:txBody>
                  <a:tcPr marL="68580" marR="68580"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4424">
                <a:tc>
                  <a:txBody>
                    <a:bodyPr/>
                    <a:lstStyle/>
                    <a:p>
                      <a:pPr marL="0" marR="0" algn="ctr">
                        <a:spcBef>
                          <a:spcPts val="0"/>
                        </a:spcBef>
                        <a:spcAft>
                          <a:spcPts val="0"/>
                        </a:spcAft>
                        <a:tabLst>
                          <a:tab pos="3381375" algn="l"/>
                        </a:tabLst>
                      </a:pPr>
                      <a:r>
                        <a:rPr lang="en-US" sz="1600" kern="1200" dirty="0">
                          <a:effectLst/>
                        </a:rPr>
                        <a:t>Fluid milk</a:t>
                      </a:r>
                      <a:endParaRPr lang="en-US" sz="1100" dirty="0">
                        <a:effectLst/>
                      </a:endParaRPr>
                    </a:p>
                    <a:p>
                      <a:pPr marL="0" marR="0" algn="ctr">
                        <a:spcBef>
                          <a:spcPts val="0"/>
                        </a:spcBef>
                        <a:spcAft>
                          <a:spcPts val="0"/>
                        </a:spcAft>
                        <a:tabLst>
                          <a:tab pos="3381375" algn="l"/>
                        </a:tabLst>
                      </a:pPr>
                      <a:r>
                        <a:rPr lang="en-US" sz="1600" kern="1200" dirty="0">
                          <a:effectLst/>
                        </a:rPr>
                        <a:t>(cups)</a:t>
                      </a:r>
                      <a:endParaRPr lang="en-US" sz="1100" dirty="0">
                        <a:effectLst/>
                        <a:latin typeface="Calibri"/>
                        <a:ea typeface="Calibri"/>
                        <a:cs typeface="Times New Roman"/>
                      </a:endParaRPr>
                    </a:p>
                  </a:txBody>
                  <a:tcPr marL="68580" marR="68580" marT="9525" marB="0" anchor="ctr"/>
                </a:tc>
                <a:tc>
                  <a:txBody>
                    <a:bodyPr/>
                    <a:lstStyle/>
                    <a:p>
                      <a:pPr marL="0" marR="0" algn="ctr">
                        <a:spcBef>
                          <a:spcPts val="0"/>
                        </a:spcBef>
                        <a:spcAft>
                          <a:spcPts val="0"/>
                        </a:spcAft>
                        <a:tabLst>
                          <a:tab pos="3381375" algn="l"/>
                        </a:tabLst>
                      </a:pPr>
                      <a:r>
                        <a:rPr lang="en-US" sz="1400" kern="1200">
                          <a:effectLst/>
                        </a:rPr>
                        <a:t>5(1)</a:t>
                      </a:r>
                      <a:endParaRPr lang="en-US" sz="1100">
                        <a:effectLst/>
                        <a:latin typeface="Calibri"/>
                        <a:ea typeface="Calibri"/>
                        <a:cs typeface="Times New Roman"/>
                      </a:endParaRPr>
                    </a:p>
                  </a:txBody>
                  <a:tcPr marL="68580" marR="68580" marT="9525" marB="0" anchor="ctr"/>
                </a:tc>
                <a:tc>
                  <a:txBody>
                    <a:bodyPr/>
                    <a:lstStyle/>
                    <a:p>
                      <a:pPr marL="0" marR="0" algn="ctr">
                        <a:spcBef>
                          <a:spcPts val="0"/>
                        </a:spcBef>
                        <a:spcAft>
                          <a:spcPts val="0"/>
                        </a:spcAft>
                        <a:tabLst>
                          <a:tab pos="3381375" algn="l"/>
                        </a:tabLst>
                      </a:pPr>
                      <a:r>
                        <a:rPr lang="en-US" sz="1400" kern="1200">
                          <a:effectLst/>
                        </a:rPr>
                        <a:t>5(1)</a:t>
                      </a:r>
                      <a:endParaRPr lang="en-US" sz="1100">
                        <a:effectLst/>
                        <a:latin typeface="Calibri"/>
                        <a:ea typeface="Calibri"/>
                        <a:cs typeface="Times New Roman"/>
                      </a:endParaRPr>
                    </a:p>
                  </a:txBody>
                  <a:tcPr marL="68580" marR="68580" marT="9525" marB="0" anchor="ctr"/>
                </a:tc>
                <a:tc>
                  <a:txBody>
                    <a:bodyPr/>
                    <a:lstStyle/>
                    <a:p>
                      <a:pPr marL="0" marR="0" algn="ctr">
                        <a:spcBef>
                          <a:spcPts val="0"/>
                        </a:spcBef>
                        <a:spcAft>
                          <a:spcPts val="0"/>
                        </a:spcAft>
                        <a:tabLst>
                          <a:tab pos="3381375" algn="l"/>
                        </a:tabLst>
                      </a:pPr>
                      <a:r>
                        <a:rPr lang="en-US" sz="1400" kern="1200">
                          <a:effectLst/>
                        </a:rPr>
                        <a:t>5(1)</a:t>
                      </a:r>
                      <a:endParaRPr lang="en-US" sz="1100">
                        <a:effectLst/>
                        <a:latin typeface="Calibri"/>
                        <a:ea typeface="Calibri"/>
                        <a:cs typeface="Times New Roman"/>
                      </a:endParaRPr>
                    </a:p>
                  </a:txBody>
                  <a:tcPr marL="68580" marR="68580" marT="9525" marB="0" anchor="ctr"/>
                </a:tc>
                <a:tc>
                  <a:txBody>
                    <a:bodyPr/>
                    <a:lstStyle/>
                    <a:p>
                      <a:pPr marL="0" marR="0" algn="ctr">
                        <a:spcBef>
                          <a:spcPts val="0"/>
                        </a:spcBef>
                        <a:spcAft>
                          <a:spcPts val="0"/>
                        </a:spcAft>
                        <a:tabLst>
                          <a:tab pos="3381375" algn="l"/>
                        </a:tabLst>
                      </a:pPr>
                      <a:r>
                        <a:rPr lang="en-US" sz="1400" kern="1200">
                          <a:effectLst/>
                        </a:rPr>
                        <a:t>5(1)</a:t>
                      </a:r>
                      <a:endParaRPr lang="en-US" sz="1100">
                        <a:effectLst/>
                        <a:latin typeface="Calibri"/>
                        <a:ea typeface="Calibri"/>
                        <a:cs typeface="Times New Roman"/>
                      </a:endParaRPr>
                    </a:p>
                  </a:txBody>
                  <a:tcPr marL="68580" marR="68580" marT="9525" marB="0" anchor="ctr"/>
                </a:tc>
                <a:tc>
                  <a:txBody>
                    <a:bodyPr/>
                    <a:lstStyle/>
                    <a:p>
                      <a:pPr marL="0" marR="0" algn="ctr">
                        <a:spcBef>
                          <a:spcPts val="0"/>
                        </a:spcBef>
                        <a:spcAft>
                          <a:spcPts val="0"/>
                        </a:spcAft>
                        <a:tabLst>
                          <a:tab pos="3381375" algn="l"/>
                        </a:tabLst>
                      </a:pPr>
                      <a:r>
                        <a:rPr lang="en-US" sz="1400" kern="1200" dirty="0">
                          <a:effectLst/>
                        </a:rPr>
                        <a:t>5(1)</a:t>
                      </a:r>
                      <a:endParaRPr lang="en-US" sz="1100" dirty="0">
                        <a:effectLst/>
                        <a:latin typeface="Calibri"/>
                        <a:ea typeface="Calibri"/>
                        <a:cs typeface="Times New Roman"/>
                      </a:endParaRPr>
                    </a:p>
                  </a:txBody>
                  <a:tcPr marL="0" marR="0" marT="0" marB="0" anchor="ctr"/>
                </a:tc>
              </a:tr>
            </a:tbl>
          </a:graphicData>
        </a:graphic>
      </p:graphicFrame>
    </p:spTree>
    <p:extLst>
      <p:ext uri="{BB962C8B-B14F-4D97-AF65-F5344CB8AC3E}">
        <p14:creationId xmlns:p14="http://schemas.microsoft.com/office/powerpoint/2010/main" val="2475455731"/>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0"/>
            <a:ext cx="8229600" cy="914400"/>
          </a:xfrm>
        </p:spPr>
        <p:txBody>
          <a:bodyPr>
            <a:normAutofit fontScale="90000"/>
          </a:bodyPr>
          <a:lstStyle/>
          <a:p>
            <a:pPr algn="ctr" fontAlgn="auto">
              <a:spcAft>
                <a:spcPts val="0"/>
              </a:spcAft>
              <a:defRPr/>
            </a:pPr>
            <a:r>
              <a:rPr lang="en-US" dirty="0"/>
              <a:t>Dietary Specifications: </a:t>
            </a:r>
            <a:br>
              <a:rPr lang="en-US" dirty="0"/>
            </a:br>
            <a:r>
              <a:rPr lang="en-US" dirty="0" smtClean="0"/>
              <a:t>SBP Requirements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4121918"/>
              </p:ext>
            </p:extLst>
          </p:nvPr>
        </p:nvGraphicFramePr>
        <p:xfrm>
          <a:off x="1066801" y="1828800"/>
          <a:ext cx="7010401" cy="4495800"/>
        </p:xfrm>
        <a:graphic>
          <a:graphicData uri="http://schemas.openxmlformats.org/drawingml/2006/table">
            <a:tbl>
              <a:tblPr firstRow="1" bandRow="1">
                <a:tableStyleId>{5C22544A-7EE6-4342-B048-85BDC9FD1C3A}</a:tableStyleId>
              </a:tblPr>
              <a:tblGrid>
                <a:gridCol w="1358485"/>
                <a:gridCol w="1046651"/>
                <a:gridCol w="1072099"/>
                <a:gridCol w="1218334"/>
                <a:gridCol w="1157416"/>
                <a:gridCol w="1157416"/>
              </a:tblGrid>
              <a:tr h="747656">
                <a:tc>
                  <a:txBody>
                    <a:bodyPr/>
                    <a:lstStyle/>
                    <a:p>
                      <a:pPr algn="ctr"/>
                      <a:r>
                        <a:rPr lang="en-US" sz="1600" baseline="0" dirty="0" smtClean="0"/>
                        <a:t>Breakfast </a:t>
                      </a:r>
                    </a:p>
                    <a:p>
                      <a:pPr algn="ctr"/>
                      <a:r>
                        <a:rPr lang="en-US" sz="1600" dirty="0" smtClean="0"/>
                        <a:t>Meal</a:t>
                      </a:r>
                      <a:r>
                        <a:rPr lang="en-US" sz="1600" baseline="0" dirty="0" smtClean="0"/>
                        <a:t> Pattern</a:t>
                      </a:r>
                      <a:endParaRPr lang="en-US" sz="1600" dirty="0"/>
                    </a:p>
                  </a:txBody>
                  <a:tcPr/>
                </a:tc>
                <a:tc>
                  <a:txBody>
                    <a:bodyPr/>
                    <a:lstStyle/>
                    <a:p>
                      <a:pPr algn="ctr"/>
                      <a:r>
                        <a:rPr lang="en-US" sz="1600" dirty="0" smtClean="0"/>
                        <a:t>K-5</a:t>
                      </a:r>
                      <a:endParaRPr lang="en-US" sz="1600" dirty="0"/>
                    </a:p>
                  </a:txBody>
                  <a:tcPr/>
                </a:tc>
                <a:tc>
                  <a:txBody>
                    <a:bodyPr/>
                    <a:lstStyle/>
                    <a:p>
                      <a:pPr algn="ctr"/>
                      <a:r>
                        <a:rPr lang="en-US" sz="1600" dirty="0" smtClean="0"/>
                        <a:t>6-8</a:t>
                      </a:r>
                      <a:endParaRPr lang="en-US" sz="1600" dirty="0"/>
                    </a:p>
                  </a:txBody>
                  <a:tcPr/>
                </a:tc>
                <a:tc>
                  <a:txBody>
                    <a:bodyPr/>
                    <a:lstStyle/>
                    <a:p>
                      <a:pPr algn="ctr"/>
                      <a:r>
                        <a:rPr lang="en-US" sz="1600" dirty="0" smtClean="0">
                          <a:solidFill>
                            <a:schemeClr val="bg1"/>
                          </a:solidFill>
                        </a:rPr>
                        <a:t>K-8</a:t>
                      </a:r>
                      <a:endParaRPr lang="en-US" sz="1600" dirty="0">
                        <a:solidFill>
                          <a:schemeClr val="bg1"/>
                        </a:solidFill>
                      </a:endParaRPr>
                    </a:p>
                  </a:txBody>
                  <a:tcPr>
                    <a:solidFill>
                      <a:schemeClr val="accent4">
                        <a:alpha val="49000"/>
                      </a:schemeClr>
                    </a:solidFill>
                  </a:tcPr>
                </a:tc>
                <a:tc>
                  <a:txBody>
                    <a:bodyPr/>
                    <a:lstStyle/>
                    <a:p>
                      <a:pPr algn="ctr"/>
                      <a:r>
                        <a:rPr lang="en-US" sz="1600" dirty="0" smtClean="0"/>
                        <a:t>9-12</a:t>
                      </a:r>
                      <a:endParaRPr lang="en-US" sz="1600" dirty="0"/>
                    </a:p>
                  </a:txBody>
                  <a:tcPr/>
                </a:tc>
                <a:tc>
                  <a:txBody>
                    <a:bodyPr/>
                    <a:lstStyle/>
                    <a:p>
                      <a:pPr algn="ctr"/>
                      <a:r>
                        <a:rPr lang="en-US" sz="1600" dirty="0" smtClean="0"/>
                        <a:t>K-12</a:t>
                      </a:r>
                      <a:endParaRPr lang="en-US" sz="1600" dirty="0"/>
                    </a:p>
                  </a:txBody>
                  <a:tcPr>
                    <a:solidFill>
                      <a:schemeClr val="accent4"/>
                    </a:solidFill>
                  </a:tcPr>
                </a:tc>
              </a:tr>
              <a:tr h="11558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Min-max</a:t>
                      </a:r>
                      <a:r>
                        <a:rPr lang="en-US" sz="1600" b="1" baseline="0" dirty="0" smtClean="0"/>
                        <a:t> c</a:t>
                      </a:r>
                      <a:r>
                        <a:rPr lang="en-US" sz="1600" b="1" dirty="0" smtClean="0"/>
                        <a:t>alories (kcal)</a:t>
                      </a:r>
                      <a:r>
                        <a:rPr kumimoji="0" lang="en-US" sz="16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algn="ctr"/>
                      <a:endParaRPr lang="en-US" sz="1600" b="1" dirty="0"/>
                    </a:p>
                  </a:txBody>
                  <a:tcPr/>
                </a:tc>
                <a:tc>
                  <a:txBody>
                    <a:bodyPr/>
                    <a:lstStyle/>
                    <a:p>
                      <a:pPr algn="ctr"/>
                      <a:r>
                        <a:rPr lang="en-US" sz="1600" dirty="0" smtClean="0"/>
                        <a:t>(350-500)</a:t>
                      </a:r>
                      <a:endParaRPr lang="en-US" sz="1600" dirty="0"/>
                    </a:p>
                  </a:txBody>
                  <a:tcPr/>
                </a:tc>
                <a:tc>
                  <a:txBody>
                    <a:bodyPr/>
                    <a:lstStyle/>
                    <a:p>
                      <a:pPr algn="ctr"/>
                      <a:r>
                        <a:rPr lang="en-US" sz="1600" dirty="0" smtClean="0"/>
                        <a:t>(400-550)</a:t>
                      </a:r>
                      <a:endParaRPr lang="en-US" sz="1600" dirty="0"/>
                    </a:p>
                  </a:txBody>
                  <a:tcPr/>
                </a:tc>
                <a:tc>
                  <a:txBody>
                    <a:bodyPr/>
                    <a:lstStyle/>
                    <a:p>
                      <a:pPr algn="ctr"/>
                      <a:r>
                        <a:rPr lang="en-US" sz="1600" dirty="0" smtClean="0">
                          <a:solidFill>
                            <a:schemeClr val="tx1"/>
                          </a:solidFill>
                        </a:rPr>
                        <a:t>(400-500)</a:t>
                      </a:r>
                      <a:endParaRPr lang="en-US" sz="1600" dirty="0">
                        <a:solidFill>
                          <a:schemeClr val="tx1"/>
                        </a:solidFill>
                      </a:endParaRPr>
                    </a:p>
                  </a:txBody>
                  <a:tcPr>
                    <a:solidFill>
                      <a:schemeClr val="accent4">
                        <a:alpha val="49000"/>
                      </a:schemeClr>
                    </a:solidFill>
                  </a:tcPr>
                </a:tc>
                <a:tc>
                  <a:txBody>
                    <a:bodyPr/>
                    <a:lstStyle/>
                    <a:p>
                      <a:pPr algn="ctr"/>
                      <a:r>
                        <a:rPr lang="en-US" sz="1600" dirty="0" smtClean="0"/>
                        <a:t>(450-600)</a:t>
                      </a:r>
                      <a:endParaRPr lang="en-US" sz="1600" dirty="0"/>
                    </a:p>
                  </a:txBody>
                  <a:tcPr/>
                </a:tc>
                <a:tc>
                  <a:txBody>
                    <a:bodyPr/>
                    <a:lstStyle/>
                    <a:p>
                      <a:pPr algn="ctr"/>
                      <a:r>
                        <a:rPr lang="en-US" sz="1600" dirty="0" smtClean="0">
                          <a:solidFill>
                            <a:schemeClr val="bg1"/>
                          </a:solidFill>
                        </a:rPr>
                        <a:t>(450-500)</a:t>
                      </a:r>
                      <a:endParaRPr lang="en-US" sz="1600" dirty="0">
                        <a:solidFill>
                          <a:schemeClr val="bg1"/>
                        </a:solidFill>
                      </a:endParaRPr>
                    </a:p>
                  </a:txBody>
                  <a:tcPr>
                    <a:solidFill>
                      <a:schemeClr val="accent4"/>
                    </a:solidFill>
                  </a:tcPr>
                </a:tc>
              </a:tr>
              <a:tr h="10915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Saturated</a:t>
                      </a:r>
                      <a:r>
                        <a:rPr lang="en-US" sz="1600" b="1" baseline="0" dirty="0" smtClean="0"/>
                        <a:t> fat (% of total calories)</a:t>
                      </a:r>
                      <a:endPar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algn="ctr"/>
                      <a:endParaRPr lang="en-US" sz="16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 &lt; 10</a:t>
                      </a:r>
                    </a:p>
                    <a:p>
                      <a:pPr algn="ct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&lt; 10</a:t>
                      </a:r>
                    </a:p>
                    <a:p>
                      <a:pPr algn="ct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&lt; 10</a:t>
                      </a:r>
                    </a:p>
                    <a:p>
                      <a:pPr algn="ctr"/>
                      <a:endParaRPr lang="en-US" sz="1600" dirty="0">
                        <a:solidFill>
                          <a:schemeClr val="tx1"/>
                        </a:solidFill>
                      </a:endParaRPr>
                    </a:p>
                  </a:txBody>
                  <a:tcPr>
                    <a:solidFill>
                      <a:schemeClr val="accent4">
                        <a:alpha val="49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&lt; 10</a:t>
                      </a:r>
                    </a:p>
                    <a:p>
                      <a:pPr algn="ct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&lt; 10</a:t>
                      </a:r>
                    </a:p>
                    <a:p>
                      <a:pPr algn="ctr"/>
                      <a:endParaRPr lang="en-US" sz="1600" dirty="0">
                        <a:solidFill>
                          <a:schemeClr val="bg1"/>
                        </a:solidFill>
                      </a:endParaRPr>
                    </a:p>
                  </a:txBody>
                  <a:tcPr>
                    <a:solidFill>
                      <a:schemeClr val="accent4"/>
                    </a:solidFill>
                  </a:tcPr>
                </a:tc>
              </a:tr>
              <a:tr h="917033">
                <a:tc>
                  <a:txBody>
                    <a:bodyPr/>
                    <a:lstStyle/>
                    <a:p>
                      <a:pPr algn="ctr"/>
                      <a:r>
                        <a:rPr lang="en-US" sz="1600" b="1" dirty="0" smtClean="0"/>
                        <a:t>Sodium</a:t>
                      </a:r>
                      <a:r>
                        <a:rPr lang="en-US" sz="1600" b="1" baseline="0" dirty="0" smtClean="0"/>
                        <a:t> (mg)</a:t>
                      </a:r>
                    </a:p>
                    <a:p>
                      <a:pPr algn="ctr"/>
                      <a:r>
                        <a:rPr lang="en-US" sz="1600" b="1" baseline="0" dirty="0" smtClean="0"/>
                        <a:t>Target 1</a:t>
                      </a:r>
                      <a:endParaRPr lang="en-US" sz="1600" b="1" dirty="0"/>
                    </a:p>
                  </a:txBody>
                  <a:tcPr/>
                </a:tc>
                <a:tc>
                  <a:txBody>
                    <a:bodyPr/>
                    <a:lstStyle/>
                    <a:p>
                      <a:pPr algn="ctr"/>
                      <a:r>
                        <a:rPr lang="en-US" sz="1600" b="1" dirty="0" smtClean="0"/>
                        <a:t>≤</a:t>
                      </a:r>
                      <a:r>
                        <a:rPr lang="en-US" sz="1600" dirty="0" smtClean="0"/>
                        <a:t>540</a:t>
                      </a:r>
                      <a:endParaRPr lang="en-US" sz="1600" dirty="0"/>
                    </a:p>
                  </a:txBody>
                  <a:tcPr/>
                </a:tc>
                <a:tc>
                  <a:txBody>
                    <a:bodyPr/>
                    <a:lstStyle/>
                    <a:p>
                      <a:pPr algn="ctr"/>
                      <a:r>
                        <a:rPr lang="en-US" sz="1600" b="1" dirty="0" smtClean="0"/>
                        <a:t>≤</a:t>
                      </a:r>
                      <a:r>
                        <a:rPr lang="en-US" sz="1600" dirty="0" smtClean="0"/>
                        <a:t>600</a:t>
                      </a:r>
                      <a:endParaRPr lang="en-US" sz="1600" dirty="0"/>
                    </a:p>
                  </a:txBody>
                  <a:tcPr/>
                </a:tc>
                <a:tc>
                  <a:txBody>
                    <a:bodyPr/>
                    <a:lstStyle/>
                    <a:p>
                      <a:pPr algn="ctr"/>
                      <a:r>
                        <a:rPr lang="en-US" sz="1600" b="1" dirty="0" smtClean="0"/>
                        <a:t>≤</a:t>
                      </a:r>
                      <a:r>
                        <a:rPr lang="en-US" sz="1600" dirty="0" smtClean="0">
                          <a:solidFill>
                            <a:schemeClr val="tx1"/>
                          </a:solidFill>
                        </a:rPr>
                        <a:t>540</a:t>
                      </a:r>
                      <a:endParaRPr lang="en-US" sz="1600" dirty="0">
                        <a:solidFill>
                          <a:schemeClr val="tx1"/>
                        </a:solidFill>
                      </a:endParaRPr>
                    </a:p>
                  </a:txBody>
                  <a:tcPr>
                    <a:solidFill>
                      <a:schemeClr val="accent4">
                        <a:alpha val="49000"/>
                      </a:schemeClr>
                    </a:solidFill>
                  </a:tcPr>
                </a:tc>
                <a:tc>
                  <a:txBody>
                    <a:bodyPr/>
                    <a:lstStyle/>
                    <a:p>
                      <a:pPr algn="ctr"/>
                      <a:r>
                        <a:rPr lang="en-US" sz="1600" b="1" dirty="0" smtClean="0"/>
                        <a:t>≤</a:t>
                      </a:r>
                      <a:r>
                        <a:rPr lang="en-US" sz="1600" dirty="0" smtClean="0"/>
                        <a:t>640</a:t>
                      </a:r>
                      <a:endParaRPr lang="en-US" sz="1600" dirty="0"/>
                    </a:p>
                  </a:txBody>
                  <a:tcPr/>
                </a:tc>
                <a:tc>
                  <a:txBody>
                    <a:bodyPr/>
                    <a:lstStyle/>
                    <a:p>
                      <a:pPr algn="ctr"/>
                      <a:r>
                        <a:rPr lang="en-US" sz="1600" b="1" dirty="0" smtClean="0">
                          <a:solidFill>
                            <a:schemeClr val="bg1"/>
                          </a:solidFill>
                        </a:rPr>
                        <a:t>≤</a:t>
                      </a:r>
                      <a:r>
                        <a:rPr lang="en-US" sz="1600" dirty="0" smtClean="0">
                          <a:solidFill>
                            <a:schemeClr val="bg1"/>
                          </a:solidFill>
                        </a:rPr>
                        <a:t>540</a:t>
                      </a:r>
                      <a:endParaRPr lang="en-US" sz="1600" dirty="0">
                        <a:solidFill>
                          <a:schemeClr val="bg1"/>
                        </a:solidFill>
                      </a:endParaRPr>
                    </a:p>
                  </a:txBody>
                  <a:tcPr>
                    <a:solidFill>
                      <a:schemeClr val="accent4"/>
                    </a:solidFill>
                  </a:tcPr>
                </a:tc>
              </a:tr>
              <a:tr h="5836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dirty="0" smtClean="0"/>
                        <a:t>Trans</a:t>
                      </a:r>
                      <a:r>
                        <a:rPr lang="en-US" sz="1600" b="1" dirty="0" smtClean="0"/>
                        <a:t> fat</a:t>
                      </a:r>
                      <a:endPar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algn="ctr"/>
                      <a:endParaRPr lang="en-US" sz="1600" b="1" dirty="0"/>
                    </a:p>
                  </a:txBody>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Nutrition label or manufacturer specifications must indicate zero grams of </a:t>
                      </a:r>
                      <a:r>
                        <a:rPr lang="en-US" sz="1600" u="sng" dirty="0" smtClean="0"/>
                        <a:t>trans</a:t>
                      </a:r>
                      <a:r>
                        <a:rPr lang="en-US" sz="1600" baseline="0" dirty="0" smtClean="0"/>
                        <a:t> fat per serving.</a:t>
                      </a:r>
                      <a:endParaRPr lang="en-US" sz="1600" dirty="0"/>
                    </a:p>
                  </a:txBody>
                  <a:tcPr/>
                </a:tc>
                <a:tc hMerge="1">
                  <a:txBody>
                    <a:bodyPr/>
                    <a:lstStyle/>
                    <a:p>
                      <a:pPr algn="ctr"/>
                      <a:endParaRPr lang="en-US" sz="2400" dirty="0"/>
                    </a:p>
                  </a:txBody>
                  <a:tcPr/>
                </a:tc>
                <a:tc hMerge="1">
                  <a:txBody>
                    <a:bodyPr/>
                    <a:lstStyle/>
                    <a:p>
                      <a:pPr algn="ctr"/>
                      <a:endParaRPr lang="en-US" sz="2400" dirty="0">
                        <a:solidFill>
                          <a:schemeClr val="tx1"/>
                        </a:solidFill>
                      </a:endParaRPr>
                    </a:p>
                  </a:txBody>
                  <a:tcPr>
                    <a:solidFill>
                      <a:schemeClr val="accent4">
                        <a:alpha val="49000"/>
                      </a:schemeClr>
                    </a:solidFill>
                  </a:tcPr>
                </a:tc>
                <a:tc hMerge="1">
                  <a:txBody>
                    <a:bodyPr/>
                    <a:lstStyle/>
                    <a:p>
                      <a:pPr algn="ctr"/>
                      <a:endParaRPr lang="en-US" sz="2400" dirty="0"/>
                    </a:p>
                  </a:txBody>
                  <a:tcPr/>
                </a:tc>
                <a:tc hMerge="1">
                  <a:txBody>
                    <a:bodyPr/>
                    <a:lstStyle/>
                    <a:p>
                      <a:pPr algn="ctr"/>
                      <a:endParaRPr lang="en-US" sz="2400" dirty="0"/>
                    </a:p>
                  </a:txBody>
                  <a:tcPr>
                    <a:solidFill>
                      <a:schemeClr val="accent4"/>
                    </a:solidFill>
                  </a:tcPr>
                </a:tc>
              </a:tr>
            </a:tbl>
          </a:graphicData>
        </a:graphic>
      </p:graphicFrame>
    </p:spTree>
    <p:extLst>
      <p:ext uri="{BB962C8B-B14F-4D97-AF65-F5344CB8AC3E}">
        <p14:creationId xmlns:p14="http://schemas.microsoft.com/office/powerpoint/2010/main" val="3136781199"/>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Part 4—Lunch Requirements</a:t>
            </a:r>
            <a:endParaRPr lang="en-US" dirty="0"/>
          </a:p>
        </p:txBody>
      </p:sp>
    </p:spTree>
    <p:extLst>
      <p:ext uri="{BB962C8B-B14F-4D97-AF65-F5344CB8AC3E}">
        <p14:creationId xmlns:p14="http://schemas.microsoft.com/office/powerpoint/2010/main" val="1247313435"/>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6820" y="381000"/>
            <a:ext cx="8229600" cy="1143000"/>
          </a:xfrm>
        </p:spPr>
        <p:txBody>
          <a:bodyPr/>
          <a:lstStyle/>
          <a:p>
            <a:pPr algn="ctr" fontAlgn="auto">
              <a:spcAft>
                <a:spcPts val="0"/>
              </a:spcAft>
              <a:defRPr/>
            </a:pPr>
            <a:r>
              <a:rPr lang="en-US" dirty="0" smtClean="0"/>
              <a:t>NSLP Requirements</a:t>
            </a:r>
            <a:endParaRPr lang="en-US" dirty="0"/>
          </a:p>
        </p:txBody>
      </p:sp>
      <p:sp>
        <p:nvSpPr>
          <p:cNvPr id="2" name="Content Placeholder 1"/>
          <p:cNvSpPr>
            <a:spLocks noGrp="1"/>
          </p:cNvSpPr>
          <p:nvPr>
            <p:ph sz="half" idx="1"/>
          </p:nvPr>
        </p:nvSpPr>
        <p:spPr>
          <a:xfrm>
            <a:off x="377264" y="1524000"/>
            <a:ext cx="4423336" cy="4876800"/>
          </a:xfrm>
        </p:spPr>
        <p:txBody>
          <a:bodyPr>
            <a:normAutofit/>
          </a:bodyPr>
          <a:lstStyle/>
          <a:p>
            <a:pPr marL="18288" indent="0" fontAlgn="auto">
              <a:spcAft>
                <a:spcPts val="0"/>
              </a:spcAft>
              <a:buNone/>
              <a:defRPr/>
            </a:pPr>
            <a:r>
              <a:rPr lang="en-US" sz="2800" dirty="0" smtClean="0"/>
              <a:t>Lunch Meal Components</a:t>
            </a:r>
          </a:p>
          <a:p>
            <a:pPr marL="845820" lvl="1" indent="-457200">
              <a:buFont typeface="+mj-lt"/>
              <a:buAutoNum type="arabicPeriod"/>
              <a:defRPr/>
            </a:pPr>
            <a:r>
              <a:rPr lang="en-US" dirty="0" smtClean="0"/>
              <a:t>Fruits</a:t>
            </a:r>
            <a:endParaRPr lang="en-US" dirty="0"/>
          </a:p>
          <a:p>
            <a:pPr marL="845820" lvl="1" indent="-457200">
              <a:buFont typeface="+mj-lt"/>
              <a:buAutoNum type="arabicPeriod"/>
              <a:defRPr/>
            </a:pPr>
            <a:r>
              <a:rPr lang="en-US" dirty="0" smtClean="0"/>
              <a:t>Vegetables</a:t>
            </a:r>
          </a:p>
          <a:p>
            <a:pPr marL="1303020" lvl="2" indent="-457200">
              <a:defRPr/>
            </a:pPr>
            <a:r>
              <a:rPr lang="en-US" dirty="0" smtClean="0"/>
              <a:t>Dark green</a:t>
            </a:r>
          </a:p>
          <a:p>
            <a:pPr marL="1303020" lvl="2" indent="-457200">
              <a:defRPr/>
            </a:pPr>
            <a:r>
              <a:rPr lang="en-US" dirty="0" smtClean="0"/>
              <a:t>Red/orange</a:t>
            </a:r>
          </a:p>
          <a:p>
            <a:pPr marL="1303020" lvl="2" indent="-457200">
              <a:defRPr/>
            </a:pPr>
            <a:r>
              <a:rPr lang="en-US" dirty="0" smtClean="0"/>
              <a:t>Beans/legumes</a:t>
            </a:r>
          </a:p>
          <a:p>
            <a:pPr marL="1303020" lvl="2" indent="-457200">
              <a:defRPr/>
            </a:pPr>
            <a:r>
              <a:rPr lang="en-US" dirty="0" smtClean="0"/>
              <a:t>Starchy</a:t>
            </a:r>
          </a:p>
          <a:p>
            <a:pPr marL="1303020" lvl="2" indent="-457200">
              <a:defRPr/>
            </a:pPr>
            <a:r>
              <a:rPr lang="en-US" dirty="0" smtClean="0"/>
              <a:t>Other</a:t>
            </a:r>
          </a:p>
          <a:p>
            <a:pPr marL="845820" lvl="1" indent="-457200">
              <a:buFont typeface="+mj-lt"/>
              <a:buAutoNum type="arabicPeriod"/>
              <a:defRPr/>
            </a:pPr>
            <a:r>
              <a:rPr lang="en-US" dirty="0" smtClean="0"/>
              <a:t>Grains</a:t>
            </a:r>
            <a:endParaRPr lang="en-US" dirty="0"/>
          </a:p>
          <a:p>
            <a:pPr marL="845820" lvl="1" indent="-457200">
              <a:buFont typeface="+mj-lt"/>
              <a:buAutoNum type="arabicPeriod"/>
              <a:defRPr/>
            </a:pPr>
            <a:r>
              <a:rPr lang="en-US" dirty="0" smtClean="0"/>
              <a:t>Meats/Meat Alternates</a:t>
            </a:r>
            <a:endParaRPr lang="en-US" dirty="0"/>
          </a:p>
          <a:p>
            <a:pPr marL="845820" lvl="1" indent="-457200">
              <a:buFont typeface="+mj-lt"/>
              <a:buAutoNum type="arabicPeriod"/>
              <a:defRPr/>
            </a:pPr>
            <a:r>
              <a:rPr lang="en-US" dirty="0" smtClean="0"/>
              <a:t>Fluid Milk</a:t>
            </a:r>
            <a:endParaRPr lang="en-US" dirty="0"/>
          </a:p>
        </p:txBody>
      </p:sp>
      <p:sp>
        <p:nvSpPr>
          <p:cNvPr id="4" name="Content Placeholder 3"/>
          <p:cNvSpPr>
            <a:spLocks noGrp="1"/>
          </p:cNvSpPr>
          <p:nvPr>
            <p:ph sz="half" idx="2"/>
          </p:nvPr>
        </p:nvSpPr>
        <p:spPr>
          <a:xfrm>
            <a:off x="4724400" y="1524000"/>
            <a:ext cx="4191000" cy="5161061"/>
          </a:xfrm>
        </p:spPr>
        <p:txBody>
          <a:bodyPr>
            <a:normAutofit/>
          </a:bodyPr>
          <a:lstStyle/>
          <a:p>
            <a:pPr marL="109728" indent="0">
              <a:buNone/>
              <a:defRPr/>
            </a:pPr>
            <a:r>
              <a:rPr lang="en-US" sz="2800" dirty="0" smtClean="0"/>
              <a:t>Sodium targets per meal on average</a:t>
            </a:r>
          </a:p>
          <a:p>
            <a:pPr lvl="1">
              <a:defRPr/>
            </a:pPr>
            <a:r>
              <a:rPr lang="en-US" dirty="0"/>
              <a:t>K-5   </a:t>
            </a:r>
            <a:r>
              <a:rPr lang="en-US" b="1" i="1" dirty="0"/>
              <a:t>≤ </a:t>
            </a:r>
            <a:r>
              <a:rPr lang="en-US" dirty="0"/>
              <a:t>1230 </a:t>
            </a:r>
            <a:r>
              <a:rPr lang="en-US" dirty="0" smtClean="0"/>
              <a:t>mg</a:t>
            </a:r>
          </a:p>
          <a:p>
            <a:pPr lvl="1">
              <a:defRPr/>
            </a:pPr>
            <a:r>
              <a:rPr lang="en-US" dirty="0"/>
              <a:t>6-8   </a:t>
            </a:r>
            <a:r>
              <a:rPr lang="en-US" b="1" i="1" dirty="0"/>
              <a:t>≤ </a:t>
            </a:r>
            <a:r>
              <a:rPr lang="en-US" dirty="0"/>
              <a:t>1360 </a:t>
            </a:r>
            <a:r>
              <a:rPr lang="en-US" dirty="0" smtClean="0"/>
              <a:t>mg</a:t>
            </a:r>
            <a:endParaRPr lang="en-US" dirty="0"/>
          </a:p>
          <a:p>
            <a:pPr lvl="1">
              <a:defRPr/>
            </a:pPr>
            <a:r>
              <a:rPr lang="en-US" dirty="0"/>
              <a:t>9-12  </a:t>
            </a:r>
            <a:r>
              <a:rPr lang="en-US" b="1" i="1" dirty="0"/>
              <a:t>≤ </a:t>
            </a:r>
            <a:r>
              <a:rPr lang="en-US" dirty="0"/>
              <a:t>1420 </a:t>
            </a:r>
            <a:r>
              <a:rPr lang="en-US" dirty="0" smtClean="0"/>
              <a:t>mg</a:t>
            </a:r>
            <a:endParaRPr lang="en-US" dirty="0"/>
          </a:p>
          <a:p>
            <a:pPr lvl="1">
              <a:defRPr/>
            </a:pPr>
            <a:r>
              <a:rPr lang="en-US" dirty="0"/>
              <a:t>K-8   </a:t>
            </a:r>
            <a:r>
              <a:rPr lang="en-US" b="1" i="1" dirty="0"/>
              <a:t>≤ </a:t>
            </a:r>
            <a:r>
              <a:rPr lang="en-US" dirty="0"/>
              <a:t>1230 </a:t>
            </a:r>
            <a:r>
              <a:rPr lang="en-US" dirty="0" smtClean="0"/>
              <a:t>mg</a:t>
            </a:r>
            <a:endParaRPr lang="en-US" dirty="0"/>
          </a:p>
          <a:p>
            <a:pPr lvl="1">
              <a:defRPr/>
            </a:pPr>
            <a:endParaRPr lang="en-US" dirty="0" smtClean="0"/>
          </a:p>
          <a:p>
            <a:pPr marL="109728" indent="0">
              <a:buNone/>
              <a:defRPr/>
            </a:pPr>
            <a:r>
              <a:rPr lang="en-US" sz="2800" dirty="0" smtClean="0"/>
              <a:t>Dietary Specifications (4)</a:t>
            </a:r>
          </a:p>
          <a:p>
            <a:pPr marL="548640" lvl="1" indent="-182880" fontAlgn="auto">
              <a:spcAft>
                <a:spcPts val="0"/>
              </a:spcAft>
              <a:defRPr/>
            </a:pPr>
            <a:r>
              <a:rPr lang="en-US" dirty="0" smtClean="0"/>
              <a:t>Min-max calorie range</a:t>
            </a:r>
            <a:endParaRPr lang="en-US" dirty="0"/>
          </a:p>
          <a:p>
            <a:pPr marL="548640" lvl="1" indent="-182880" fontAlgn="auto">
              <a:spcAft>
                <a:spcPts val="0"/>
              </a:spcAft>
              <a:defRPr/>
            </a:pPr>
            <a:r>
              <a:rPr lang="en-US" dirty="0"/>
              <a:t>Saturated </a:t>
            </a:r>
            <a:r>
              <a:rPr lang="en-US" dirty="0" smtClean="0"/>
              <a:t>fat maximum</a:t>
            </a:r>
            <a:endParaRPr lang="en-US" dirty="0"/>
          </a:p>
          <a:p>
            <a:pPr marL="548640" lvl="1" indent="-182880" fontAlgn="auto">
              <a:spcAft>
                <a:spcPts val="0"/>
              </a:spcAft>
              <a:defRPr/>
            </a:pPr>
            <a:r>
              <a:rPr lang="en-US" dirty="0" smtClean="0"/>
              <a:t>Trans fat daily requirement restriction</a:t>
            </a:r>
          </a:p>
          <a:p>
            <a:pPr marL="548640" lvl="1" indent="-182880" fontAlgn="auto">
              <a:spcAft>
                <a:spcPts val="0"/>
              </a:spcAft>
              <a:defRPr/>
            </a:pPr>
            <a:r>
              <a:rPr lang="en-US" dirty="0" smtClean="0"/>
              <a:t>Sodium</a:t>
            </a:r>
            <a:endParaRPr lang="en-US" dirty="0"/>
          </a:p>
          <a:p>
            <a:pPr marL="365760" lvl="1" indent="0" fontAlgn="auto">
              <a:spcAft>
                <a:spcPts val="0"/>
              </a:spcAft>
              <a:buNone/>
              <a:defRPr/>
            </a:pPr>
            <a:endParaRPr lang="en-US" dirty="0"/>
          </a:p>
        </p:txBody>
      </p:sp>
      <p:sp>
        <p:nvSpPr>
          <p:cNvPr id="356357" name="AutoShape 2" descr="data:image/jpeg;base64,/9j/4AAQSkZJRgABAQAAAQABAAD/2wCEAAkGBhMSERUUEhQUFRMWGBQXFRYYGBQVFhgUFRQVFBQUFBQXHCYeFxkjGRQUHy8gJCcpLCwsFR4xNTAqNSYrLCkBCQoKDgwOGg8PGiwkHyQsKSwsLCwsLCwtLCwtLCwpLCwsLCwsLSwsLCwsLCwvKSksLCwsLCwpLCwsKSwpLCwsKf/AABEIAIYBeAMBIgACEQEDEQH/xAAbAAACAgMBAAAAAAAAAAAAAAAFBgMEAAIHAf/EADoQAAIABAQEBAMHBAIDAQEAAAECAAMEEQUSITEGQVFhInGBkRMyoQcjQrHB0fAUFVJicuGSosLxM//EABoBAAIDAQEAAAAAAAAAAAAAAAEDAAIEBQb/xAAwEQACAgEEAQMCBQQCAwAAAAAAAQIDEQQSITFBEyJRcaEFMmGBkRQzUsHw8RUjQv/aAAwDAQACEQMRAD8A5wWzyARuNDAtpZEeUVWVNjsdxE9VddR8pgZDg3w+WzEgAnyBMGKDCGY+IEeYIiPBMWKKAFFzuYcErRM+GABtrFJ8Lg2Qrr253c/Ax8KUiimKjYQw01LaQR0gBh0sShYHeDcir+7PeFx+CW88lYRpPnZRpEEyvUPkO5EU6ida+uo27iGQr8sySn4RvMn8zqp37QLF5cywGZW27QcwrBGnjOCAh3EWa/g4rKJDsSNQNPYQ8WAWlaXcX7CKs6iL7KF843WYot8xPOJHlg+IBz2iEB1NOKzNdSNjygsGmGYHLXIGw2EbSRnXIyhAeekeT8MMkXV7qdzz94hC5OxwEZC2vPtFvD6iy2c+Rhf+IlwES6/iMZVM1rKG+Hy7QSDpLpi+m45c4tScISX4mAJhRpsWqpSjKoI5EnWIqji2eWs5VRztAyw4Rc4rxZ7hflU323MKEiejk573JsBDdiksTZQaX4iNz+cK9ZRNKtMKn2isseQxcl0S0+FhifFYDaNqqmMsg5r87QLmYo5U5QQbxHTz5k18x0A0irrixiumvIfwzHmzWJhDnTM0xjzLsf8A2JvDNUSchBhVXVj1ubwqK2tjLJbki1KprnT8usGMPwAsQWPe0QUCDSGCgnAQNxaMOAXiOBgDpAqThgEN9bMDCA7pFXIYq0aUNKA4uRD9RyEMsZbXGpPkLRz5pljDRgNQzWUXPWGQkLsgX6Cts/rY77bft6iAvHlaTZRsN4N1GH/DtM2XmByPM/r6RUq8OlTb5iGzKrXHRhcA9D2gWSSabHaTEZOT8C7gXDaz5eZmIJ2sYfsBwGVSyQym8wfM3M+cCaSiSQiqh8MEWrlA30McS661Sks8eDq2N2xWOi1xZSpU0rAjxAXU8wRtaONCmfpHZ6GaJgyDnz7QJ4n4LlypZeXe+55x1/w2PqrM33gwT1ktKtsVk5kKBokk4Xfe1ucHJWGMRdvCOpiKfLAGVdBuTzMdW+muqP6maP4pfb0kkUHqSBlXRR7RSn1F9YkrJlzYbCKbi8c8Q228s1sdzvGIvONyuojelW49YhUsERpJma2HlEk7YxWww5mPYwCxLVT7HLfzgrR4iwVLEgjY9xC3PmXcmCNO11iAOhYZxQWAubHY+cZCVJrAunJv5ePIOWTCLPEvBMtwZksWO+kBKXA7Szm1i9gPFrMBLmG/K8FJ1P8AduR0MU5XDLxSYlSiA1vaGzhqqVjlbflCajaxfpqsowYQ5rgUnh5OmzmsQInl1e8s72vAbB64TRcnxCJnU5iwOo2gVwxyMts3LCIWrQsw59xziGdivxDltryPWPKycHTbXnA96koAUGaGmbB1bhMgU66wflC4hJ4eq2+Cpy2uIa8PmswhSfOC7XGTn3FC/DqXUeAGx25nciB0muK6Fzbyh24x4fE1kYaPexPUQJquDmK/dsAeh2P7QwqlkAzWQ6jMxi3SYtpkmKAp5k39xAuvoqiRf4iMo6gXX3EUqdjMNkVnbtcxM4DgZZVAFe8ts4P4eQjeomZbiabdBFSjwaulLnRBr+G4v7RvOaYyMHT7zY35QHOKWWTYzJM8fiLFTsIvSsMkzQbLlPeI8Lw0sRc2A6wynCVmLaUPEOe0IsuzFqvstBR3LPQLwvD2TwlgU5CGCrwQTJViotaKUrDHlEZtdeUNcr5Ldoy0+rd/d4a6NVmyv+3ymc6lcLS0Jvt0iCr4Zl2OQhTFzGsFntNmETgkvcdYVw+R7NMZz11t6R1I0vbucjE5rOEixiGDMFHO3OEeoo7VDJsb/nr+8dImZ3llRzBH0hSxPK05Oby8uc23B0352/eMjsy8GuNXtyb0tBlAG5glKpDENRfL4LA9eneBNUmRcxqGB111sT5xRPI6XHQemCwgfPYQElYmx0E7PBCYXygkQGWTyRVVWiasfSLfDnEc6XNVlTwX16kQIkUhmzgi5c5Ohc2UdyekS4OXeoMtiFytk1V9TnyknKwCgC7eg3i8U+0Jm1nDOwYnNV6J5my2DHrY6EeesJ74xTo5Gay2W3XLlFvpaG+uwof0JlM2dXMlCVvoC6gle43EIOIfZ80yc7ZzluFX/igCKfUKD6wyUK5vFvWPuIkm4ez5Jp3FNOuYZrjl5wHm8YJ3MFpP2ZIPmYmCFNwBIX8N4G3RxedrYyE9So7VJIXKT7QWlH7tLn1i03FtdVMBlIXpaw+sNtNwxJXZB7RcFGq7KIZ/VQgsVQwUdMpvNksiumEOVzzjoNcvKBVQb3hq4jqckloUlmeEdWhW+U+ZMs4qPCA7SdTEUuRrBN1HrFelYZrdTBwyvBT+H4veJcKW4PZjFoyPF6GIMFNmmiAQ1rmyi1ucaYVL1eLGJtmUdbXjSj0zd1ieA+QY8vxkRaoplo0qls6tyIjSe2QgjYwUVLMw9NbRkVRNsbjaMgBI+GKIZs7i9thDRX4yPhlQvKB2GysqCPKpY6KojtyzVGtKIsX8UWJGtxEc1LMYsUy6xkaMT4YT4fxQypgvtsYfaKfKmHXS/wBY5vVyLEMOcHaKaWkgqdVh1DXTNNSUuGOXwUTOABpb1iWm4dlXDganW3KAOH4wzhlbe28HKOusR5CN0q4zjg0SqTjgMSKiXL0bTtBmhxlNlhbr6QTQGG43jbDZNjGBVbOJHLu3ReMBziarZpJKaMNQe4ihg/FAZB8RbPtpteLc+YrKUvqRC++B/DFy+kKtvhFYj2GiKk3vf0D/APcmdjcKV6c4qSzLluTLlqt97ADWFudVThOAlnS2pO1oM0RLb6mMcLpy4kOrhy8oZKSuDQm/aLVmlKTEIbObMvpuIYJEsg3gfiyyJ5++T5dFJ19RF5tbcSGKrc8IS04omsL6KO0E8J4tqZQ+7UEHrf6GLU3h6UrkH/8AmRdQOvcxWk0glteYwCDZe3K5i0I1rmKeS0a2+FBDFS8czSQsyRqed7iHGTPuo2uRHOZXFNMHAdfAOcE6v7SKSWtpZubbCNFdFj7RlulGLwsfsb4xjtHJmFXYzZpPyDxW8xsPWKNXMFQwYIFA2hVp6qROnNMCEsxLX5XMNuF3YbQzU7Yx255KUJt7vBsJJAsBADEcGyTHe2kxQCO4PzDy6Q4CSY9m0auuVxcfzY8o5uDcp4EQS8wsYHVVKiyZkvIWZwRmKlnXW4yv0FtjpDHimGCRMst8jAFb667ML/zePXnoFubXiyk4su4qaEzAOHjmuykJe92tc6WAA5CGqoph8O1opS8YzzciCw3LHYftBNa6XlN2Vm/1IIiNt8stGKXCFlsL1Nja8SU2EEG5c+mkWa+tlMbNcG34evWA0nFmU5X35GByTCzydlw6aGpJYH4SvO+ovrHkLHBuKfczMx8IynsNbQZbFx+FSfJWb8hDsOaTMs8Qk0XssZ8OF7EOKzKuXSYgG5Mt1A8yRpAmp+0dPw5j9InpNlfVSHjJEUwDtHN6n7RXOwt6wNmceTL6kW94nofqD1v0HDjVx8Ow1hUeZYLFqRiBny2JYN0MDp0zQEcoKWOCN55PamZrFP4viv3vGGde6nflGqi/nsYuipOa+xBilS1Np7W2MaVEokacooS5pDX5xCBHF3OUEHtHtPWZlXrtFWbUZgVPmIpI5QwCBeobwgcxEDzMy2PpGkyfmF+v5xWZjy3EAJ7KmlTGRtow7xkAIzST4B5RHNN49pDdIu09GB4m2G0daU1GOWbnJJC2+EzHmWAtF5eGJgtdrHyMF5teb7geQ19TFZ8VPO5jmSk28mF4bN1wMlMpZT9IsYZhrSicxXKfWKH94A5GJlxlTvcQIylF5RaMtr4CCSZatcE+gizT1Cj8R9RAn+sQ7Nr02MRNPU/jI8xce4hi1Fi8jPWl8jxQV2mmsXqguF+7378oR6CawIsQw/1b9DD/AIRVeHxC45EixHYxf1XNYkLnPd2BJM1l0mTFve5I/KCFQ0l11mC3cwq8acNzSWm0pzAm5TmDzynp2hTouGqyawDkqOdydvKFLRxbWX2W3yT9sTpctpL3UNm7j94LYfMCAADSBWC4WJCBQPWCojfXpK4LHZqaz2EMXxqXJkGYeQ0HeOLVn2hzprHKgA5bnyh3xivkzXyu2i7jvFCTMo5fyqsYpYhNrbkyyex+2WBTGN103YP2sLfnEyYHXTd7+phsPFVOmwX6RSn/AGgAfLaGrUWr8sUjNJRl+aTYPpvs8qH+d7e8GKP7NEHzsT62gXM+0Z+UUZ/Hs09feKystl3ICVceonRaDh2RJGmUQRSplINCI45N40nMbDUnQAXJJOgAG5MNOD8KVc6XmqKn+kv8qmWJptp4nyzFy89N+ttozSUI8yY6G+fEUOk3iCSOcR0/ESTHCSxmc7KNSfSKVBwfhqC82oaob/eaZa+QSXb6kwVpKzD6Z88lZUuwI8KrmN+We+ZoXK2tdGmOlvl4+wK4nWY0rMyFMh0vYE30Nh529oRq+qcggQ5pXmarBjcXI15g3/SErEZgSa0sHUa255eve0Z4W75dG63SuiHZrw7XKjFDrMY7bk+QEEsQlDkpUnfwsP0ingyS7nOt737H0MMpxU5WHxJjAjk46WAYMpKnqQdY04TMa3eBSm0hRWmWbIouSRYdABexYk2AtAl1ZnBYW7b28zDTi1UJhGdiRuq3v0IJ9fKBNQyqyMQCXbLLU/iI1ZiP8VGvckDnFei+18Jj7wYhp6cTWYJ8UkAEXui9u5/KLc/ixhMKyz4W3GtgwI+XoDfbtAPG8R+6ky98qa+ZO8AUmkmym3U8/wCaRhlNyfB3KdHFQzI6pJ4gsni8WbcHxDuDeB0vhTDp9w1HIBPNF+G2u9mSxBhJpXc6Zz7L+0XpFRMDWDn2H7RFbKPkRLQQl9S5jv2XYbYiW86RM5EMZq3t+JJhuRfowMLkr7ImmqRT1cuZNUElHlmUD2Vs7e9oZZtW5AB1OwOv63P1g5wxMSWXBIz5SRfYm20NjqJ5Rmt/D4Rrb8nKcDlPIeZJmqyOpIZG0II0PYjuNDyvGpnWZx0P0MdJ4pwRK9pTLNEqfKuPiZMyOjalHAIOh1B1tc6axz/iLCHp5xRypJFwym6kciLxrjZGfRy7KZV9gmpHMdYyTNzE23G/eKsurKkgxvNsLOnqIaZwmoHvuIH1tFzAuI0NVfX6RDPrGA0iEIGAj0y78xFaZMLRi3EEBOPDuY8WfrGsrXlGuSAEuS56+sZFVY8iYDkapst5ZCkWO5v0ivUz5j6B7DtHtXWF23B6knf/AKjZHUDU3PbaLyluYZSbK4m5dC5jdqnoL+8bTGtsAPSKM2p8/SKMqTvOJ2BjJb3+ZT5j9RFZJjHkYkWoYQCGTZeuh0iJnYbG/npEzV6H5hY9Y9ZOYII7j9YgTKOrKm5GsPfDONkAhmOQi1j4h78oSZLAHUD84d+EquUSFyLc79IKIFUqSgNjmXl6xHPqAbHY7G0MtfgImyGKKFIFxbtrCDKqCQb73jp6aXtw/BuokpIaKecSNYhxjFUkSmdjawMQSqxVTOxsAI5fxdxOaqZZT90p0/2P+R7dItdaq1+oLrFBFCdijMzNmPiJPvEDVl+ZirHoU9I5m9s5vZOaqNTUxH8FukbrSt2iZZDz45jwzjzMWqfCXfQAn0hx4U+zzMyzqg/dqbiXb52Bv4j/AIg8uflvWc1CO6Qyut2S2xCHAfCxko0+fKAnNYybnxohWxOXZS1z3t0hkqZxYA30BBt1t1ixU1dhcxQCnMbaq2vkf+/0jkSnK2WT1Onqhp4YfH6kOJV5W1hvz7GIa6SxkWAzE8hzi+aCWwGbUjYbDtBGXTKoudB0hkaH2xU9fCH5FkA4PIdZYDqc2/In1gZivDbtPE5QQQCLaEEG2/tBnGuJFlAhbBuR7iF+dxzexXwtzU7HqL+3tD41qLyjFfqZ3LE8Fd6dlOqlfy9DFeciNqWIPY2MH8NxRaqWcwtMBa4HMA3BuOxEVq/h5CquT4cyq7LYFC4DSy2lrEG224t0hy5MnQv+BdfqT9YhwycaipM06S5YySx23J8zuf8Al2izxXwxNpGCsQ6uLynW9nHLQ/K2o077mLVDQCTLVOY3PVjqT7wu17I48s26Gv1bU/C5Lc+cWNzEdGPEf5tG2S4jeUltezf/ADGHPGD0LLVKNTFqlHiPnEFMsT0x8RELK/IQRhm8hf1/lo9pmupPUmK4bx+a/qY3pW0t0JiwtrgMUzhRa9rbmAXGNGKqT8WXvLtbT5lO/wBNYlq5tkN7nQlgNyB+Eeeg9Ylebc/CXp943Tso5XMXhJxeTJbp1ZFpnLKqQb3Aio1xfrHTazCKeZmCDxDQsNr9O5hOxTCgrEHQiOlXapnBv0s6nhgRkut41DaawRXD2yFhqIHzZVtIcY+iBlt5RNLUGNH6RqmhggN3TLzjwPGO0QvEISTHuYyPKeWSwEZACHpdCm+a/rE+YLsp94pSAG3a0W0UD8V4hDWbNPSKbsTF+bM8opvMEBhIQsb6d40ZrxqQf4YhDYt3HrGyTiNvblEJmW5Rp8URCBigdW+YD2hjwiQFPhuITqOpII3EO2CzvEvMmAyyOncN1ZyC/tCDxPhjS6yYFHgNnHk2pHveHXB54NhAjj6WVmSz/khH/iR+8OrscVlBUnCTaETiIuZVhfLzHWEp6Sx+WOmTqb4ku0KWIYcZW4uesV3ubyxU228sXzSnyidKAAatEihrnS8SS8GmzDpeCVNqbClOpghIp5Ka2zGNEwCcBrciL+E8LzJswKQwT8bC1wLcidLxHJRWWSMXJ4QUwOimVB+7UJLGjORoOwHM9obC4XwjYKAPIaRDShJEsS5Vwq30OpuSSxY9bxFMm31Mc21yvfwjtUKGlXzJmMdDfb9Io1lfl22jaqqbQr4pieu8XhBR4Qq26U3mQUo+IQJhzbcokxbiFyPCf1hTkCZOJ+ELgfMx0UeZ5nTlFuTQzlYAMhPcta/tFpNLhsNdVk1mMTydhU6bq5tflz9TyEayOFs7WO38O0XWxWZK8DIS3ob9TeNGxGdr92ddOQAB31v0v7mDuXyV9Kf+L/gs8K4FOSpR5al0YlAptdlYWzKel7b8tbw2yaFUqJ0plcSyqy5y7m+qMU62sjj6QO4W4hZGbNZJtwqsBnKoQLiSn4pzE5FGw1JvtDxV4zImUxmTmEiZL8PxQfij4g1MlTcGe6gKGI0vcA6G1otPnJWcJR4ceBRamMyU0ioAvIMxQ7C33km7S5i3Ph2dSOauOkLSj+dIJ1nGEuWnxw5mT86+E6Z5eVk1S+UNYrc794Q6HFJijxTGPYm/13hdtfqYaNul1K02VJd/A5y8topTa9XYhNQl8x5Xa2g9vrATOJ2jM9uzaex0gpT04loQNQTcn94R6O1ZN8NdG2WFx9Q5St4QY0E60wRDTVGkQNNu4jOo9m6OAtObxKfMe/8ADFqToPOB883Bt5+2sSTKv7u/aB2irWUTo4mZjvlIAHUjxD629ooV9UVIkyj94+sx/wDEcxeK9HWZZcw87/W0DsFmXLE/M19fOGqOE38Ak9rwM9FKCKFTQdedubeZN4gxnDJTKGmMEFwLnmSbAdyTGv8AVkfKL8u1hoPygfX4aZ81XmO1k+SWtgoNtWPMtvrpF6oybz0YNXdDbjthH+zqmijwMPrChjWDmW9rEjl5Q9Yehy5dbDmdYtT5SgagGOxRp52c9I8tqL418ds5I+FzSfCp9rRr/bJ3+Bjp7GWdxaI/iSl5iN60aXbMH9U30jm4wGobZDE0rhKpO6gesdCGIJsov5CLEuTMbXKFHVj+kVenrXbLK6x9IT8N4Ne4LkC3SPIczkT55wv0W0ZEVVa/+chc5vuSRzaVTW5iPZrW5xSaqY7CNpcon5z6bRzjaRzpuukRZ7xbZBsBaKzDWIQ1APUxuJhHONLxusuIQlE/rHmcdo0WXfaNzTtzEVCSSZ5B0tDpw2WPjJhLpaclhD/gqWQWhc3gdWssZ6CuyEMYj40rDMMjNoLObewjejw1pg8IipxTQTZLyZ03xIQEsPlRuh8/0i1ecAtwVKIXWAfE6kEQz4dka+oEAOKQofQ3iYYkFYLQggkw2UNCBawhawWtUXWxLHYCGKkqWRbfiO56DoP3i8m4x47DCKlLnob8DwxZgYFUsttCqMxvfXMRcbQbl4JKUWyC3TW3tAzgmkYSWmaXmNoSLkqum/TNmhheW3NgPIfvGeLcVhwcn88Y+7HWzzJ7XhfAn8V4UsrLMlqFU+FgNr8jbvr7Qp1VbaOoVMuWVYP4gQQb63HSOFcQYoqzHVDoHYL1sGIX6Wg7ZPlrBaE+MG2K4zYGBMmkLspm3yk/LsTzF+nlECAgh21N9un/AHF4zr2PcRSTxwjfRSm90/4DFIwBZVAACLYDQDU7D1is86zjzERUk/71h/qfoyiNKl9bxn2+47LnhLBexSWG15jaI5c+69xGPOuAe0RAWPYxVLjDBv54MmvrfrFWsq2KqGYkKoRAdlQfhUbAdeu5uYuTFuIoVEu7AcrfqYZDkRZwsgSvuSDBmhwhCoLIjac1U/W0RVFBr2/nKDMj4aqMpBjSn4OTdHnL8g8UIQ+EWHaL1PMMevP62j2nIZlUbsyqPNiAPzg4yITwbBCNVtbp+0byZDFrkaQa4g4Rm0y/EVhNlc2UWK/8hrp3/KKNLQz2HgkzmHUS3I9wIXXWrVuguDXHWzq4bX7m5UnnGq02hF9DEcxmVirqVYbq3hYeYOojZnYSzMsMgNr35+UPh+HT8R+4uX4u+t32MXD0C5dSCbnXn6RvKpVX5VAPYaxSXF72FrX0ENuAYMSM7DxHrsBDv6KyLxJYMtmv3rO5spSMJJF30HTnFuVh42VSfS/1gy4lp/u30ivMrmO2g7R0K6Ix6X7s5NuolLt/siNKBlHiIUdOcVqhQdo3did9YiYxqimuzHJp9IjmyEK2y6nn+0VzRSgthLW/+W5ido0JguKDuYPnYWLeEkHtA6dIcblvUkiDhm8hcnoBf8olSgmNugUdWP6QHOMewqEpdCj/AErxkN7YbLHzTBfoojyBvXwwuDXlHKKdhaJ320ihLUbZtYsAW5xxTqnkxyNIhJY8rCJM6juY2ZyRYCBgOSuUPWJ6SgLm3KNllW7mC9PIsum/OKt4LRWQzhWES5UsNYFm2iISs+YsFFjpaLlE2aQLbgEetoFUBmiZ94CJZ0XT8XeM/bybGkkkjSZR5TflDDg7eGKlRJuLRew2SVWI2CKwOfDGIhDYw2YhkmyshliZLfR1026+cc1ppljDlQ15aQ4Bs2RrHoQLgw+qfG0TdDncItHgA/uAp8zCWXIzc8uUso157COgSeAKIG7SVmHrMu//AKnw/SE37Oc8+cZzm7KCWbT520Gnlm9o6W1+bn6CC5yi+It/x/tmbCfkG1XDNMZTrLkSUYqcpVElkNy8QFxrHN5qlSQdCCQR3G8dS+IqnXXz1hM+0p5SvLdVs75s1vxBcoBPfl/+Qt73zJJfTn/SH1NJ4LnBGKswaTyUZk8ifEPcg+sNDBjCj9mlMGE2cTrf4YHQAK5J87r7Q8kjtDoLMRdjW54BP9KSY4hxdw09HVPnBMt2ZpL/AIcpJbJ/zW9rdBeO9T6xE3IhD+0XFEqaRkl2Yq6NcW3VwCB31t6wHXnhF6blCacuv+cnJ5p59dG8+TRkmda1/wCWjWkn5iVy2sNjqeh7fSLiyzcWNtR2H7Q6Ogk+JMfP8UguYpv7B3C+EJ0yWJ8shswYWuMts2pz8yCNRy9Ino+FZjMcxQhRmyg5iwvYjl29xFzD8ZnU4SWGmCUzABUXPqx1IFtOZOoG8MU6hluGeUxzCx0FirgEnKt9VIJuOYuN7GMOpp9KaWUxf/kLpL4FVOHhMQGnJLD5pb3D+ajfrpACbWqs74bsoYX8OUKAb2CknXNz20tDrJxuTNyy6kmVMUko6gEWtZt/nQ+HQb25GB0uXKSoZ0lS/i6qxC6kEgH00Bv0IjLFJSy+UWqsstmk5P8AkE0kpWm5WmIG1KoTrb5SzDnrew8ojw+nlTy4LmW0t2l3sGuAdGtpYZTf1gxXYRTTan+oYMZgCqyy2UJbWxYA3LAWFl06iLFbQITKZXVRcM6nVGXUeF7HnbQ32te94e7I49qOjGu3PvbafwwU3DRK5kmfEF7WWytryKkaHsL8+kUv6GxsUcMeRuGJOg0tc3hskLMBy/DUJzaYwEtidUK6Wa1/wg3JsecEqXCnUqzTpXwg6tmJzCXcZm+AL6eK+9iNPONtWuUFzCL+mEYdRpN/O+S/RvJBg32cJNlAMTKqdyrjMtiflKnUMB+cEKPg2RTzAzuWdDoNlBGnyr+pMTzpzy5h1uwOjA3v0IixVVXxxrZZmxFwM3Qjv2ji3fierthKHKeX48Px+33RevRVQkpdrj/suNi6ILIB/PKK/wDe3cgAnWBK4a2axYDtqTDBhGF5HHhJ1FywsAPLrHO09N101DOF9f8ASNd3pVRz2zn2NYfMqK6aspCxugOlgLIq5mY7C4PnyifEOFJ6y/gomfZ3m3CSl38GZrZjpfTrHSKOmCFrLYXLMzEZnc6sx5+p8hoIQ+IcQymbUVc0tTo7rJlobfFIY5Elrz5Zn2Guse8qtcYqK6ikv4POOlTbb8gDBMA8aGZuSci73sdT+WsPc5gq5F6awqcDVEyoMyqnWB+SWo+VEGyJ2F/WGBpniMNU/V9wi32exEBaNGMYysflVm8tveJBhrWvMYIOg1MMc4oSq5MpTp1tzGSZbv8AIhI6nQfWLX9TKT5Euf8AJoinYk7c7DoNIGZvpYDiuPbybnDbfPMVew1MaGVIXfNMPfb2ii940MwiJ6ee2D1cflWC8+KkaIqqOwihPqnb5mJj0TQY0ZQYKil0irnKXbIGaMj15UZFipy5Zg6RcaUCIyMjgnbMSWOkevMtGRkEB7RrdvKD8geGMjIVIbAs0FRlJXkYOyZAKgdYyMhLNUXwVxJ8ZvyNovoI8jIDAiwggzh84iVMPRG+otHkZFodlbPysWuBcQaTPKj5XYKw8zYHzBP5x1Ig9YyMjWYSuZPihW+1WgtKkTgRYFpZH/IZlI/8W9xGRkUa4YyD9yA/2YYixaolgkACW487sp/+faH1Mzm2Yx5GQ2t4pb+oi5Zux9AZjlDlbLmPI30ubjY3gBimHI0idL5vKcX6XU21562jIyH1pNKT7EybWYrrJzdFFwxF3sATsCbbkDnDlh3BMwyBUs8uxXMqWPPbMdj5WjyMjTrZuFaUeM5K1RUpNsIJm+Gqs1yOe3LW3QRrhtXkmAtqrEqQOhB184yMjylzxHJoXL5BfGEqz5Hs1mULfY5hdc/WwIHpF/AMLzl2RJSKoCiwKk3UXBA0AJsDvoo9PIyHQXL+pto4i2BhiJkTJq08uWjBgTfxAsTr4iMwXX5YNScM/qZOZ7S9QcqZiASGIVcxsBtqFG530jyMi/Z0VJxw0F5HDSU4AmzZswG7ZBZUygFgCDe5tvtr0g5OwmQSpZWJ8NtfCoJ2CjQeceRkK/yXwKnZKeJSfLKfEtOBLVhoV8Nuq8rk63hTmV5tfpHkZAvri8NrwMok1FhTA+NArqJ6GYo2ItmHTfQ+RjqQZJ0rNY2IuOTDTsY9jIbo/bY4LrGTNrYrapeTnWIY+6O8upZnVcxKoFXMq65S29vSEKbUviM740wgINJUofLLl8lA/OPYyOvq3tSSOfp/dnI8YNI+FJCDuYkkKGm2O0ZGRuo/tL6HOuf/ALX9TKrFCbqnhUbWiis4tuSTGRkaVFR6M7k5dmrxGY9jIJU0YxG0eRkAhHMsI0ppbTDZbDzv+kZGQm6biuDVRCMuwiMGtq7k9l0jIyMhMcvlsbL28JH/2Q=="/>
          <p:cNvSpPr>
            <a:spLocks noChangeAspect="1" noChangeArrowheads="1"/>
          </p:cNvSpPr>
          <p:nvPr/>
        </p:nvSpPr>
        <p:spPr bwMode="auto">
          <a:xfrm>
            <a:off x="63500" y="-152400"/>
            <a:ext cx="304800" cy="304800"/>
          </a:xfrm>
          <a:prstGeom prst="rect">
            <a:avLst/>
          </a:prstGeom>
          <a:noFill/>
          <a:ln w="9525">
            <a:noFill/>
            <a:miter lim="800000"/>
            <a:headEnd/>
            <a:tailEnd/>
          </a:ln>
        </p:spPr>
        <p:txBody>
          <a:bodyPr/>
          <a:lstStyle/>
          <a:p>
            <a:endParaRPr lang="en-US">
              <a:latin typeface="Franklin Gothic Medium" pitchFamily="34" charset="0"/>
            </a:endParaRPr>
          </a:p>
        </p:txBody>
      </p:sp>
    </p:spTree>
    <p:extLst>
      <p:ext uri="{BB962C8B-B14F-4D97-AF65-F5344CB8AC3E}">
        <p14:creationId xmlns:p14="http://schemas.microsoft.com/office/powerpoint/2010/main" val="2925173038"/>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86" y="762000"/>
            <a:ext cx="8229600" cy="1066800"/>
          </a:xfrm>
        </p:spPr>
        <p:txBody>
          <a:bodyPr>
            <a:normAutofit fontScale="90000"/>
          </a:bodyPr>
          <a:lstStyle/>
          <a:p>
            <a:pPr algn="ctr"/>
            <a:r>
              <a:rPr lang="en-US" dirty="0" smtClean="0"/>
              <a:t>Lunch (NSLP) Meal Pattern for</a:t>
            </a:r>
            <a:br>
              <a:rPr lang="en-US" dirty="0" smtClean="0"/>
            </a:br>
            <a:r>
              <a:rPr lang="en-US" dirty="0" smtClean="0"/>
              <a:t>SY 2015-2016</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 y="2076450"/>
            <a:ext cx="8543925"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6614247"/>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85800"/>
            <a:ext cx="8382000" cy="1069848"/>
          </a:xfrm>
        </p:spPr>
        <p:txBody>
          <a:bodyPr/>
          <a:lstStyle/>
          <a:p>
            <a:pPr algn="ctr"/>
            <a:r>
              <a:rPr lang="en-US" dirty="0" smtClean="0"/>
              <a:t>NSLP Fruit Requirements</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515269511"/>
              </p:ext>
            </p:extLst>
          </p:nvPr>
        </p:nvGraphicFramePr>
        <p:xfrm>
          <a:off x="2228850" y="1695450"/>
          <a:ext cx="4724399" cy="2647950"/>
        </p:xfrm>
        <a:graphic>
          <a:graphicData uri="http://schemas.openxmlformats.org/drawingml/2006/table">
            <a:tbl>
              <a:tblPr firstRow="1" firstCol="1" bandRow="1"/>
              <a:tblGrid>
                <a:gridCol w="986895"/>
                <a:gridCol w="934376"/>
                <a:gridCol w="934376"/>
                <a:gridCol w="934376"/>
                <a:gridCol w="934376"/>
              </a:tblGrid>
              <a:tr h="448500">
                <a:tc gridSpan="5">
                  <a:txBody>
                    <a:bodyPr/>
                    <a:lstStyle/>
                    <a:p>
                      <a:pPr marL="0" marR="0" algn="ctr">
                        <a:spcBef>
                          <a:spcPts val="0"/>
                        </a:spcBef>
                        <a:spcAft>
                          <a:spcPts val="0"/>
                        </a:spcAft>
                      </a:pPr>
                      <a:r>
                        <a:rPr lang="en-US" sz="1400" b="1" dirty="0">
                          <a:solidFill>
                            <a:srgbClr val="FFFFFF"/>
                          </a:solidFill>
                          <a:effectLst/>
                          <a:latin typeface="Calibri"/>
                          <a:ea typeface="Calibri"/>
                          <a:cs typeface="Times New Roman"/>
                        </a:rPr>
                        <a:t>SY 2015-2016 Lunch Meal Pattern</a:t>
                      </a:r>
                      <a:endParaRPr lang="en-US" sz="14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33150">
                <a:tc rowSpan="2">
                  <a:txBody>
                    <a:bodyPr/>
                    <a:lstStyle/>
                    <a:p>
                      <a:pPr marL="0" marR="0" algn="ctr">
                        <a:spcBef>
                          <a:spcPts val="0"/>
                        </a:spcBef>
                        <a:spcAft>
                          <a:spcPts val="0"/>
                        </a:spcAft>
                      </a:pPr>
                      <a:r>
                        <a:rPr lang="en-US" sz="1400" b="1" dirty="0">
                          <a:solidFill>
                            <a:srgbClr val="FFFFFF"/>
                          </a:solidFill>
                          <a:effectLst/>
                          <a:latin typeface="Calibri"/>
                          <a:ea typeface="Calibri"/>
                          <a:cs typeface="Times New Roman"/>
                        </a:rPr>
                        <a:t>Meal Pattern</a:t>
                      </a:r>
                      <a:endParaRPr lang="en-US" sz="14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marL="0" marR="0" algn="ctr">
                        <a:spcBef>
                          <a:spcPts val="0"/>
                        </a:spcBef>
                        <a:spcAft>
                          <a:spcPts val="0"/>
                        </a:spcAft>
                      </a:pPr>
                      <a:r>
                        <a:rPr lang="en-US" sz="1400" dirty="0">
                          <a:effectLst/>
                          <a:latin typeface="Calibri"/>
                          <a:ea typeface="Calibri"/>
                          <a:cs typeface="Times New Roman"/>
                        </a:rPr>
                        <a:t>Grades K-5</a:t>
                      </a: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marL="0" marR="0" algn="ctr">
                        <a:spcBef>
                          <a:spcPts val="0"/>
                        </a:spcBef>
                        <a:spcAft>
                          <a:spcPts val="0"/>
                        </a:spcAft>
                      </a:pPr>
                      <a:r>
                        <a:rPr lang="en-US" sz="1400" dirty="0">
                          <a:effectLst/>
                          <a:latin typeface="Calibri"/>
                          <a:ea typeface="Calibri"/>
                          <a:cs typeface="Times New Roman"/>
                        </a:rPr>
                        <a:t>Grades 6-8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marL="0" marR="0" algn="ctr">
                        <a:spcBef>
                          <a:spcPts val="0"/>
                        </a:spcBef>
                        <a:spcAft>
                          <a:spcPts val="0"/>
                        </a:spcAft>
                      </a:pPr>
                      <a:r>
                        <a:rPr lang="en-US" sz="1400" dirty="0">
                          <a:effectLst/>
                          <a:latin typeface="Calibri"/>
                          <a:ea typeface="Calibri"/>
                          <a:cs typeface="Times New Roman"/>
                        </a:rPr>
                        <a:t>Grades K-8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marL="0" marR="0" algn="ctr">
                        <a:spcBef>
                          <a:spcPts val="0"/>
                        </a:spcBef>
                        <a:spcAft>
                          <a:spcPts val="0"/>
                        </a:spcAft>
                      </a:pPr>
                      <a:r>
                        <a:rPr lang="en-US" sz="1400" dirty="0">
                          <a:effectLst/>
                          <a:latin typeface="Calibri"/>
                          <a:ea typeface="Calibri"/>
                          <a:cs typeface="Times New Roman"/>
                        </a:rPr>
                        <a:t>Grades 9-12</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r h="733150">
                <a:tc vMerge="1">
                  <a:txBody>
                    <a:bodyPr/>
                    <a:lstStyle/>
                    <a:p>
                      <a:endParaRPr lang="en-US"/>
                    </a:p>
                  </a:txBody>
                  <a:tcPr/>
                </a:tc>
                <a:tc gridSpan="4">
                  <a:txBody>
                    <a:bodyPr/>
                    <a:lstStyle/>
                    <a:p>
                      <a:pPr marL="0" marR="0" algn="ctr">
                        <a:spcBef>
                          <a:spcPts val="0"/>
                        </a:spcBef>
                        <a:spcAft>
                          <a:spcPts val="0"/>
                        </a:spcAft>
                      </a:pPr>
                      <a:r>
                        <a:rPr lang="en-US" sz="1400" dirty="0">
                          <a:effectLst/>
                          <a:latin typeface="Calibri"/>
                          <a:ea typeface="Calibri"/>
                          <a:cs typeface="Times New Roman"/>
                        </a:rPr>
                        <a:t>Amount of Food Per </a:t>
                      </a:r>
                      <a:r>
                        <a:rPr lang="en-US" sz="1400" dirty="0" smtClean="0">
                          <a:effectLst/>
                          <a:latin typeface="Calibri"/>
                          <a:ea typeface="Calibri"/>
                          <a:cs typeface="Times New Roman"/>
                        </a:rPr>
                        <a:t>Week</a:t>
                      </a:r>
                    </a:p>
                    <a:p>
                      <a:pPr marL="0" marR="0" algn="ctr">
                        <a:spcBef>
                          <a:spcPts val="0"/>
                        </a:spcBef>
                        <a:spcAft>
                          <a:spcPts val="0"/>
                        </a:spcAft>
                      </a:pPr>
                      <a:r>
                        <a:rPr lang="en-US" sz="1400" dirty="0" smtClean="0">
                          <a:effectLst/>
                          <a:latin typeface="Calibri"/>
                          <a:ea typeface="Calibri"/>
                          <a:cs typeface="Times New Roman"/>
                        </a:rPr>
                        <a:t>(</a:t>
                      </a:r>
                      <a:r>
                        <a:rPr lang="en-US" sz="1400" dirty="0">
                          <a:effectLst/>
                          <a:latin typeface="Calibri"/>
                          <a:ea typeface="Calibri"/>
                          <a:cs typeface="Times New Roman"/>
                        </a:rPr>
                        <a:t>Minimum Per Day)</a:t>
                      </a: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3D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33150">
                <a:tc>
                  <a:txBody>
                    <a:bodyPr/>
                    <a:lstStyle/>
                    <a:p>
                      <a:pPr marL="0" marR="0" algn="ctr">
                        <a:spcBef>
                          <a:spcPts val="0"/>
                        </a:spcBef>
                        <a:spcAft>
                          <a:spcPts val="0"/>
                        </a:spcAft>
                      </a:pPr>
                      <a:r>
                        <a:rPr lang="en-US" sz="1400" b="1" dirty="0">
                          <a:solidFill>
                            <a:srgbClr val="FFFFFF"/>
                          </a:solidFill>
                          <a:effectLst/>
                          <a:latin typeface="Calibri"/>
                          <a:ea typeface="Calibri"/>
                          <a:cs typeface="Times New Roman"/>
                        </a:rPr>
                        <a:t>Fruits (cups)</a:t>
                      </a:r>
                      <a:endParaRPr lang="en-US" sz="14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marL="0" marR="0" algn="ctr">
                        <a:spcBef>
                          <a:spcPts val="0"/>
                        </a:spcBef>
                        <a:spcAft>
                          <a:spcPts val="0"/>
                        </a:spcAft>
                      </a:pPr>
                      <a:r>
                        <a:rPr lang="en-US" sz="1400" dirty="0">
                          <a:effectLst/>
                          <a:latin typeface="Calibri"/>
                          <a:ea typeface="Calibri"/>
                          <a:cs typeface="Times New Roman"/>
                        </a:rPr>
                        <a:t>2 ½ (½)</a:t>
                      </a: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marL="0" marR="0" algn="ctr">
                        <a:spcBef>
                          <a:spcPts val="0"/>
                        </a:spcBef>
                        <a:spcAft>
                          <a:spcPts val="0"/>
                        </a:spcAft>
                      </a:pPr>
                      <a:r>
                        <a:rPr lang="en-US" sz="1400" dirty="0">
                          <a:effectLst/>
                          <a:latin typeface="Calibri"/>
                          <a:ea typeface="Calibri"/>
                          <a:cs typeface="Times New Roman"/>
                        </a:rPr>
                        <a:t>2 ½ (½)</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marL="0" marR="0" algn="ctr">
                        <a:spcBef>
                          <a:spcPts val="0"/>
                        </a:spcBef>
                        <a:spcAft>
                          <a:spcPts val="0"/>
                        </a:spcAft>
                      </a:pPr>
                      <a:r>
                        <a:rPr lang="en-US" sz="1400" dirty="0">
                          <a:effectLst/>
                          <a:latin typeface="Calibri"/>
                          <a:ea typeface="Calibri"/>
                          <a:cs typeface="Times New Roman"/>
                        </a:rPr>
                        <a:t>2 ½ (½)</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marL="0" marR="0" algn="ctr">
                        <a:spcBef>
                          <a:spcPts val="0"/>
                        </a:spcBef>
                        <a:spcAft>
                          <a:spcPts val="0"/>
                        </a:spcAft>
                      </a:pPr>
                      <a:r>
                        <a:rPr lang="en-US" sz="1400" dirty="0">
                          <a:effectLst/>
                          <a:latin typeface="Calibri"/>
                          <a:ea typeface="Calibri"/>
                          <a:cs typeface="Times New Roman"/>
                        </a:rPr>
                        <a:t>5 (1)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bl>
          </a:graphicData>
        </a:graphic>
      </p:graphicFrame>
      <p:sp>
        <p:nvSpPr>
          <p:cNvPr id="13" name="TextBox 12"/>
          <p:cNvSpPr txBox="1"/>
          <p:nvPr/>
        </p:nvSpPr>
        <p:spPr>
          <a:xfrm>
            <a:off x="933450" y="4648200"/>
            <a:ext cx="7315200"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At least ½ cup of fruit must be offered daily for grades K-5, 6-8, and K-8 </a:t>
            </a:r>
          </a:p>
          <a:p>
            <a:pPr marL="285750" indent="-285750">
              <a:buFont typeface="Arial" panose="020B0604020202020204" pitchFamily="34" charset="0"/>
              <a:buChar char="•"/>
            </a:pPr>
            <a:r>
              <a:rPr lang="en-US" sz="2000" dirty="0" smtClean="0"/>
              <a:t>At least 1 </a:t>
            </a:r>
            <a:r>
              <a:rPr lang="en-US" sz="2000" dirty="0"/>
              <a:t>full cup fruit </a:t>
            </a:r>
            <a:r>
              <a:rPr lang="en-US" sz="2000" dirty="0" smtClean="0"/>
              <a:t>must be offered daily for grades 9-12</a:t>
            </a:r>
            <a:endParaRPr lang="en-US" sz="2000" dirty="0"/>
          </a:p>
          <a:p>
            <a:pPr marL="285750" indent="-285750">
              <a:buFont typeface="Arial" panose="020B0604020202020204" pitchFamily="34" charset="0"/>
              <a:buChar char="•"/>
            </a:pPr>
            <a:r>
              <a:rPr lang="en-US" sz="2000" dirty="0" smtClean="0"/>
              <a:t>100</a:t>
            </a:r>
            <a:r>
              <a:rPr lang="en-US" sz="2000" dirty="0"/>
              <a:t>%  </a:t>
            </a:r>
            <a:r>
              <a:rPr lang="en-US" sz="2000" dirty="0" smtClean="0"/>
              <a:t>fruit juice may be used to </a:t>
            </a:r>
            <a:r>
              <a:rPr lang="en-US" sz="2000" dirty="0"/>
              <a:t>meet no more than one-half of the fruits </a:t>
            </a:r>
            <a:r>
              <a:rPr lang="en-US" sz="2000" dirty="0" smtClean="0"/>
              <a:t>component</a:t>
            </a:r>
          </a:p>
        </p:txBody>
      </p:sp>
    </p:spTree>
    <p:extLst>
      <p:ext uri="{BB962C8B-B14F-4D97-AF65-F5344CB8AC3E}">
        <p14:creationId xmlns:p14="http://schemas.microsoft.com/office/powerpoint/2010/main" val="592028353"/>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609600"/>
            <a:ext cx="8382000" cy="1069848"/>
          </a:xfrm>
        </p:spPr>
        <p:txBody>
          <a:bodyPr>
            <a:normAutofit/>
          </a:bodyPr>
          <a:lstStyle/>
          <a:p>
            <a:pPr algn="ctr"/>
            <a:r>
              <a:rPr lang="en-US" dirty="0" smtClean="0"/>
              <a:t>NSLP Vegetable Requirements</a:t>
            </a:r>
            <a:endParaRPr lang="en-US" dirty="0"/>
          </a:p>
        </p:txBody>
      </p:sp>
      <p:sp>
        <p:nvSpPr>
          <p:cNvPr id="3" name="Text Placeholder 2"/>
          <p:cNvSpPr>
            <a:spLocks noGrp="1"/>
          </p:cNvSpPr>
          <p:nvPr>
            <p:ph type="body" idx="1"/>
          </p:nvPr>
        </p:nvSpPr>
        <p:spPr>
          <a:xfrm>
            <a:off x="381000" y="1752600"/>
            <a:ext cx="3733800" cy="381000"/>
          </a:xfrm>
        </p:spPr>
        <p:txBody>
          <a:bodyPr anchor="ctr">
            <a:normAutofit fontScale="77500" lnSpcReduction="20000"/>
          </a:bodyPr>
          <a:lstStyle/>
          <a:p>
            <a:pPr algn="ctr"/>
            <a:r>
              <a:rPr lang="en-US" dirty="0" smtClean="0"/>
              <a:t>Daily and Weekly  Vegetable Requirements</a:t>
            </a:r>
            <a:endParaRPr lang="en-US" dirty="0"/>
          </a:p>
        </p:txBody>
      </p:sp>
      <p:sp>
        <p:nvSpPr>
          <p:cNvPr id="4" name="Text Placeholder 3"/>
          <p:cNvSpPr>
            <a:spLocks noGrp="1"/>
          </p:cNvSpPr>
          <p:nvPr>
            <p:ph type="body" sz="half" idx="3"/>
          </p:nvPr>
        </p:nvSpPr>
        <p:spPr>
          <a:xfrm>
            <a:off x="4572001" y="1752600"/>
            <a:ext cx="4038600" cy="381000"/>
          </a:xfrm>
        </p:spPr>
        <p:txBody>
          <a:bodyPr anchor="ctr">
            <a:normAutofit/>
          </a:bodyPr>
          <a:lstStyle/>
          <a:p>
            <a:pPr algn="ctr"/>
            <a:r>
              <a:rPr lang="en-US" sz="1500" dirty="0" smtClean="0"/>
              <a:t>Weekly Vegetable Subgroup Requirements</a:t>
            </a:r>
            <a:endParaRPr lang="en-US" sz="1500" dirty="0"/>
          </a:p>
        </p:txBody>
      </p:sp>
      <p:sp>
        <p:nvSpPr>
          <p:cNvPr id="6" name="Content Placeholder 5"/>
          <p:cNvSpPr>
            <a:spLocks noGrp="1"/>
          </p:cNvSpPr>
          <p:nvPr>
            <p:ph sz="quarter" idx="2"/>
          </p:nvPr>
        </p:nvSpPr>
        <p:spPr>
          <a:xfrm>
            <a:off x="608012" y="2438400"/>
            <a:ext cx="3735388" cy="3581400"/>
          </a:xfrm>
        </p:spPr>
        <p:txBody>
          <a:bodyPr anchor="ctr">
            <a:normAutofit lnSpcReduction="10000"/>
          </a:bodyPr>
          <a:lstStyle/>
          <a:p>
            <a:pPr marL="0" indent="0">
              <a:buNone/>
            </a:pPr>
            <a:r>
              <a:rPr lang="en-US" sz="1900" dirty="0"/>
              <a:t>Grades K-5</a:t>
            </a:r>
          </a:p>
          <a:p>
            <a:pPr>
              <a:buFont typeface="Arial" panose="020B0604020202020204" pitchFamily="34" charset="0"/>
              <a:buChar char="•"/>
            </a:pPr>
            <a:r>
              <a:rPr lang="en-US" sz="1700" dirty="0">
                <a:solidFill>
                  <a:schemeClr val="accent2"/>
                </a:solidFill>
              </a:rPr>
              <a:t>¾ cup daily</a:t>
            </a:r>
          </a:p>
          <a:p>
            <a:pPr>
              <a:buFont typeface="Arial" panose="020B0604020202020204" pitchFamily="34" charset="0"/>
              <a:buChar char="•"/>
            </a:pPr>
            <a:r>
              <a:rPr lang="en-US" sz="1700" dirty="0">
                <a:solidFill>
                  <a:schemeClr val="accent2"/>
                </a:solidFill>
              </a:rPr>
              <a:t>3 ¾ cups weekly</a:t>
            </a:r>
          </a:p>
          <a:p>
            <a:pPr marL="0" indent="0">
              <a:buNone/>
            </a:pPr>
            <a:r>
              <a:rPr lang="en-US" sz="1900" dirty="0"/>
              <a:t>Grades 6-8</a:t>
            </a:r>
          </a:p>
          <a:p>
            <a:pPr>
              <a:buFont typeface="Arial" panose="020B0604020202020204" pitchFamily="34" charset="0"/>
              <a:buChar char="•"/>
            </a:pPr>
            <a:r>
              <a:rPr lang="en-US" sz="1700" dirty="0">
                <a:solidFill>
                  <a:schemeClr val="accent2"/>
                </a:solidFill>
              </a:rPr>
              <a:t>¾ cup daily</a:t>
            </a:r>
          </a:p>
          <a:p>
            <a:pPr>
              <a:buFont typeface="Arial" panose="020B0604020202020204" pitchFamily="34" charset="0"/>
              <a:buChar char="•"/>
            </a:pPr>
            <a:r>
              <a:rPr lang="en-US" sz="1700" dirty="0">
                <a:solidFill>
                  <a:schemeClr val="accent2"/>
                </a:solidFill>
              </a:rPr>
              <a:t>3 ¾ cups weekly</a:t>
            </a:r>
          </a:p>
          <a:p>
            <a:pPr marL="0" indent="0">
              <a:buNone/>
            </a:pPr>
            <a:r>
              <a:rPr lang="en-US" sz="1900" dirty="0"/>
              <a:t>Grades K-8</a:t>
            </a:r>
          </a:p>
          <a:p>
            <a:pPr>
              <a:buFont typeface="Arial" panose="020B0604020202020204" pitchFamily="34" charset="0"/>
              <a:buChar char="•"/>
            </a:pPr>
            <a:r>
              <a:rPr lang="en-US" sz="1700" dirty="0">
                <a:solidFill>
                  <a:schemeClr val="accent2"/>
                </a:solidFill>
              </a:rPr>
              <a:t>¾ cup daily</a:t>
            </a:r>
          </a:p>
          <a:p>
            <a:pPr>
              <a:buFont typeface="Arial" panose="020B0604020202020204" pitchFamily="34" charset="0"/>
              <a:buChar char="•"/>
            </a:pPr>
            <a:r>
              <a:rPr lang="en-US" sz="1700" dirty="0">
                <a:solidFill>
                  <a:schemeClr val="accent2"/>
                </a:solidFill>
              </a:rPr>
              <a:t>3 ¾ cups weekly</a:t>
            </a:r>
          </a:p>
          <a:p>
            <a:pPr marL="0" indent="0">
              <a:buNone/>
            </a:pPr>
            <a:r>
              <a:rPr lang="en-US" sz="1900" dirty="0"/>
              <a:t>Grades 9-12</a:t>
            </a:r>
          </a:p>
          <a:p>
            <a:pPr>
              <a:buFont typeface="Arial" panose="020B0604020202020204" pitchFamily="34" charset="0"/>
              <a:buChar char="•"/>
            </a:pPr>
            <a:r>
              <a:rPr lang="en-US" sz="1700" dirty="0">
                <a:solidFill>
                  <a:schemeClr val="accent2"/>
                </a:solidFill>
              </a:rPr>
              <a:t>1 cup daily</a:t>
            </a:r>
          </a:p>
          <a:p>
            <a:pPr>
              <a:buFont typeface="Arial" panose="020B0604020202020204" pitchFamily="34" charset="0"/>
              <a:buChar char="•"/>
            </a:pPr>
            <a:r>
              <a:rPr lang="en-US" sz="1700" dirty="0">
                <a:solidFill>
                  <a:schemeClr val="accent2"/>
                </a:solidFill>
              </a:rPr>
              <a:t>5 cups weekly</a:t>
            </a:r>
          </a:p>
          <a:p>
            <a:endParaRPr lang="en-US" dirty="0"/>
          </a:p>
        </p:txBody>
      </p:sp>
      <p:graphicFrame>
        <p:nvGraphicFramePr>
          <p:cNvPr id="14" name="Content Placeholder 13"/>
          <p:cNvGraphicFramePr>
            <a:graphicFrameLocks noGrp="1"/>
          </p:cNvGraphicFramePr>
          <p:nvPr>
            <p:ph sz="quarter" idx="4"/>
            <p:extLst>
              <p:ext uri="{D42A27DB-BD31-4B8C-83A1-F6EECF244321}">
                <p14:modId xmlns:p14="http://schemas.microsoft.com/office/powerpoint/2010/main" val="969529957"/>
              </p:ext>
            </p:extLst>
          </p:nvPr>
        </p:nvGraphicFramePr>
        <p:xfrm>
          <a:off x="4572000" y="2362199"/>
          <a:ext cx="4038600" cy="3581401"/>
        </p:xfrm>
        <a:graphic>
          <a:graphicData uri="http://schemas.openxmlformats.org/drawingml/2006/table">
            <a:tbl>
              <a:tblPr firstCol="1" bandRow="1"/>
              <a:tblGrid>
                <a:gridCol w="1256915"/>
                <a:gridCol w="686282"/>
                <a:gridCol w="675480"/>
                <a:gridCol w="717421"/>
                <a:gridCol w="702502"/>
              </a:tblGrid>
              <a:tr h="344863">
                <a:tc gridSpan="5">
                  <a:txBody>
                    <a:bodyPr/>
                    <a:lstStyle/>
                    <a:p>
                      <a:pPr marL="0" marR="0" algn="ctr" fontAlgn="base">
                        <a:lnSpc>
                          <a:spcPct val="115000"/>
                        </a:lnSpc>
                        <a:spcBef>
                          <a:spcPts val="0"/>
                        </a:spcBef>
                        <a:spcAft>
                          <a:spcPts val="0"/>
                        </a:spcAft>
                      </a:pPr>
                      <a:r>
                        <a:rPr lang="en-US" sz="1400" b="1" kern="1200" dirty="0">
                          <a:solidFill>
                            <a:srgbClr val="FFFFFF"/>
                          </a:solidFill>
                          <a:effectLst/>
                          <a:latin typeface="Calibri"/>
                          <a:ea typeface="Calibri"/>
                          <a:cs typeface="Times New Roman"/>
                        </a:rPr>
                        <a:t>SY 2015-2016 Lunch Meal Pattern</a:t>
                      </a:r>
                      <a:endParaRPr lang="en-US" sz="1200" b="1" dirty="0">
                        <a:effectLst/>
                        <a:latin typeface="Times New Roman"/>
                        <a:ea typeface="Calibri"/>
                        <a:cs typeface="Times New Roman"/>
                      </a:endParaRPr>
                    </a:p>
                  </a:txBody>
                  <a:tcPr marL="68019" marR="68019"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55229">
                <a:tc rowSpan="2">
                  <a:txBody>
                    <a:bodyPr/>
                    <a:lstStyle/>
                    <a:p>
                      <a:pPr marL="0" marR="0" algn="ctr">
                        <a:spcBef>
                          <a:spcPts val="0"/>
                        </a:spcBef>
                        <a:spcAft>
                          <a:spcPts val="0"/>
                        </a:spcAft>
                      </a:pPr>
                      <a:r>
                        <a:rPr lang="en-US" sz="1400" b="1" dirty="0">
                          <a:solidFill>
                            <a:srgbClr val="FFFFFF"/>
                          </a:solidFill>
                          <a:effectLst/>
                          <a:latin typeface="Calibri"/>
                          <a:ea typeface="Times New Roman"/>
                          <a:cs typeface="Arial"/>
                        </a:rPr>
                        <a:t>Meal Pattern</a:t>
                      </a:r>
                      <a:endParaRPr lang="en-US" sz="1200" b="1" dirty="0">
                        <a:effectLst/>
                        <a:latin typeface="Times New Roman"/>
                        <a:ea typeface="Calibri"/>
                        <a:cs typeface="Times New Roman"/>
                      </a:endParaRPr>
                    </a:p>
                  </a:txBody>
                  <a:tcPr marL="68019" marR="68019"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marL="0" marR="0" algn="ctr" fontAlgn="base">
                        <a:lnSpc>
                          <a:spcPct val="115000"/>
                        </a:lnSpc>
                        <a:spcBef>
                          <a:spcPts val="0"/>
                        </a:spcBef>
                        <a:spcAft>
                          <a:spcPts val="0"/>
                        </a:spcAft>
                      </a:pPr>
                      <a:r>
                        <a:rPr lang="en-US" sz="1400" b="1" kern="1200" dirty="0">
                          <a:solidFill>
                            <a:srgbClr val="000000"/>
                          </a:solidFill>
                          <a:effectLst/>
                          <a:latin typeface="Calibri"/>
                          <a:ea typeface="Calibri"/>
                          <a:cs typeface="Times New Roman"/>
                        </a:rPr>
                        <a:t>Grades</a:t>
                      </a:r>
                      <a:endParaRPr lang="en-US" sz="1200" dirty="0">
                        <a:effectLst/>
                        <a:latin typeface="Times New Roman"/>
                        <a:ea typeface="Calibri"/>
                        <a:cs typeface="Times New Roman"/>
                      </a:endParaRPr>
                    </a:p>
                    <a:p>
                      <a:pPr marL="0" marR="0" algn="ctr" fontAlgn="base">
                        <a:lnSpc>
                          <a:spcPct val="115000"/>
                        </a:lnSpc>
                        <a:spcBef>
                          <a:spcPts val="0"/>
                        </a:spcBef>
                        <a:spcAft>
                          <a:spcPts val="0"/>
                        </a:spcAft>
                      </a:pPr>
                      <a:r>
                        <a:rPr lang="en-US" sz="1400" b="1" kern="1200" dirty="0">
                          <a:solidFill>
                            <a:srgbClr val="000000"/>
                          </a:solidFill>
                          <a:effectLst/>
                          <a:latin typeface="Calibri"/>
                          <a:ea typeface="Calibri"/>
                          <a:cs typeface="Times New Roman"/>
                        </a:rPr>
                        <a:t>K-5</a:t>
                      </a:r>
                      <a:endParaRPr lang="en-US" sz="1200" dirty="0">
                        <a:effectLst/>
                        <a:latin typeface="Times New Roman"/>
                        <a:ea typeface="Calibri"/>
                        <a:cs typeface="Times New Roman"/>
                      </a:endParaRPr>
                    </a:p>
                  </a:txBody>
                  <a:tcPr marL="68019" marR="68019"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marL="0" marR="0" algn="ctr" fontAlgn="base">
                        <a:lnSpc>
                          <a:spcPct val="115000"/>
                        </a:lnSpc>
                        <a:spcBef>
                          <a:spcPts val="0"/>
                        </a:spcBef>
                        <a:spcAft>
                          <a:spcPts val="0"/>
                        </a:spcAft>
                      </a:pPr>
                      <a:r>
                        <a:rPr lang="en-US" sz="1400" b="1" kern="1200" dirty="0">
                          <a:solidFill>
                            <a:srgbClr val="000000"/>
                          </a:solidFill>
                          <a:effectLst/>
                          <a:latin typeface="Calibri"/>
                          <a:ea typeface="Calibri"/>
                          <a:cs typeface="Times New Roman"/>
                        </a:rPr>
                        <a:t>Grades</a:t>
                      </a:r>
                      <a:endParaRPr lang="en-US" sz="1200" dirty="0">
                        <a:effectLst/>
                        <a:latin typeface="Times New Roman"/>
                        <a:ea typeface="Calibri"/>
                        <a:cs typeface="Times New Roman"/>
                      </a:endParaRPr>
                    </a:p>
                    <a:p>
                      <a:pPr marL="0" marR="0" algn="ctr" fontAlgn="base">
                        <a:lnSpc>
                          <a:spcPct val="115000"/>
                        </a:lnSpc>
                        <a:spcBef>
                          <a:spcPts val="0"/>
                        </a:spcBef>
                        <a:spcAft>
                          <a:spcPts val="0"/>
                        </a:spcAft>
                      </a:pPr>
                      <a:r>
                        <a:rPr lang="en-US" sz="1400" b="1" kern="1200" dirty="0">
                          <a:solidFill>
                            <a:srgbClr val="000000"/>
                          </a:solidFill>
                          <a:effectLst/>
                          <a:latin typeface="Calibri"/>
                          <a:ea typeface="Calibri"/>
                          <a:cs typeface="Times New Roman"/>
                        </a:rPr>
                        <a:t>6-8</a:t>
                      </a:r>
                      <a:endParaRPr lang="en-US" sz="1200" dirty="0">
                        <a:effectLst/>
                        <a:latin typeface="Times New Roman"/>
                        <a:ea typeface="Calibri"/>
                        <a:cs typeface="Times New Roman"/>
                      </a:endParaRPr>
                    </a:p>
                  </a:txBody>
                  <a:tcPr marL="68019" marR="6801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marL="0" marR="0" algn="ctr" fontAlgn="base">
                        <a:lnSpc>
                          <a:spcPct val="115000"/>
                        </a:lnSpc>
                        <a:spcBef>
                          <a:spcPts val="0"/>
                        </a:spcBef>
                        <a:spcAft>
                          <a:spcPts val="0"/>
                        </a:spcAft>
                      </a:pPr>
                      <a:r>
                        <a:rPr lang="en-US" sz="1400" b="1" kern="1200" dirty="0">
                          <a:solidFill>
                            <a:srgbClr val="000000"/>
                          </a:solidFill>
                          <a:effectLst/>
                          <a:latin typeface="Calibri"/>
                          <a:ea typeface="Calibri"/>
                          <a:cs typeface="Times New Roman"/>
                        </a:rPr>
                        <a:t>Grades</a:t>
                      </a:r>
                      <a:endParaRPr lang="en-US" sz="1200" dirty="0">
                        <a:effectLst/>
                        <a:latin typeface="Times New Roman"/>
                        <a:ea typeface="Calibri"/>
                        <a:cs typeface="Times New Roman"/>
                      </a:endParaRPr>
                    </a:p>
                    <a:p>
                      <a:pPr marL="0" marR="0" algn="ctr" fontAlgn="base">
                        <a:lnSpc>
                          <a:spcPct val="115000"/>
                        </a:lnSpc>
                        <a:spcBef>
                          <a:spcPts val="0"/>
                        </a:spcBef>
                        <a:spcAft>
                          <a:spcPts val="0"/>
                        </a:spcAft>
                      </a:pPr>
                      <a:r>
                        <a:rPr lang="en-US" sz="1400" b="1" kern="1200" dirty="0">
                          <a:solidFill>
                            <a:srgbClr val="000000"/>
                          </a:solidFill>
                          <a:effectLst/>
                          <a:latin typeface="Calibri"/>
                          <a:ea typeface="Calibri"/>
                          <a:cs typeface="Times New Roman"/>
                        </a:rPr>
                        <a:t>K-8</a:t>
                      </a:r>
                      <a:endParaRPr lang="en-US" sz="1200" dirty="0">
                        <a:effectLst/>
                        <a:latin typeface="Times New Roman"/>
                        <a:ea typeface="Calibri"/>
                        <a:cs typeface="Times New Roman"/>
                      </a:endParaRPr>
                    </a:p>
                  </a:txBody>
                  <a:tcPr marL="68019" marR="6801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marL="0" marR="0" algn="ctr" fontAlgn="base">
                        <a:lnSpc>
                          <a:spcPct val="115000"/>
                        </a:lnSpc>
                        <a:spcBef>
                          <a:spcPts val="0"/>
                        </a:spcBef>
                        <a:spcAft>
                          <a:spcPts val="0"/>
                        </a:spcAft>
                      </a:pPr>
                      <a:r>
                        <a:rPr lang="en-US" sz="1400" b="1" kern="1200" dirty="0">
                          <a:solidFill>
                            <a:srgbClr val="000000"/>
                          </a:solidFill>
                          <a:effectLst/>
                          <a:latin typeface="Calibri"/>
                          <a:ea typeface="Calibri"/>
                          <a:cs typeface="Times New Roman"/>
                        </a:rPr>
                        <a:t>Grades</a:t>
                      </a:r>
                      <a:endParaRPr lang="en-US" sz="1200" dirty="0">
                        <a:effectLst/>
                        <a:latin typeface="Times New Roman"/>
                        <a:ea typeface="Calibri"/>
                        <a:cs typeface="Times New Roman"/>
                      </a:endParaRPr>
                    </a:p>
                    <a:p>
                      <a:pPr marL="0" marR="0" algn="ctr" fontAlgn="base">
                        <a:lnSpc>
                          <a:spcPct val="115000"/>
                        </a:lnSpc>
                        <a:spcBef>
                          <a:spcPts val="0"/>
                        </a:spcBef>
                        <a:spcAft>
                          <a:spcPts val="0"/>
                        </a:spcAft>
                      </a:pPr>
                      <a:r>
                        <a:rPr lang="en-US" sz="1400" b="1" kern="1200" dirty="0">
                          <a:solidFill>
                            <a:srgbClr val="000000"/>
                          </a:solidFill>
                          <a:effectLst/>
                          <a:latin typeface="Calibri"/>
                          <a:ea typeface="Calibri"/>
                          <a:cs typeface="Times New Roman"/>
                        </a:rPr>
                        <a:t>9-12</a:t>
                      </a:r>
                      <a:endParaRPr lang="en-US" sz="1200" dirty="0">
                        <a:effectLst/>
                        <a:latin typeface="Times New Roman"/>
                        <a:ea typeface="Calibri"/>
                        <a:cs typeface="Times New Roman"/>
                      </a:endParaRPr>
                    </a:p>
                  </a:txBody>
                  <a:tcPr marL="68019" marR="6801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341414">
                <a:tc vMerge="1">
                  <a:txBody>
                    <a:bodyPr/>
                    <a:lstStyle/>
                    <a:p>
                      <a:endParaRPr lang="en-US"/>
                    </a:p>
                  </a:txBody>
                  <a:tcPr/>
                </a:tc>
                <a:tc gridSpan="4">
                  <a:txBody>
                    <a:bodyPr/>
                    <a:lstStyle/>
                    <a:p>
                      <a:pPr marL="0" marR="0" algn="ctr" fontAlgn="base">
                        <a:lnSpc>
                          <a:spcPct val="115000"/>
                        </a:lnSpc>
                        <a:spcBef>
                          <a:spcPts val="0"/>
                        </a:spcBef>
                        <a:spcAft>
                          <a:spcPts val="0"/>
                        </a:spcAft>
                      </a:pPr>
                      <a:r>
                        <a:rPr lang="en-US" sz="1400" b="1" kern="1200" dirty="0">
                          <a:solidFill>
                            <a:srgbClr val="000000"/>
                          </a:solidFill>
                          <a:effectLst/>
                          <a:latin typeface="Calibri"/>
                          <a:ea typeface="Calibri"/>
                          <a:cs typeface="Times New Roman"/>
                        </a:rPr>
                        <a:t>Amount of Food Per Week</a:t>
                      </a:r>
                      <a:endParaRPr lang="en-US" sz="1200" dirty="0">
                        <a:effectLst/>
                        <a:latin typeface="Times New Roman"/>
                        <a:ea typeface="Calibri"/>
                        <a:cs typeface="Times New Roman"/>
                      </a:endParaRPr>
                    </a:p>
                  </a:txBody>
                  <a:tcPr marL="68019" marR="68019"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7274">
                <a:tc>
                  <a:txBody>
                    <a:bodyPr/>
                    <a:lstStyle/>
                    <a:p>
                      <a:pPr algn="ctr" fontAlgn="base">
                        <a:lnSpc>
                          <a:spcPct val="115000"/>
                        </a:lnSpc>
                      </a:pPr>
                      <a:r>
                        <a:rPr lang="en-US" sz="1400" b="1" kern="1200">
                          <a:solidFill>
                            <a:srgbClr val="FFFFFF"/>
                          </a:solidFill>
                          <a:effectLst/>
                          <a:latin typeface="Calibri"/>
                          <a:ea typeface="Calibri"/>
                          <a:cs typeface="Times New Roman"/>
                        </a:rPr>
                        <a:t>Dark green</a:t>
                      </a:r>
                      <a:endParaRPr lang="en-US" sz="1200" b="1">
                        <a:effectLst/>
                        <a:latin typeface="Times New Roman"/>
                        <a:cs typeface="Times New Roman"/>
                      </a:endParaRPr>
                    </a:p>
                  </a:txBody>
                  <a:tcPr marL="68019" marR="68019"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marL="0" marR="0" algn="ctr" fontAlgn="base">
                        <a:lnSpc>
                          <a:spcPct val="115000"/>
                        </a:lnSpc>
                        <a:spcBef>
                          <a:spcPts val="0"/>
                        </a:spcBef>
                        <a:spcAft>
                          <a:spcPts val="0"/>
                        </a:spcAft>
                      </a:pPr>
                      <a:r>
                        <a:rPr lang="en-US" sz="1600" kern="1200" dirty="0">
                          <a:solidFill>
                            <a:srgbClr val="000000"/>
                          </a:solidFill>
                          <a:effectLst/>
                          <a:latin typeface="Calibri"/>
                          <a:ea typeface="Calibri"/>
                          <a:cs typeface="Times New Roman"/>
                        </a:rPr>
                        <a:t>½</a:t>
                      </a:r>
                      <a:endParaRPr lang="en-US" sz="1600" dirty="0">
                        <a:effectLst/>
                        <a:latin typeface="Times New Roman"/>
                        <a:ea typeface="Calibri"/>
                        <a:cs typeface="Times New Roman"/>
                      </a:endParaRPr>
                    </a:p>
                  </a:txBody>
                  <a:tcPr marL="68019" marR="68019"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marL="0" marR="0" algn="ctr" fontAlgn="base">
                        <a:lnSpc>
                          <a:spcPct val="115000"/>
                        </a:lnSpc>
                        <a:spcBef>
                          <a:spcPts val="0"/>
                        </a:spcBef>
                        <a:spcAft>
                          <a:spcPts val="0"/>
                        </a:spcAft>
                      </a:pPr>
                      <a:r>
                        <a:rPr lang="en-US" sz="1600" kern="1200" dirty="0">
                          <a:solidFill>
                            <a:srgbClr val="000000"/>
                          </a:solidFill>
                          <a:effectLst/>
                          <a:latin typeface="Calibri"/>
                          <a:ea typeface="Calibri"/>
                          <a:cs typeface="Times New Roman"/>
                        </a:rPr>
                        <a:t>½</a:t>
                      </a:r>
                      <a:endParaRPr lang="en-US" sz="1600" dirty="0">
                        <a:effectLst/>
                        <a:latin typeface="Times New Roman"/>
                        <a:ea typeface="Calibri"/>
                        <a:cs typeface="Times New Roman"/>
                      </a:endParaRPr>
                    </a:p>
                  </a:txBody>
                  <a:tcPr marL="68019" marR="6801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marL="0" marR="0" algn="ctr" fontAlgn="base">
                        <a:lnSpc>
                          <a:spcPct val="115000"/>
                        </a:lnSpc>
                        <a:spcBef>
                          <a:spcPts val="0"/>
                        </a:spcBef>
                        <a:spcAft>
                          <a:spcPts val="0"/>
                        </a:spcAft>
                      </a:pPr>
                      <a:r>
                        <a:rPr lang="en-US" sz="1600" kern="1200" dirty="0">
                          <a:solidFill>
                            <a:srgbClr val="000000"/>
                          </a:solidFill>
                          <a:effectLst/>
                          <a:latin typeface="Calibri"/>
                          <a:ea typeface="Calibri"/>
                          <a:cs typeface="Times New Roman"/>
                        </a:rPr>
                        <a:t>½</a:t>
                      </a:r>
                      <a:endParaRPr lang="en-US" sz="1600" dirty="0">
                        <a:effectLst/>
                        <a:latin typeface="Times New Roman"/>
                        <a:ea typeface="Calibri"/>
                        <a:cs typeface="Times New Roman"/>
                      </a:endParaRPr>
                    </a:p>
                  </a:txBody>
                  <a:tcPr marL="68019" marR="6801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marL="0" marR="0" algn="ctr" fontAlgn="base">
                        <a:lnSpc>
                          <a:spcPct val="115000"/>
                        </a:lnSpc>
                        <a:spcBef>
                          <a:spcPts val="0"/>
                        </a:spcBef>
                        <a:spcAft>
                          <a:spcPts val="0"/>
                        </a:spcAft>
                      </a:pPr>
                      <a:r>
                        <a:rPr lang="en-US" sz="1600" kern="1200" dirty="0">
                          <a:solidFill>
                            <a:srgbClr val="000000"/>
                          </a:solidFill>
                          <a:effectLst/>
                          <a:latin typeface="Calibri"/>
                          <a:ea typeface="Calibri"/>
                          <a:cs typeface="Times New Roman"/>
                        </a:rPr>
                        <a:t>½</a:t>
                      </a:r>
                      <a:endParaRPr lang="en-US" sz="1600" dirty="0">
                        <a:effectLst/>
                        <a:latin typeface="Times New Roman"/>
                        <a:ea typeface="Calibri"/>
                        <a:cs typeface="Times New Roman"/>
                      </a:endParaRPr>
                    </a:p>
                  </a:txBody>
                  <a:tcPr marL="68019" marR="6801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317274">
                <a:tc>
                  <a:txBody>
                    <a:bodyPr/>
                    <a:lstStyle/>
                    <a:p>
                      <a:pPr algn="ctr" fontAlgn="base">
                        <a:lnSpc>
                          <a:spcPct val="115000"/>
                        </a:lnSpc>
                      </a:pPr>
                      <a:r>
                        <a:rPr lang="en-US" sz="1400" b="1" kern="1200">
                          <a:solidFill>
                            <a:srgbClr val="FFFFFF"/>
                          </a:solidFill>
                          <a:effectLst/>
                          <a:latin typeface="Calibri"/>
                          <a:ea typeface="Calibri"/>
                          <a:cs typeface="Times New Roman"/>
                        </a:rPr>
                        <a:t>Red/Orange</a:t>
                      </a:r>
                      <a:endParaRPr lang="en-US" sz="1200" b="1">
                        <a:effectLst/>
                        <a:latin typeface="Times New Roman"/>
                        <a:cs typeface="Times New Roman"/>
                      </a:endParaRPr>
                    </a:p>
                  </a:txBody>
                  <a:tcPr marL="68019" marR="68019"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marL="0" marR="0" algn="ctr" fontAlgn="base">
                        <a:lnSpc>
                          <a:spcPct val="115000"/>
                        </a:lnSpc>
                        <a:spcBef>
                          <a:spcPts val="0"/>
                        </a:spcBef>
                        <a:spcAft>
                          <a:spcPts val="0"/>
                        </a:spcAft>
                      </a:pPr>
                      <a:r>
                        <a:rPr lang="en-US" sz="1600" kern="1200" dirty="0">
                          <a:solidFill>
                            <a:srgbClr val="000000"/>
                          </a:solidFill>
                          <a:effectLst/>
                          <a:latin typeface="Calibri"/>
                          <a:ea typeface="Calibri"/>
                          <a:cs typeface="Times New Roman"/>
                        </a:rPr>
                        <a:t>¾</a:t>
                      </a:r>
                      <a:endParaRPr lang="en-US" sz="1600" dirty="0">
                        <a:effectLst/>
                        <a:latin typeface="Times New Roman"/>
                        <a:ea typeface="Calibri"/>
                        <a:cs typeface="Times New Roman"/>
                      </a:endParaRPr>
                    </a:p>
                  </a:txBody>
                  <a:tcPr marL="68019" marR="68019"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marL="0" marR="0" algn="ctr">
                        <a:spcBef>
                          <a:spcPts val="0"/>
                        </a:spcBef>
                        <a:spcAft>
                          <a:spcPts val="0"/>
                        </a:spcAft>
                      </a:pPr>
                      <a:r>
                        <a:rPr lang="en-US" sz="1600" dirty="0">
                          <a:effectLst/>
                          <a:latin typeface="Times New Roman"/>
                          <a:ea typeface="Calibri"/>
                          <a:cs typeface="Times New Roman"/>
                        </a:rPr>
                        <a:t>¾</a:t>
                      </a:r>
                    </a:p>
                  </a:txBody>
                  <a:tcPr marL="68019" marR="6801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marL="0" marR="0" algn="ctr">
                        <a:spcBef>
                          <a:spcPts val="0"/>
                        </a:spcBef>
                        <a:spcAft>
                          <a:spcPts val="0"/>
                        </a:spcAft>
                      </a:pPr>
                      <a:r>
                        <a:rPr lang="en-US" sz="1600">
                          <a:effectLst/>
                          <a:latin typeface="Times New Roman"/>
                          <a:ea typeface="Calibri"/>
                          <a:cs typeface="Times New Roman"/>
                        </a:rPr>
                        <a:t>¾</a:t>
                      </a:r>
                    </a:p>
                  </a:txBody>
                  <a:tcPr marL="68019" marR="6801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marL="0" marR="0" algn="ctr" fontAlgn="base">
                        <a:lnSpc>
                          <a:spcPct val="115000"/>
                        </a:lnSpc>
                        <a:spcBef>
                          <a:spcPts val="0"/>
                        </a:spcBef>
                        <a:spcAft>
                          <a:spcPts val="0"/>
                        </a:spcAft>
                      </a:pPr>
                      <a:r>
                        <a:rPr lang="en-US" sz="1600" kern="1200" dirty="0">
                          <a:solidFill>
                            <a:srgbClr val="000000"/>
                          </a:solidFill>
                          <a:effectLst/>
                          <a:latin typeface="Calibri"/>
                          <a:ea typeface="Calibri"/>
                          <a:cs typeface="Times New Roman"/>
                        </a:rPr>
                        <a:t>1 ¼</a:t>
                      </a:r>
                      <a:endParaRPr lang="en-US" sz="1600" dirty="0">
                        <a:effectLst/>
                        <a:latin typeface="Times New Roman"/>
                        <a:ea typeface="Calibri"/>
                        <a:cs typeface="Times New Roman"/>
                      </a:endParaRPr>
                    </a:p>
                  </a:txBody>
                  <a:tcPr marL="68019" marR="6801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555229">
                <a:tc>
                  <a:txBody>
                    <a:bodyPr/>
                    <a:lstStyle/>
                    <a:p>
                      <a:pPr algn="ctr" fontAlgn="base">
                        <a:lnSpc>
                          <a:spcPct val="115000"/>
                        </a:lnSpc>
                      </a:pPr>
                      <a:r>
                        <a:rPr lang="en-US" sz="1400" b="1" kern="1200" dirty="0">
                          <a:solidFill>
                            <a:srgbClr val="FFFFFF"/>
                          </a:solidFill>
                          <a:effectLst/>
                          <a:latin typeface="Calibri"/>
                          <a:ea typeface="Calibri"/>
                          <a:cs typeface="Times New Roman"/>
                        </a:rPr>
                        <a:t>Beans/Peas (Legumes)</a:t>
                      </a:r>
                      <a:endParaRPr lang="en-US" sz="1200" b="1" dirty="0">
                        <a:effectLst/>
                        <a:latin typeface="Times New Roman"/>
                        <a:cs typeface="Times New Roman"/>
                      </a:endParaRPr>
                    </a:p>
                  </a:txBody>
                  <a:tcPr marL="68019" marR="68019"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marL="0" marR="0" algn="ctr">
                        <a:spcBef>
                          <a:spcPts val="0"/>
                        </a:spcBef>
                        <a:spcAft>
                          <a:spcPts val="0"/>
                        </a:spcAft>
                      </a:pPr>
                      <a:r>
                        <a:rPr lang="en-US" sz="1600" kern="1200" dirty="0">
                          <a:solidFill>
                            <a:srgbClr val="000000"/>
                          </a:solidFill>
                          <a:effectLst/>
                          <a:latin typeface="Calibri"/>
                          <a:ea typeface="Calibri"/>
                          <a:cs typeface="Times New Roman"/>
                        </a:rPr>
                        <a:t>½</a:t>
                      </a:r>
                      <a:endParaRPr lang="en-US" sz="1600" dirty="0">
                        <a:effectLst/>
                        <a:latin typeface="Times New Roman"/>
                        <a:ea typeface="Calibri"/>
                        <a:cs typeface="Times New Roman"/>
                      </a:endParaRPr>
                    </a:p>
                  </a:txBody>
                  <a:tcPr marL="68019" marR="68019"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600" kern="1200" dirty="0">
                          <a:solidFill>
                            <a:srgbClr val="000000"/>
                          </a:solidFill>
                          <a:effectLst/>
                          <a:latin typeface="Calibri"/>
                          <a:ea typeface="Calibri"/>
                          <a:cs typeface="Times New Roman"/>
                        </a:rPr>
                        <a:t>½</a:t>
                      </a:r>
                      <a:endParaRPr lang="en-US" sz="1600" dirty="0">
                        <a:effectLst/>
                        <a:latin typeface="Times New Roman"/>
                        <a:ea typeface="Calibri"/>
                        <a:cs typeface="Times New Roman"/>
                      </a:endParaRPr>
                    </a:p>
                  </a:txBody>
                  <a:tcPr marL="68019" marR="6801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600" kern="1200">
                          <a:solidFill>
                            <a:srgbClr val="000000"/>
                          </a:solidFill>
                          <a:effectLst/>
                          <a:latin typeface="Calibri"/>
                          <a:ea typeface="Calibri"/>
                          <a:cs typeface="Times New Roman"/>
                        </a:rPr>
                        <a:t>½</a:t>
                      </a:r>
                      <a:endParaRPr lang="en-US" sz="1600">
                        <a:effectLst/>
                        <a:latin typeface="Times New Roman"/>
                        <a:ea typeface="Calibri"/>
                        <a:cs typeface="Times New Roman"/>
                      </a:endParaRPr>
                    </a:p>
                  </a:txBody>
                  <a:tcPr marL="68019" marR="6801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600" kern="1200" dirty="0">
                          <a:solidFill>
                            <a:srgbClr val="000000"/>
                          </a:solidFill>
                          <a:effectLst/>
                          <a:latin typeface="Calibri"/>
                          <a:ea typeface="Calibri"/>
                          <a:cs typeface="Times New Roman"/>
                        </a:rPr>
                        <a:t>½</a:t>
                      </a:r>
                      <a:endParaRPr lang="en-US" sz="1600" dirty="0">
                        <a:effectLst/>
                        <a:latin typeface="Times New Roman"/>
                        <a:ea typeface="Calibri"/>
                        <a:cs typeface="Times New Roman"/>
                      </a:endParaRPr>
                    </a:p>
                  </a:txBody>
                  <a:tcPr marL="68019" marR="6801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277615">
                <a:tc>
                  <a:txBody>
                    <a:bodyPr/>
                    <a:lstStyle/>
                    <a:p>
                      <a:pPr algn="ctr" fontAlgn="base">
                        <a:lnSpc>
                          <a:spcPct val="115000"/>
                        </a:lnSpc>
                      </a:pPr>
                      <a:r>
                        <a:rPr lang="en-US" sz="1400" b="1" kern="1200">
                          <a:solidFill>
                            <a:srgbClr val="FFFFFF"/>
                          </a:solidFill>
                          <a:effectLst/>
                          <a:latin typeface="Calibri"/>
                          <a:ea typeface="Calibri"/>
                          <a:cs typeface="Times New Roman"/>
                        </a:rPr>
                        <a:t>Starchy</a:t>
                      </a:r>
                      <a:endParaRPr lang="en-US" sz="1200" b="1">
                        <a:effectLst/>
                        <a:latin typeface="Times New Roman"/>
                        <a:cs typeface="Times New Roman"/>
                      </a:endParaRPr>
                    </a:p>
                  </a:txBody>
                  <a:tcPr marL="68019" marR="68019"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marL="0" marR="0" algn="ctr">
                        <a:spcBef>
                          <a:spcPts val="0"/>
                        </a:spcBef>
                        <a:spcAft>
                          <a:spcPts val="0"/>
                        </a:spcAft>
                      </a:pPr>
                      <a:r>
                        <a:rPr lang="en-US" sz="1600" kern="1200">
                          <a:solidFill>
                            <a:srgbClr val="000000"/>
                          </a:solidFill>
                          <a:effectLst/>
                          <a:latin typeface="Calibri"/>
                          <a:ea typeface="Calibri"/>
                          <a:cs typeface="Times New Roman"/>
                        </a:rPr>
                        <a:t>½</a:t>
                      </a:r>
                      <a:endParaRPr lang="en-US" sz="1600">
                        <a:effectLst/>
                        <a:latin typeface="Times New Roman"/>
                        <a:ea typeface="Calibri"/>
                        <a:cs typeface="Times New Roman"/>
                      </a:endParaRPr>
                    </a:p>
                  </a:txBody>
                  <a:tcPr marL="68019" marR="68019"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marL="0" marR="0" algn="ctr">
                        <a:spcBef>
                          <a:spcPts val="0"/>
                        </a:spcBef>
                        <a:spcAft>
                          <a:spcPts val="0"/>
                        </a:spcAft>
                      </a:pPr>
                      <a:r>
                        <a:rPr lang="en-US" sz="1600" kern="1200" dirty="0">
                          <a:solidFill>
                            <a:srgbClr val="000000"/>
                          </a:solidFill>
                          <a:effectLst/>
                          <a:latin typeface="Calibri"/>
                          <a:ea typeface="Calibri"/>
                          <a:cs typeface="Times New Roman"/>
                        </a:rPr>
                        <a:t>½</a:t>
                      </a:r>
                      <a:endParaRPr lang="en-US" sz="1600" dirty="0">
                        <a:effectLst/>
                        <a:latin typeface="Times New Roman"/>
                        <a:ea typeface="Calibri"/>
                        <a:cs typeface="Times New Roman"/>
                      </a:endParaRPr>
                    </a:p>
                  </a:txBody>
                  <a:tcPr marL="68019" marR="6801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marL="0" marR="0" algn="ctr">
                        <a:spcBef>
                          <a:spcPts val="0"/>
                        </a:spcBef>
                        <a:spcAft>
                          <a:spcPts val="0"/>
                        </a:spcAft>
                      </a:pPr>
                      <a:r>
                        <a:rPr lang="en-US" sz="1600" kern="1200" dirty="0">
                          <a:solidFill>
                            <a:srgbClr val="000000"/>
                          </a:solidFill>
                          <a:effectLst/>
                          <a:latin typeface="Calibri"/>
                          <a:ea typeface="Calibri"/>
                          <a:cs typeface="Times New Roman"/>
                        </a:rPr>
                        <a:t>½</a:t>
                      </a:r>
                      <a:endParaRPr lang="en-US" sz="1600" dirty="0">
                        <a:effectLst/>
                        <a:latin typeface="Times New Roman"/>
                        <a:ea typeface="Calibri"/>
                        <a:cs typeface="Times New Roman"/>
                      </a:endParaRPr>
                    </a:p>
                  </a:txBody>
                  <a:tcPr marL="68019" marR="6801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marL="0" marR="0" algn="ctr">
                        <a:spcBef>
                          <a:spcPts val="0"/>
                        </a:spcBef>
                        <a:spcAft>
                          <a:spcPts val="0"/>
                        </a:spcAft>
                      </a:pPr>
                      <a:r>
                        <a:rPr lang="en-US" sz="1600" kern="1200" dirty="0">
                          <a:solidFill>
                            <a:srgbClr val="000000"/>
                          </a:solidFill>
                          <a:effectLst/>
                          <a:latin typeface="Calibri"/>
                          <a:ea typeface="Calibri"/>
                          <a:cs typeface="Times New Roman"/>
                        </a:rPr>
                        <a:t>½</a:t>
                      </a:r>
                      <a:endParaRPr lang="en-US" sz="1600" dirty="0">
                        <a:effectLst/>
                        <a:latin typeface="Times New Roman"/>
                        <a:ea typeface="Calibri"/>
                        <a:cs typeface="Times New Roman"/>
                      </a:endParaRPr>
                    </a:p>
                  </a:txBody>
                  <a:tcPr marL="68019" marR="6801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317274">
                <a:tc>
                  <a:txBody>
                    <a:bodyPr/>
                    <a:lstStyle/>
                    <a:p>
                      <a:pPr algn="ctr" fontAlgn="base">
                        <a:lnSpc>
                          <a:spcPct val="115000"/>
                        </a:lnSpc>
                      </a:pPr>
                      <a:r>
                        <a:rPr lang="en-US" sz="1400" b="1" kern="1200" dirty="0">
                          <a:solidFill>
                            <a:srgbClr val="FFFFFF"/>
                          </a:solidFill>
                          <a:effectLst/>
                          <a:latin typeface="Calibri"/>
                          <a:ea typeface="Calibri"/>
                          <a:cs typeface="Times New Roman"/>
                        </a:rPr>
                        <a:t>Other</a:t>
                      </a:r>
                      <a:endParaRPr lang="en-US" sz="1200" b="1" dirty="0">
                        <a:effectLst/>
                        <a:latin typeface="Times New Roman"/>
                        <a:cs typeface="Times New Roman"/>
                      </a:endParaRPr>
                    </a:p>
                  </a:txBody>
                  <a:tcPr marL="68019" marR="68019"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marL="0" marR="0" algn="ctr">
                        <a:spcBef>
                          <a:spcPts val="0"/>
                        </a:spcBef>
                        <a:spcAft>
                          <a:spcPts val="0"/>
                        </a:spcAft>
                      </a:pPr>
                      <a:r>
                        <a:rPr lang="en-US" sz="1600" kern="1200">
                          <a:solidFill>
                            <a:srgbClr val="000000"/>
                          </a:solidFill>
                          <a:effectLst/>
                          <a:latin typeface="Calibri"/>
                          <a:ea typeface="Calibri"/>
                          <a:cs typeface="Times New Roman"/>
                        </a:rPr>
                        <a:t>½</a:t>
                      </a:r>
                      <a:endParaRPr lang="en-US" sz="1600">
                        <a:effectLst/>
                        <a:latin typeface="Times New Roman"/>
                        <a:ea typeface="Calibri"/>
                        <a:cs typeface="Times New Roman"/>
                      </a:endParaRPr>
                    </a:p>
                  </a:txBody>
                  <a:tcPr marL="68019" marR="68019"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600" kern="1200">
                          <a:solidFill>
                            <a:srgbClr val="000000"/>
                          </a:solidFill>
                          <a:effectLst/>
                          <a:latin typeface="Calibri"/>
                          <a:ea typeface="Calibri"/>
                          <a:cs typeface="Times New Roman"/>
                        </a:rPr>
                        <a:t>½</a:t>
                      </a:r>
                      <a:endParaRPr lang="en-US" sz="1600">
                        <a:effectLst/>
                        <a:latin typeface="Times New Roman"/>
                        <a:ea typeface="Calibri"/>
                        <a:cs typeface="Times New Roman"/>
                      </a:endParaRPr>
                    </a:p>
                  </a:txBody>
                  <a:tcPr marL="68019" marR="6801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marL="0" marR="0" algn="ctr">
                        <a:spcBef>
                          <a:spcPts val="0"/>
                        </a:spcBef>
                        <a:spcAft>
                          <a:spcPts val="0"/>
                        </a:spcAft>
                      </a:pPr>
                      <a:r>
                        <a:rPr lang="en-US" sz="1600" kern="1200" dirty="0">
                          <a:solidFill>
                            <a:srgbClr val="000000"/>
                          </a:solidFill>
                          <a:effectLst/>
                          <a:latin typeface="Calibri"/>
                          <a:ea typeface="Calibri"/>
                          <a:cs typeface="Times New Roman"/>
                        </a:rPr>
                        <a:t>½</a:t>
                      </a:r>
                      <a:endParaRPr lang="en-US" sz="1600" dirty="0">
                        <a:effectLst/>
                        <a:latin typeface="Times New Roman"/>
                        <a:ea typeface="Calibri"/>
                        <a:cs typeface="Times New Roman"/>
                      </a:endParaRPr>
                    </a:p>
                  </a:txBody>
                  <a:tcPr marL="68019" marR="6801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marL="0" marR="0" algn="ctr" fontAlgn="base">
                        <a:lnSpc>
                          <a:spcPct val="115000"/>
                        </a:lnSpc>
                        <a:spcBef>
                          <a:spcPts val="0"/>
                        </a:spcBef>
                        <a:spcAft>
                          <a:spcPts val="0"/>
                        </a:spcAft>
                      </a:pPr>
                      <a:r>
                        <a:rPr lang="en-US" sz="1600" kern="1200" dirty="0">
                          <a:solidFill>
                            <a:srgbClr val="000000"/>
                          </a:solidFill>
                          <a:effectLst/>
                          <a:latin typeface="Calibri"/>
                          <a:ea typeface="Calibri"/>
                          <a:cs typeface="Times New Roman"/>
                        </a:rPr>
                        <a:t>¾</a:t>
                      </a:r>
                      <a:endParaRPr lang="en-US" sz="1600" dirty="0">
                        <a:effectLst/>
                        <a:latin typeface="Times New Roman"/>
                        <a:ea typeface="Calibri"/>
                        <a:cs typeface="Times New Roman"/>
                      </a:endParaRPr>
                    </a:p>
                  </a:txBody>
                  <a:tcPr marL="68019" marR="6801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555229">
                <a:tc>
                  <a:txBody>
                    <a:bodyPr/>
                    <a:lstStyle/>
                    <a:p>
                      <a:pPr algn="ctr" fontAlgn="base">
                        <a:lnSpc>
                          <a:spcPct val="115000"/>
                        </a:lnSpc>
                      </a:pPr>
                      <a:r>
                        <a:rPr lang="en-US" sz="1400" b="1" kern="1200" dirty="0">
                          <a:solidFill>
                            <a:srgbClr val="FFFFFF"/>
                          </a:solidFill>
                          <a:effectLst/>
                          <a:latin typeface="Calibri"/>
                          <a:ea typeface="Calibri"/>
                          <a:cs typeface="Times New Roman"/>
                        </a:rPr>
                        <a:t>Additional Veg to Reach Total</a:t>
                      </a:r>
                      <a:endParaRPr lang="en-US" sz="1200" b="1" dirty="0">
                        <a:effectLst/>
                        <a:latin typeface="Times New Roman"/>
                        <a:cs typeface="Times New Roman"/>
                      </a:endParaRPr>
                    </a:p>
                  </a:txBody>
                  <a:tcPr marL="68019" marR="68019"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marL="0" marR="0" algn="ctr" fontAlgn="base">
                        <a:lnSpc>
                          <a:spcPct val="115000"/>
                        </a:lnSpc>
                        <a:spcBef>
                          <a:spcPts val="0"/>
                        </a:spcBef>
                        <a:spcAft>
                          <a:spcPts val="0"/>
                        </a:spcAft>
                      </a:pPr>
                      <a:r>
                        <a:rPr lang="en-US" sz="1600" kern="1200" dirty="0">
                          <a:solidFill>
                            <a:srgbClr val="000000"/>
                          </a:solidFill>
                          <a:effectLst/>
                          <a:latin typeface="Calibri"/>
                          <a:ea typeface="Calibri"/>
                          <a:cs typeface="Times New Roman"/>
                        </a:rPr>
                        <a:t>1</a:t>
                      </a:r>
                      <a:endParaRPr lang="en-US" sz="1600" dirty="0">
                        <a:effectLst/>
                        <a:latin typeface="Times New Roman"/>
                        <a:ea typeface="Calibri"/>
                        <a:cs typeface="Times New Roman"/>
                      </a:endParaRPr>
                    </a:p>
                  </a:txBody>
                  <a:tcPr marL="68019" marR="68019"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marL="0" marR="0" algn="ctr" fontAlgn="base">
                        <a:lnSpc>
                          <a:spcPct val="115000"/>
                        </a:lnSpc>
                        <a:spcBef>
                          <a:spcPts val="0"/>
                        </a:spcBef>
                        <a:spcAft>
                          <a:spcPts val="0"/>
                        </a:spcAft>
                      </a:pPr>
                      <a:r>
                        <a:rPr lang="en-US" sz="1600" kern="1200">
                          <a:solidFill>
                            <a:srgbClr val="000000"/>
                          </a:solidFill>
                          <a:effectLst/>
                          <a:latin typeface="Calibri"/>
                          <a:ea typeface="Calibri"/>
                          <a:cs typeface="Times New Roman"/>
                        </a:rPr>
                        <a:t>1</a:t>
                      </a:r>
                      <a:endParaRPr lang="en-US" sz="1600">
                        <a:effectLst/>
                        <a:latin typeface="Times New Roman"/>
                        <a:ea typeface="Calibri"/>
                        <a:cs typeface="Times New Roman"/>
                      </a:endParaRPr>
                    </a:p>
                  </a:txBody>
                  <a:tcPr marL="68019" marR="6801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marL="0" marR="0" algn="ctr" fontAlgn="base">
                        <a:lnSpc>
                          <a:spcPct val="115000"/>
                        </a:lnSpc>
                        <a:spcBef>
                          <a:spcPts val="0"/>
                        </a:spcBef>
                        <a:spcAft>
                          <a:spcPts val="0"/>
                        </a:spcAft>
                      </a:pPr>
                      <a:r>
                        <a:rPr lang="en-US" sz="1600" kern="1200" dirty="0">
                          <a:solidFill>
                            <a:srgbClr val="000000"/>
                          </a:solidFill>
                          <a:effectLst/>
                          <a:latin typeface="Calibri"/>
                          <a:ea typeface="Calibri"/>
                          <a:cs typeface="Times New Roman"/>
                        </a:rPr>
                        <a:t>1</a:t>
                      </a:r>
                      <a:endParaRPr lang="en-US" sz="1600" dirty="0">
                        <a:effectLst/>
                        <a:latin typeface="Times New Roman"/>
                        <a:ea typeface="Calibri"/>
                        <a:cs typeface="Times New Roman"/>
                      </a:endParaRPr>
                    </a:p>
                  </a:txBody>
                  <a:tcPr marL="68019" marR="6801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marL="0" marR="0" algn="ctr" fontAlgn="base">
                        <a:lnSpc>
                          <a:spcPct val="115000"/>
                        </a:lnSpc>
                        <a:spcBef>
                          <a:spcPts val="0"/>
                        </a:spcBef>
                        <a:spcAft>
                          <a:spcPts val="0"/>
                        </a:spcAft>
                      </a:pPr>
                      <a:r>
                        <a:rPr lang="en-US" sz="1600" kern="1200" dirty="0">
                          <a:solidFill>
                            <a:srgbClr val="000000"/>
                          </a:solidFill>
                          <a:effectLst/>
                          <a:latin typeface="Calibri"/>
                          <a:ea typeface="Calibri"/>
                          <a:cs typeface="Times New Roman"/>
                        </a:rPr>
                        <a:t>1 ½</a:t>
                      </a:r>
                      <a:endParaRPr lang="en-US" sz="1600" dirty="0">
                        <a:effectLst/>
                        <a:latin typeface="Times New Roman"/>
                        <a:ea typeface="Calibri"/>
                        <a:cs typeface="Times New Roman"/>
                      </a:endParaRPr>
                    </a:p>
                  </a:txBody>
                  <a:tcPr marL="68019" marR="6801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bl>
          </a:graphicData>
        </a:graphic>
      </p:graphicFrame>
    </p:spTree>
    <p:extLst>
      <p:ext uri="{BB962C8B-B14F-4D97-AF65-F5344CB8AC3E}">
        <p14:creationId xmlns:p14="http://schemas.microsoft.com/office/powerpoint/2010/main" val="1308763038"/>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399"/>
            <a:ext cx="7772400" cy="609599"/>
          </a:xfrm>
        </p:spPr>
        <p:txBody>
          <a:bodyPr>
            <a:noAutofit/>
          </a:bodyPr>
          <a:lstStyle/>
          <a:p>
            <a:pPr algn="ctr"/>
            <a:r>
              <a:rPr lang="en-US" sz="3600" b="0" dirty="0" smtClean="0">
                <a:latin typeface="+mn-lt"/>
              </a:rPr>
              <a:t>Examples of Vegetable Subgroups</a:t>
            </a:r>
            <a:endParaRPr lang="en-US" sz="3600" b="0" dirty="0">
              <a:latin typeface="+mn-lt"/>
            </a:endParaRPr>
          </a:p>
        </p:txBody>
      </p:sp>
      <p:pic>
        <p:nvPicPr>
          <p:cNvPr id="5" name="Picture 4"/>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794" t="1074" r="662" b="1442"/>
          <a:stretch/>
        </p:blipFill>
        <p:spPr bwMode="auto">
          <a:xfrm>
            <a:off x="457200" y="1266824"/>
            <a:ext cx="8229599" cy="5210176"/>
          </a:xfrm>
          <a:prstGeom prst="rect">
            <a:avLst/>
          </a:prstGeom>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6759318"/>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33400"/>
            <a:ext cx="8229600" cy="1066800"/>
          </a:xfrm>
        </p:spPr>
        <p:txBody>
          <a:bodyPr>
            <a:normAutofit/>
          </a:bodyPr>
          <a:lstStyle/>
          <a:p>
            <a:pPr algn="ctr" fontAlgn="auto">
              <a:spcAft>
                <a:spcPts val="0"/>
              </a:spcAft>
              <a:defRPr/>
            </a:pPr>
            <a:r>
              <a:rPr lang="en-US" dirty="0" smtClean="0"/>
              <a:t>NSLP Grain Requirements</a:t>
            </a:r>
            <a:endParaRPr lang="en-US" dirty="0"/>
          </a:p>
        </p:txBody>
      </p:sp>
      <p:sp>
        <p:nvSpPr>
          <p:cNvPr id="6" name="Text Placeholder 5"/>
          <p:cNvSpPr>
            <a:spLocks noGrp="1"/>
          </p:cNvSpPr>
          <p:nvPr>
            <p:ph idx="1"/>
          </p:nvPr>
        </p:nvSpPr>
        <p:spPr/>
        <p:txBody>
          <a:bodyPr>
            <a:normAutofit/>
          </a:bodyPr>
          <a:lstStyle/>
          <a:p>
            <a:pPr marL="0" indent="0">
              <a:buClr>
                <a:schemeClr val="bg1"/>
              </a:buClr>
              <a:buNone/>
              <a:defRPr/>
            </a:pP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p:txBody>
      </p:sp>
      <p:graphicFrame>
        <p:nvGraphicFramePr>
          <p:cNvPr id="2" name="Table 1"/>
          <p:cNvGraphicFramePr>
            <a:graphicFrameLocks noGrp="1"/>
          </p:cNvGraphicFramePr>
          <p:nvPr>
            <p:extLst>
              <p:ext uri="{D42A27DB-BD31-4B8C-83A1-F6EECF244321}">
                <p14:modId xmlns:p14="http://schemas.microsoft.com/office/powerpoint/2010/main" val="4138785512"/>
              </p:ext>
            </p:extLst>
          </p:nvPr>
        </p:nvGraphicFramePr>
        <p:xfrm>
          <a:off x="2514600" y="1619885"/>
          <a:ext cx="4419601" cy="2571114"/>
        </p:xfrm>
        <a:graphic>
          <a:graphicData uri="http://schemas.openxmlformats.org/drawingml/2006/table">
            <a:tbl>
              <a:tblPr firstRow="1" firstCol="1" bandRow="1">
                <a:tableStyleId>{5C22544A-7EE6-4342-B048-85BDC9FD1C3A}</a:tableStyleId>
              </a:tblPr>
              <a:tblGrid>
                <a:gridCol w="917809"/>
                <a:gridCol w="875448"/>
                <a:gridCol w="875448"/>
                <a:gridCol w="875448"/>
                <a:gridCol w="875448"/>
              </a:tblGrid>
              <a:tr h="435813">
                <a:tc gridSpan="5">
                  <a:txBody>
                    <a:bodyPr/>
                    <a:lstStyle/>
                    <a:p>
                      <a:pPr marL="0" marR="0" algn="ctr">
                        <a:spcBef>
                          <a:spcPts val="0"/>
                        </a:spcBef>
                        <a:spcAft>
                          <a:spcPts val="0"/>
                        </a:spcAft>
                      </a:pPr>
                      <a:r>
                        <a:rPr lang="en-US" sz="1600" kern="1200" dirty="0">
                          <a:effectLst/>
                        </a:rPr>
                        <a:t>SY 2015-2016 Lunch Meal Pattern</a:t>
                      </a:r>
                      <a:endParaRPr lang="en-US" sz="1600" dirty="0">
                        <a:effectLst/>
                        <a:latin typeface="Calibri"/>
                        <a:ea typeface="Calibri"/>
                        <a:cs typeface="Times New Roman"/>
                      </a:endParaRPr>
                    </a:p>
                  </a:txBody>
                  <a:tcPr marL="68580" marR="68580"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11767">
                <a:tc rowSpan="2">
                  <a:txBody>
                    <a:bodyPr/>
                    <a:lstStyle/>
                    <a:p>
                      <a:pPr marL="0" marR="0" algn="ctr">
                        <a:spcBef>
                          <a:spcPts val="0"/>
                        </a:spcBef>
                        <a:spcAft>
                          <a:spcPts val="0"/>
                        </a:spcAft>
                      </a:pPr>
                      <a:r>
                        <a:rPr lang="en-US" sz="1400" kern="1200" dirty="0">
                          <a:effectLst/>
                        </a:rPr>
                        <a:t>Meal Pattern</a:t>
                      </a:r>
                      <a:endParaRPr lang="en-US" sz="1100" dirty="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600" kern="1200" dirty="0">
                          <a:effectLst/>
                        </a:rPr>
                        <a:t>Grades K-5</a:t>
                      </a:r>
                      <a:endParaRPr lang="en-US" sz="1600" dirty="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600" kern="1200" dirty="0">
                          <a:effectLst/>
                        </a:rPr>
                        <a:t>Grades 6-8</a:t>
                      </a:r>
                      <a:endParaRPr lang="en-US" sz="1600" dirty="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600" kern="1200">
                          <a:effectLst/>
                        </a:rPr>
                        <a:t>Grades K-8</a:t>
                      </a:r>
                      <a:endParaRPr lang="en-US" sz="160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600" kern="1200">
                          <a:effectLst/>
                        </a:rPr>
                        <a:t>Grades 9-12</a:t>
                      </a:r>
                      <a:endParaRPr lang="en-US" sz="1600">
                        <a:effectLst/>
                        <a:latin typeface="Calibri"/>
                        <a:ea typeface="Calibri"/>
                        <a:cs typeface="Times New Roman"/>
                      </a:endParaRPr>
                    </a:p>
                  </a:txBody>
                  <a:tcPr marL="68580" marR="68580" marT="9525" marB="0" anchor="ctr"/>
                </a:tc>
              </a:tr>
              <a:tr h="711767">
                <a:tc vMerge="1">
                  <a:txBody>
                    <a:bodyPr/>
                    <a:lstStyle/>
                    <a:p>
                      <a:endParaRPr lang="en-US"/>
                    </a:p>
                  </a:txBody>
                  <a:tcPr/>
                </a:tc>
                <a:tc gridSpan="4">
                  <a:txBody>
                    <a:bodyPr/>
                    <a:lstStyle/>
                    <a:p>
                      <a:pPr marL="0" marR="0" algn="ctr">
                        <a:spcBef>
                          <a:spcPts val="0"/>
                        </a:spcBef>
                        <a:spcAft>
                          <a:spcPts val="0"/>
                        </a:spcAft>
                      </a:pPr>
                      <a:r>
                        <a:rPr lang="en-US" sz="1600" kern="1200" dirty="0">
                          <a:effectLst/>
                        </a:rPr>
                        <a:t>Amount of Food Per Week</a:t>
                      </a:r>
                      <a:endParaRPr lang="en-US" sz="1600" dirty="0">
                        <a:effectLst/>
                      </a:endParaRPr>
                    </a:p>
                    <a:p>
                      <a:pPr marL="0" marR="0" algn="ctr">
                        <a:spcBef>
                          <a:spcPts val="0"/>
                        </a:spcBef>
                        <a:spcAft>
                          <a:spcPts val="0"/>
                        </a:spcAft>
                      </a:pPr>
                      <a:r>
                        <a:rPr lang="en-US" sz="1600" kern="1200" dirty="0">
                          <a:effectLst/>
                        </a:rPr>
                        <a:t>(Minimum Per Day)</a:t>
                      </a:r>
                      <a:endParaRPr lang="en-US" sz="1600" dirty="0">
                        <a:effectLst/>
                        <a:latin typeface="Calibri"/>
                        <a:ea typeface="Calibri"/>
                        <a:cs typeface="Times New Roman"/>
                      </a:endParaRPr>
                    </a:p>
                  </a:txBody>
                  <a:tcPr marL="68580" marR="68580"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r>
              <a:tr h="711767">
                <a:tc>
                  <a:txBody>
                    <a:bodyPr/>
                    <a:lstStyle/>
                    <a:p>
                      <a:pPr marL="0" marR="0" algn="ctr">
                        <a:spcBef>
                          <a:spcPts val="0"/>
                        </a:spcBef>
                        <a:spcAft>
                          <a:spcPts val="0"/>
                        </a:spcAft>
                      </a:pPr>
                      <a:r>
                        <a:rPr lang="en-US" sz="1400" kern="1200" dirty="0">
                          <a:effectLst/>
                        </a:rPr>
                        <a:t>Grains </a:t>
                      </a:r>
                      <a:r>
                        <a:rPr lang="en-US" sz="1400" kern="1200" dirty="0" smtClean="0">
                          <a:effectLst/>
                        </a:rPr>
                        <a:t/>
                      </a:r>
                      <a:br>
                        <a:rPr lang="en-US" sz="1400" kern="1200" dirty="0" smtClean="0">
                          <a:effectLst/>
                        </a:rPr>
                      </a:br>
                      <a:r>
                        <a:rPr lang="en-US" sz="1400" kern="1200" dirty="0" smtClean="0">
                          <a:effectLst/>
                        </a:rPr>
                        <a:t>(</a:t>
                      </a:r>
                      <a:r>
                        <a:rPr lang="en-US" sz="1400" kern="1200" dirty="0" err="1" smtClean="0">
                          <a:effectLst/>
                        </a:rPr>
                        <a:t>oz</a:t>
                      </a:r>
                      <a:r>
                        <a:rPr lang="en-US" sz="1400" kern="1200" dirty="0" smtClean="0">
                          <a:effectLst/>
                        </a:rPr>
                        <a:t> </a:t>
                      </a:r>
                      <a:r>
                        <a:rPr lang="en-US" sz="1400" kern="1200" dirty="0" err="1">
                          <a:effectLst/>
                        </a:rPr>
                        <a:t>eq</a:t>
                      </a:r>
                      <a:r>
                        <a:rPr lang="en-US" sz="1400" kern="1200" dirty="0">
                          <a:effectLst/>
                        </a:rPr>
                        <a:t>)</a:t>
                      </a:r>
                      <a:endParaRPr lang="en-US" sz="1100" dirty="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600" kern="1200">
                          <a:effectLst/>
                        </a:rPr>
                        <a:t>8(1)</a:t>
                      </a:r>
                      <a:endParaRPr lang="en-US" sz="160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600" dirty="0">
                          <a:effectLst/>
                        </a:rPr>
                        <a:t>8(1)</a:t>
                      </a:r>
                      <a:endParaRPr lang="en-US" sz="1600" dirty="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600" dirty="0">
                          <a:effectLst/>
                        </a:rPr>
                        <a:t>8(1)</a:t>
                      </a:r>
                      <a:endParaRPr lang="en-US" sz="1600" dirty="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600" dirty="0">
                          <a:effectLst/>
                        </a:rPr>
                        <a:t>10(2)</a:t>
                      </a:r>
                      <a:endParaRPr lang="en-US" sz="1600" dirty="0">
                        <a:effectLst/>
                        <a:latin typeface="Calibri"/>
                        <a:ea typeface="Calibri"/>
                        <a:cs typeface="Times New Roman"/>
                      </a:endParaRPr>
                    </a:p>
                  </a:txBody>
                  <a:tcPr marL="68580" marR="68580" marT="9525" marB="0" anchor="ctr"/>
                </a:tc>
              </a:tr>
            </a:tbl>
          </a:graphicData>
        </a:graphic>
      </p:graphicFrame>
      <p:sp>
        <p:nvSpPr>
          <p:cNvPr id="3" name="TextBox 2"/>
          <p:cNvSpPr txBox="1"/>
          <p:nvPr/>
        </p:nvSpPr>
        <p:spPr>
          <a:xfrm>
            <a:off x="914400" y="4319587"/>
            <a:ext cx="7315200" cy="246221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Daily alternative menu entrees that contain only 1 </a:t>
            </a:r>
            <a:r>
              <a:rPr lang="en-US" sz="2000" dirty="0" err="1" smtClean="0"/>
              <a:t>oz</a:t>
            </a:r>
            <a:r>
              <a:rPr lang="en-US" sz="2000" dirty="0" smtClean="0"/>
              <a:t> </a:t>
            </a:r>
            <a:r>
              <a:rPr lang="en-US" sz="2000" dirty="0" err="1" smtClean="0"/>
              <a:t>eq</a:t>
            </a:r>
            <a:r>
              <a:rPr lang="en-US" sz="2000" dirty="0" smtClean="0"/>
              <a:t> grain would not meet weekly grain requirements</a:t>
            </a:r>
          </a:p>
          <a:p>
            <a:pPr marL="742950" lvl="1" indent="-285750">
              <a:buFont typeface="Arial" panose="020B0604020202020204" pitchFamily="34" charset="0"/>
              <a:buChar char="•"/>
            </a:pPr>
            <a:r>
              <a:rPr lang="en-US" dirty="0" smtClean="0">
                <a:solidFill>
                  <a:schemeClr val="accent2"/>
                </a:solidFill>
              </a:rPr>
              <a:t>Example: Chef Salad with 1 grain </a:t>
            </a:r>
            <a:r>
              <a:rPr lang="en-US" dirty="0" err="1" smtClean="0">
                <a:solidFill>
                  <a:schemeClr val="accent2"/>
                </a:solidFill>
              </a:rPr>
              <a:t>oz</a:t>
            </a:r>
            <a:r>
              <a:rPr lang="en-US" dirty="0" smtClean="0">
                <a:solidFill>
                  <a:schemeClr val="accent2"/>
                </a:solidFill>
              </a:rPr>
              <a:t> </a:t>
            </a:r>
            <a:r>
              <a:rPr lang="en-US" dirty="0" err="1" smtClean="0">
                <a:solidFill>
                  <a:schemeClr val="accent2"/>
                </a:solidFill>
              </a:rPr>
              <a:t>eq</a:t>
            </a:r>
            <a:r>
              <a:rPr lang="en-US" dirty="0" smtClean="0">
                <a:solidFill>
                  <a:schemeClr val="accent2"/>
                </a:solidFill>
              </a:rPr>
              <a:t> grain roll</a:t>
            </a:r>
          </a:p>
          <a:p>
            <a:pPr marL="285750" indent="-285750">
              <a:buFont typeface="Arial" panose="020B0604020202020204" pitchFamily="34" charset="0"/>
              <a:buChar char="•"/>
            </a:pPr>
            <a:r>
              <a:rPr lang="en-US" sz="2000" dirty="0" smtClean="0"/>
              <a:t>Grain-based desserts may account for up to 2 </a:t>
            </a:r>
            <a:r>
              <a:rPr lang="en-US" sz="2000" dirty="0" err="1" smtClean="0"/>
              <a:t>oz</a:t>
            </a:r>
            <a:r>
              <a:rPr lang="en-US" sz="2000" dirty="0" smtClean="0"/>
              <a:t> </a:t>
            </a:r>
            <a:r>
              <a:rPr lang="en-US" sz="2000" dirty="0" err="1" smtClean="0"/>
              <a:t>eq</a:t>
            </a:r>
            <a:r>
              <a:rPr lang="en-US" sz="2000" dirty="0" smtClean="0"/>
              <a:t> </a:t>
            </a:r>
            <a:r>
              <a:rPr lang="en-US" sz="2000" dirty="0"/>
              <a:t>per week towards meeting the </a:t>
            </a:r>
            <a:r>
              <a:rPr lang="en-US" sz="2000" dirty="0" smtClean="0"/>
              <a:t>grain requirement</a:t>
            </a:r>
          </a:p>
          <a:p>
            <a:pPr marL="742950" lvl="2" indent="-285750">
              <a:buFont typeface="Arial" panose="020B0604020202020204" pitchFamily="34" charset="0"/>
              <a:buChar char="•"/>
            </a:pPr>
            <a:r>
              <a:rPr lang="en-US" dirty="0" smtClean="0">
                <a:solidFill>
                  <a:schemeClr val="accent2"/>
                </a:solidFill>
              </a:rPr>
              <a:t>Graham crackers are grain-based dessert at lunch</a:t>
            </a:r>
            <a:endParaRPr lang="en-US" dirty="0">
              <a:solidFill>
                <a:schemeClr val="accent2"/>
              </a:solidFill>
            </a:endParaRPr>
          </a:p>
          <a:p>
            <a:pPr marL="285750" indent="-285750">
              <a:buFont typeface="Arial" panose="020B0604020202020204" pitchFamily="34" charset="0"/>
              <a:buChar char="•"/>
            </a:pPr>
            <a:r>
              <a:rPr lang="en-US" sz="2000" dirty="0" smtClean="0"/>
              <a:t>All grains offered at lunch must be WGR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48441239"/>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33400"/>
            <a:ext cx="8382000" cy="1066800"/>
          </a:xfrm>
        </p:spPr>
        <p:txBody>
          <a:bodyPr>
            <a:normAutofit fontScale="90000"/>
          </a:bodyPr>
          <a:lstStyle/>
          <a:p>
            <a:pPr algn="ctr" fontAlgn="auto">
              <a:spcAft>
                <a:spcPts val="0"/>
              </a:spcAft>
              <a:defRPr/>
            </a:pPr>
            <a:r>
              <a:rPr lang="en-US" dirty="0" smtClean="0"/>
              <a:t>NSLP Meat/Meat Alternate Requirements</a:t>
            </a:r>
            <a:endParaRPr lang="en-US" dirty="0"/>
          </a:p>
        </p:txBody>
      </p:sp>
      <p:sp>
        <p:nvSpPr>
          <p:cNvPr id="6" name="Text Placeholder 5"/>
          <p:cNvSpPr>
            <a:spLocks noGrp="1"/>
          </p:cNvSpPr>
          <p:nvPr>
            <p:ph idx="1"/>
          </p:nvPr>
        </p:nvSpPr>
        <p:spPr/>
        <p:txBody>
          <a:bodyPr>
            <a:normAutofit/>
          </a:bodyPr>
          <a:lstStyle/>
          <a:p>
            <a:pPr marL="0" indent="0">
              <a:buClr>
                <a:schemeClr val="bg1"/>
              </a:buClr>
              <a:buNone/>
              <a:defRPr/>
            </a:pP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p:txBody>
      </p:sp>
      <p:graphicFrame>
        <p:nvGraphicFramePr>
          <p:cNvPr id="2" name="Table 1"/>
          <p:cNvGraphicFramePr>
            <a:graphicFrameLocks noGrp="1"/>
          </p:cNvGraphicFramePr>
          <p:nvPr>
            <p:extLst>
              <p:ext uri="{D42A27DB-BD31-4B8C-83A1-F6EECF244321}">
                <p14:modId xmlns:p14="http://schemas.microsoft.com/office/powerpoint/2010/main" val="2523954098"/>
              </p:ext>
            </p:extLst>
          </p:nvPr>
        </p:nvGraphicFramePr>
        <p:xfrm>
          <a:off x="2438400" y="1600200"/>
          <a:ext cx="4343401" cy="2438399"/>
        </p:xfrm>
        <a:graphic>
          <a:graphicData uri="http://schemas.openxmlformats.org/drawingml/2006/table">
            <a:tbl>
              <a:tblPr firstRow="1" firstCol="1" bandRow="1">
                <a:tableStyleId>{5C22544A-7EE6-4342-B048-85BDC9FD1C3A}</a:tableStyleId>
              </a:tblPr>
              <a:tblGrid>
                <a:gridCol w="901985"/>
                <a:gridCol w="860354"/>
                <a:gridCol w="860354"/>
                <a:gridCol w="860354"/>
                <a:gridCol w="860354"/>
              </a:tblGrid>
              <a:tr h="413318">
                <a:tc gridSpan="5">
                  <a:txBody>
                    <a:bodyPr/>
                    <a:lstStyle/>
                    <a:p>
                      <a:pPr marL="0" marR="0" algn="ctr">
                        <a:spcBef>
                          <a:spcPts val="0"/>
                        </a:spcBef>
                        <a:spcAft>
                          <a:spcPts val="0"/>
                        </a:spcAft>
                      </a:pPr>
                      <a:r>
                        <a:rPr lang="en-US" sz="1600" kern="1200" dirty="0">
                          <a:effectLst/>
                        </a:rPr>
                        <a:t>SY 2015-2016 Lunch Meal Pattern</a:t>
                      </a:r>
                      <a:endParaRPr lang="en-US" sz="1600" dirty="0">
                        <a:effectLst/>
                        <a:latin typeface="Calibri"/>
                        <a:ea typeface="Calibri"/>
                        <a:cs typeface="Times New Roman"/>
                      </a:endParaRPr>
                    </a:p>
                  </a:txBody>
                  <a:tcPr marL="68580" marR="68580"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5027">
                <a:tc rowSpan="2">
                  <a:txBody>
                    <a:bodyPr/>
                    <a:lstStyle/>
                    <a:p>
                      <a:pPr marL="0" marR="0" algn="ctr">
                        <a:spcBef>
                          <a:spcPts val="0"/>
                        </a:spcBef>
                        <a:spcAft>
                          <a:spcPts val="0"/>
                        </a:spcAft>
                      </a:pPr>
                      <a:r>
                        <a:rPr lang="en-US" sz="1400" kern="1200" dirty="0">
                          <a:effectLst/>
                        </a:rPr>
                        <a:t>Meal Pattern</a:t>
                      </a:r>
                      <a:endParaRPr lang="en-US" sz="1100" dirty="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600" kern="1200" dirty="0">
                          <a:effectLst/>
                        </a:rPr>
                        <a:t>Grades K-5</a:t>
                      </a:r>
                      <a:endParaRPr lang="en-US" sz="1600" dirty="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600" kern="1200" dirty="0">
                          <a:effectLst/>
                        </a:rPr>
                        <a:t>Grades 6-8</a:t>
                      </a:r>
                      <a:endParaRPr lang="en-US" sz="1600" dirty="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600" kern="1200">
                          <a:effectLst/>
                        </a:rPr>
                        <a:t>Grades K-8</a:t>
                      </a:r>
                      <a:endParaRPr lang="en-US" sz="160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600" kern="1200" dirty="0">
                          <a:effectLst/>
                        </a:rPr>
                        <a:t>Grades 9-12</a:t>
                      </a:r>
                      <a:endParaRPr lang="en-US" sz="1600" dirty="0">
                        <a:effectLst/>
                        <a:latin typeface="Calibri"/>
                        <a:ea typeface="Calibri"/>
                        <a:cs typeface="Times New Roman"/>
                      </a:endParaRPr>
                    </a:p>
                  </a:txBody>
                  <a:tcPr marL="68580" marR="68580" marT="9525" marB="0" anchor="ctr"/>
                </a:tc>
              </a:tr>
              <a:tr h="675027">
                <a:tc vMerge="1">
                  <a:txBody>
                    <a:bodyPr/>
                    <a:lstStyle/>
                    <a:p>
                      <a:endParaRPr lang="en-US"/>
                    </a:p>
                  </a:txBody>
                  <a:tcPr/>
                </a:tc>
                <a:tc gridSpan="4">
                  <a:txBody>
                    <a:bodyPr/>
                    <a:lstStyle/>
                    <a:p>
                      <a:pPr marL="0" marR="0" algn="ctr">
                        <a:spcBef>
                          <a:spcPts val="0"/>
                        </a:spcBef>
                        <a:spcAft>
                          <a:spcPts val="0"/>
                        </a:spcAft>
                      </a:pPr>
                      <a:r>
                        <a:rPr lang="en-US" sz="1600" kern="1200" dirty="0">
                          <a:effectLst/>
                        </a:rPr>
                        <a:t>Amount of Food Per Week</a:t>
                      </a:r>
                      <a:endParaRPr lang="en-US" sz="1600" dirty="0">
                        <a:effectLst/>
                      </a:endParaRPr>
                    </a:p>
                    <a:p>
                      <a:pPr marL="0" marR="0" algn="ctr">
                        <a:spcBef>
                          <a:spcPts val="0"/>
                        </a:spcBef>
                        <a:spcAft>
                          <a:spcPts val="0"/>
                        </a:spcAft>
                      </a:pPr>
                      <a:r>
                        <a:rPr lang="en-US" sz="1600" kern="1200" dirty="0">
                          <a:effectLst/>
                        </a:rPr>
                        <a:t>(Minimum Per Day)</a:t>
                      </a:r>
                      <a:endParaRPr lang="en-US" sz="1600" dirty="0">
                        <a:effectLst/>
                        <a:latin typeface="Calibri"/>
                        <a:ea typeface="Calibri"/>
                        <a:cs typeface="Times New Roman"/>
                      </a:endParaRPr>
                    </a:p>
                  </a:txBody>
                  <a:tcPr marL="68580" marR="68580"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r>
              <a:tr h="675027">
                <a:tc>
                  <a:txBody>
                    <a:bodyPr/>
                    <a:lstStyle/>
                    <a:p>
                      <a:pPr marL="0" marR="0" algn="ctr">
                        <a:spcBef>
                          <a:spcPts val="0"/>
                        </a:spcBef>
                        <a:spcAft>
                          <a:spcPts val="0"/>
                        </a:spcAft>
                      </a:pPr>
                      <a:r>
                        <a:rPr lang="en-US" sz="1400" kern="1200" dirty="0" smtClean="0">
                          <a:effectLst/>
                        </a:rPr>
                        <a:t>M/MA</a:t>
                      </a:r>
                    </a:p>
                    <a:p>
                      <a:pPr marL="0" marR="0" algn="ctr">
                        <a:spcBef>
                          <a:spcPts val="0"/>
                        </a:spcBef>
                        <a:spcAft>
                          <a:spcPts val="0"/>
                        </a:spcAft>
                      </a:pPr>
                      <a:r>
                        <a:rPr lang="en-US" sz="1400" kern="1200" dirty="0" smtClean="0">
                          <a:effectLst/>
                        </a:rPr>
                        <a:t>(</a:t>
                      </a:r>
                      <a:r>
                        <a:rPr lang="en-US" sz="1400" kern="1200" dirty="0" err="1" smtClean="0">
                          <a:effectLst/>
                        </a:rPr>
                        <a:t>oz</a:t>
                      </a:r>
                      <a:r>
                        <a:rPr lang="en-US" sz="1400" kern="1200" dirty="0" smtClean="0">
                          <a:effectLst/>
                        </a:rPr>
                        <a:t> </a:t>
                      </a:r>
                      <a:r>
                        <a:rPr lang="en-US" sz="1400" kern="1200" dirty="0" err="1" smtClean="0">
                          <a:effectLst/>
                        </a:rPr>
                        <a:t>eq</a:t>
                      </a:r>
                      <a:r>
                        <a:rPr lang="en-US" sz="1400" kern="1200" dirty="0" smtClean="0">
                          <a:effectLst/>
                        </a:rPr>
                        <a:t>)</a:t>
                      </a:r>
                      <a:endParaRPr lang="en-US" sz="1100" dirty="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600" kern="1200">
                          <a:effectLst/>
                        </a:rPr>
                        <a:t>8(1)</a:t>
                      </a:r>
                      <a:endParaRPr lang="en-US" sz="160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600" dirty="0" smtClean="0">
                          <a:effectLst/>
                        </a:rPr>
                        <a:t>9(1</a:t>
                      </a:r>
                      <a:r>
                        <a:rPr lang="en-US" sz="1600" dirty="0">
                          <a:effectLst/>
                        </a:rPr>
                        <a:t>)</a:t>
                      </a:r>
                      <a:endParaRPr lang="en-US" sz="1600" dirty="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600" dirty="0">
                          <a:effectLst/>
                        </a:rPr>
                        <a:t>9</a:t>
                      </a:r>
                      <a:r>
                        <a:rPr lang="en-US" sz="1600" dirty="0" smtClean="0">
                          <a:effectLst/>
                        </a:rPr>
                        <a:t>(1</a:t>
                      </a:r>
                      <a:r>
                        <a:rPr lang="en-US" sz="1600" dirty="0">
                          <a:effectLst/>
                        </a:rPr>
                        <a:t>)</a:t>
                      </a:r>
                      <a:endParaRPr lang="en-US" sz="1600" dirty="0">
                        <a:effectLst/>
                        <a:latin typeface="Calibri"/>
                        <a:ea typeface="Calibri"/>
                        <a:cs typeface="Times New Roman"/>
                      </a:endParaRPr>
                    </a:p>
                  </a:txBody>
                  <a:tcPr marL="68580" marR="68580" marT="9525" marB="0" anchor="ctr"/>
                </a:tc>
                <a:tc>
                  <a:txBody>
                    <a:bodyPr/>
                    <a:lstStyle/>
                    <a:p>
                      <a:pPr marL="0" marR="0" algn="ctr">
                        <a:spcBef>
                          <a:spcPts val="0"/>
                        </a:spcBef>
                        <a:spcAft>
                          <a:spcPts val="0"/>
                        </a:spcAft>
                      </a:pPr>
                      <a:r>
                        <a:rPr lang="en-US" sz="1600" dirty="0">
                          <a:effectLst/>
                        </a:rPr>
                        <a:t>10(2)</a:t>
                      </a:r>
                      <a:endParaRPr lang="en-US" sz="1600" dirty="0">
                        <a:effectLst/>
                        <a:latin typeface="Calibri"/>
                        <a:ea typeface="Calibri"/>
                        <a:cs typeface="Times New Roman"/>
                      </a:endParaRPr>
                    </a:p>
                  </a:txBody>
                  <a:tcPr marL="68580" marR="68580" marT="9525" marB="0" anchor="ctr"/>
                </a:tc>
              </a:tr>
            </a:tbl>
          </a:graphicData>
        </a:graphic>
      </p:graphicFrame>
      <p:sp>
        <p:nvSpPr>
          <p:cNvPr id="3" name="TextBox 2"/>
          <p:cNvSpPr txBox="1"/>
          <p:nvPr/>
        </p:nvSpPr>
        <p:spPr>
          <a:xfrm>
            <a:off x="514350" y="4191000"/>
            <a:ext cx="8115300" cy="252376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Daily alternative menu entrees that contain only 1 M/MA would not meet weekly M/MA requirements</a:t>
            </a:r>
          </a:p>
          <a:p>
            <a:pPr marL="742950" lvl="1" indent="-285750">
              <a:buFont typeface="Arial" panose="020B0604020202020204" pitchFamily="34" charset="0"/>
              <a:buChar char="•"/>
            </a:pPr>
            <a:r>
              <a:rPr lang="en-US" dirty="0" smtClean="0">
                <a:solidFill>
                  <a:schemeClr val="accent2"/>
                </a:solidFill>
              </a:rPr>
              <a:t>Example: Peanut Butter and Jelly Sandwich with 2 Tbsp. peanut butter</a:t>
            </a:r>
          </a:p>
          <a:p>
            <a:pPr marL="285750" indent="-285750">
              <a:buFont typeface="Arial" panose="020B0604020202020204" pitchFamily="34" charset="0"/>
              <a:buChar char="•"/>
            </a:pPr>
            <a:r>
              <a:rPr lang="en-US" sz="2000" dirty="0"/>
              <a:t>Schools </a:t>
            </a:r>
            <a:r>
              <a:rPr lang="en-US" sz="2000" dirty="0" smtClean="0"/>
              <a:t>offering only one choice of M/MA should not serve the same form of meat (ground</a:t>
            </a:r>
            <a:r>
              <a:rPr lang="en-US" sz="2000" dirty="0"/>
              <a:t>, diced, pieces) more than three times in the same </a:t>
            </a:r>
            <a:r>
              <a:rPr lang="en-US" sz="2000" dirty="0" smtClean="0"/>
              <a:t>week</a:t>
            </a:r>
          </a:p>
          <a:p>
            <a:pPr marL="285750" indent="-285750">
              <a:buFont typeface="Arial" panose="020B0604020202020204" pitchFamily="34" charset="0"/>
              <a:buChar char="•"/>
            </a:pPr>
            <a:r>
              <a:rPr lang="en-US" sz="2000" dirty="0" smtClean="0"/>
              <a:t>Beans/peas (legumes) cannot count as both a M/MA and a vegetable in the same meal</a:t>
            </a:r>
            <a:endParaRPr lang="en-US" sz="2000" dirty="0"/>
          </a:p>
        </p:txBody>
      </p:sp>
    </p:spTree>
    <p:extLst>
      <p:ext uri="{BB962C8B-B14F-4D97-AF65-F5344CB8AC3E}">
        <p14:creationId xmlns:p14="http://schemas.microsoft.com/office/powerpoint/2010/main" val="1682772650"/>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209800"/>
            <a:ext cx="8458200" cy="1470025"/>
          </a:xfrm>
        </p:spPr>
        <p:txBody>
          <a:bodyPr/>
          <a:lstStyle/>
          <a:p>
            <a:r>
              <a:rPr lang="en-US" dirty="0" smtClean="0"/>
              <a:t>Part 1—Meal Components</a:t>
            </a:r>
            <a:endParaRPr lang="en-US" dirty="0"/>
          </a:p>
        </p:txBody>
      </p:sp>
    </p:spTree>
    <p:extLst>
      <p:ext uri="{BB962C8B-B14F-4D97-AF65-F5344CB8AC3E}">
        <p14:creationId xmlns:p14="http://schemas.microsoft.com/office/powerpoint/2010/main" val="3937439209"/>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914400" y="4495800"/>
            <a:ext cx="7315200" cy="1706563"/>
          </a:xfrm>
        </p:spPr>
        <p:txBody>
          <a:bodyPr>
            <a:normAutofit/>
          </a:bodyPr>
          <a:lstStyle/>
          <a:p>
            <a:r>
              <a:rPr lang="en-US" dirty="0"/>
              <a:t>Must offer at least two choices at breakfast</a:t>
            </a:r>
          </a:p>
          <a:p>
            <a:r>
              <a:rPr lang="en-US" dirty="0"/>
              <a:t>Allowable </a:t>
            </a:r>
            <a:r>
              <a:rPr lang="en-US" dirty="0" smtClean="0"/>
              <a:t>milk types are </a:t>
            </a:r>
            <a:r>
              <a:rPr lang="en-US" dirty="0"/>
              <a:t>low-fat (1% unflavored) or fat-free (flavored or unflavored)</a:t>
            </a:r>
          </a:p>
          <a:p>
            <a:endParaRPr lang="en-US" dirty="0"/>
          </a:p>
        </p:txBody>
      </p:sp>
      <p:sp>
        <p:nvSpPr>
          <p:cNvPr id="9" name="TextBox 8"/>
          <p:cNvSpPr txBox="1"/>
          <p:nvPr/>
        </p:nvSpPr>
        <p:spPr>
          <a:xfrm>
            <a:off x="685800" y="739914"/>
            <a:ext cx="7696200" cy="707886"/>
          </a:xfrm>
          <a:prstGeom prst="rect">
            <a:avLst/>
          </a:prstGeom>
          <a:noFill/>
        </p:spPr>
        <p:txBody>
          <a:bodyPr wrap="square" rtlCol="0">
            <a:spAutoFit/>
          </a:bodyPr>
          <a:lstStyle/>
          <a:p>
            <a:pPr algn="ctr"/>
            <a:r>
              <a:rPr lang="en-US" sz="4000" dirty="0" smtClean="0">
                <a:solidFill>
                  <a:schemeClr val="tx2"/>
                </a:solidFill>
              </a:rPr>
              <a:t>NSLP Milk Requirements</a:t>
            </a:r>
            <a:endParaRPr lang="en-US" sz="4000" dirty="0">
              <a:solidFill>
                <a:schemeClr val="tx2"/>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640254432"/>
              </p:ext>
            </p:extLst>
          </p:nvPr>
        </p:nvGraphicFramePr>
        <p:xfrm>
          <a:off x="2000249" y="1600200"/>
          <a:ext cx="5067302" cy="2590800"/>
        </p:xfrm>
        <a:graphic>
          <a:graphicData uri="http://schemas.openxmlformats.org/drawingml/2006/table">
            <a:tbl>
              <a:tblPr firstCol="1" bandCol="1">
                <a:tableStyleId>{5C22544A-7EE6-4342-B048-85BDC9FD1C3A}</a:tableStyleId>
              </a:tblPr>
              <a:tblGrid>
                <a:gridCol w="1301438"/>
                <a:gridCol w="941466"/>
                <a:gridCol w="941466"/>
                <a:gridCol w="941466"/>
                <a:gridCol w="941466"/>
              </a:tblGrid>
              <a:tr h="260944">
                <a:tc gridSpan="5">
                  <a:txBody>
                    <a:bodyPr/>
                    <a:lstStyle/>
                    <a:p>
                      <a:pPr marL="0" marR="0" algn="ctr">
                        <a:spcBef>
                          <a:spcPts val="0"/>
                        </a:spcBef>
                        <a:spcAft>
                          <a:spcPts val="0"/>
                        </a:spcAft>
                        <a:tabLst>
                          <a:tab pos="3381375" algn="l"/>
                        </a:tabLst>
                      </a:pPr>
                      <a:r>
                        <a:rPr lang="en-US" sz="1400" kern="1200" dirty="0">
                          <a:effectLst/>
                        </a:rPr>
                        <a:t>SY </a:t>
                      </a:r>
                      <a:r>
                        <a:rPr lang="en-US" sz="1400" kern="1200" dirty="0" smtClean="0">
                          <a:effectLst/>
                        </a:rPr>
                        <a:t>2015-2016 Lunch </a:t>
                      </a:r>
                      <a:r>
                        <a:rPr lang="en-US" sz="1400" kern="1200" dirty="0">
                          <a:effectLst/>
                        </a:rPr>
                        <a:t>Meal Pattern</a:t>
                      </a:r>
                      <a:endParaRPr lang="en-US" sz="1100" dirty="0">
                        <a:effectLst/>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16410">
                <a:tc rowSpan="2">
                  <a:txBody>
                    <a:bodyPr/>
                    <a:lstStyle/>
                    <a:p>
                      <a:pPr marL="0" marR="0" algn="ctr">
                        <a:spcBef>
                          <a:spcPts val="0"/>
                        </a:spcBef>
                        <a:spcAft>
                          <a:spcPts val="0"/>
                        </a:spcAft>
                        <a:tabLst>
                          <a:tab pos="3381375" algn="l"/>
                        </a:tabLst>
                      </a:pPr>
                      <a:r>
                        <a:rPr lang="en-US" sz="1600" kern="1200">
                          <a:effectLst/>
                        </a:rPr>
                        <a:t>Meal Pattern</a:t>
                      </a:r>
                      <a:endParaRPr lang="en-US" sz="1100">
                        <a:effectLst/>
                        <a:latin typeface="Calibri"/>
                        <a:ea typeface="Calibri"/>
                        <a:cs typeface="Times New Roman"/>
                      </a:endParaRPr>
                    </a:p>
                  </a:txBody>
                  <a:tcPr marL="68580" marR="68580" marT="0" marB="0" anchor="ctr"/>
                </a:tc>
                <a:tc>
                  <a:txBody>
                    <a:bodyPr/>
                    <a:lstStyle/>
                    <a:p>
                      <a:pPr marL="0" marR="0" algn="ctr">
                        <a:spcBef>
                          <a:spcPts val="0"/>
                        </a:spcBef>
                        <a:spcAft>
                          <a:spcPts val="0"/>
                        </a:spcAft>
                        <a:tabLst>
                          <a:tab pos="3381375" algn="l"/>
                        </a:tabLst>
                      </a:pPr>
                      <a:r>
                        <a:rPr lang="en-US" sz="1400" kern="1200">
                          <a:effectLst/>
                        </a:rPr>
                        <a:t>Grades</a:t>
                      </a:r>
                      <a:endParaRPr lang="en-US" sz="1100">
                        <a:effectLst/>
                      </a:endParaRPr>
                    </a:p>
                    <a:p>
                      <a:pPr marL="0" marR="0" algn="ctr">
                        <a:spcBef>
                          <a:spcPts val="0"/>
                        </a:spcBef>
                        <a:spcAft>
                          <a:spcPts val="0"/>
                        </a:spcAft>
                        <a:tabLst>
                          <a:tab pos="3381375" algn="l"/>
                        </a:tabLst>
                      </a:pPr>
                      <a:r>
                        <a:rPr lang="en-US" sz="1400" kern="1200">
                          <a:effectLst/>
                        </a:rPr>
                        <a:t>K-5</a:t>
                      </a:r>
                      <a:endParaRPr lang="en-US" sz="1100">
                        <a:effectLst/>
                        <a:latin typeface="Calibri"/>
                        <a:ea typeface="Calibri"/>
                        <a:cs typeface="Times New Roman"/>
                      </a:endParaRPr>
                    </a:p>
                  </a:txBody>
                  <a:tcPr marL="68580" marR="68580" marT="0" marB="0" anchor="ctr"/>
                </a:tc>
                <a:tc>
                  <a:txBody>
                    <a:bodyPr/>
                    <a:lstStyle/>
                    <a:p>
                      <a:pPr marL="0" marR="0" algn="ctr">
                        <a:spcBef>
                          <a:spcPts val="0"/>
                        </a:spcBef>
                        <a:spcAft>
                          <a:spcPts val="0"/>
                        </a:spcAft>
                        <a:tabLst>
                          <a:tab pos="3381375" algn="l"/>
                        </a:tabLst>
                      </a:pPr>
                      <a:r>
                        <a:rPr lang="en-US" sz="1400" kern="1200">
                          <a:effectLst/>
                        </a:rPr>
                        <a:t>Grades</a:t>
                      </a:r>
                      <a:endParaRPr lang="en-US" sz="1100">
                        <a:effectLst/>
                      </a:endParaRPr>
                    </a:p>
                    <a:p>
                      <a:pPr marL="0" marR="0" algn="ctr">
                        <a:spcBef>
                          <a:spcPts val="0"/>
                        </a:spcBef>
                        <a:spcAft>
                          <a:spcPts val="0"/>
                        </a:spcAft>
                        <a:tabLst>
                          <a:tab pos="3381375" algn="l"/>
                        </a:tabLst>
                      </a:pPr>
                      <a:r>
                        <a:rPr lang="en-US" sz="1400" kern="1200">
                          <a:effectLst/>
                        </a:rPr>
                        <a:t>6-8</a:t>
                      </a:r>
                      <a:endParaRPr lang="en-US" sz="1100">
                        <a:effectLst/>
                        <a:latin typeface="Calibri"/>
                        <a:ea typeface="Calibri"/>
                        <a:cs typeface="Times New Roman"/>
                      </a:endParaRPr>
                    </a:p>
                  </a:txBody>
                  <a:tcPr marL="68580" marR="68580" marT="0" marB="0" anchor="ctr"/>
                </a:tc>
                <a:tc>
                  <a:txBody>
                    <a:bodyPr/>
                    <a:lstStyle/>
                    <a:p>
                      <a:pPr marL="0" marR="0" algn="ctr">
                        <a:spcBef>
                          <a:spcPts val="0"/>
                        </a:spcBef>
                        <a:spcAft>
                          <a:spcPts val="0"/>
                        </a:spcAft>
                        <a:tabLst>
                          <a:tab pos="3381375" algn="l"/>
                        </a:tabLst>
                      </a:pPr>
                      <a:r>
                        <a:rPr lang="en-US" sz="1400" kern="1200">
                          <a:effectLst/>
                        </a:rPr>
                        <a:t>Grades</a:t>
                      </a:r>
                      <a:endParaRPr lang="en-US" sz="1100">
                        <a:effectLst/>
                      </a:endParaRPr>
                    </a:p>
                    <a:p>
                      <a:pPr marL="0" marR="0" algn="ctr">
                        <a:spcBef>
                          <a:spcPts val="0"/>
                        </a:spcBef>
                        <a:spcAft>
                          <a:spcPts val="0"/>
                        </a:spcAft>
                        <a:tabLst>
                          <a:tab pos="3381375" algn="l"/>
                        </a:tabLst>
                      </a:pPr>
                      <a:r>
                        <a:rPr lang="en-US" sz="1400" kern="1200">
                          <a:effectLst/>
                        </a:rPr>
                        <a:t>K-8</a:t>
                      </a:r>
                      <a:endParaRPr lang="en-US" sz="1100">
                        <a:effectLst/>
                        <a:latin typeface="Calibri"/>
                        <a:ea typeface="Calibri"/>
                        <a:cs typeface="Times New Roman"/>
                      </a:endParaRPr>
                    </a:p>
                  </a:txBody>
                  <a:tcPr marL="68580" marR="68580" marT="0" marB="0" anchor="ctr"/>
                </a:tc>
                <a:tc>
                  <a:txBody>
                    <a:bodyPr/>
                    <a:lstStyle/>
                    <a:p>
                      <a:pPr marL="0" marR="0" algn="ctr">
                        <a:spcBef>
                          <a:spcPts val="0"/>
                        </a:spcBef>
                        <a:spcAft>
                          <a:spcPts val="0"/>
                        </a:spcAft>
                        <a:tabLst>
                          <a:tab pos="3381375" algn="l"/>
                        </a:tabLst>
                      </a:pPr>
                      <a:r>
                        <a:rPr lang="en-US" sz="1400" kern="1200">
                          <a:effectLst/>
                        </a:rPr>
                        <a:t>Grades</a:t>
                      </a:r>
                      <a:endParaRPr lang="en-US" sz="1100">
                        <a:effectLst/>
                      </a:endParaRPr>
                    </a:p>
                    <a:p>
                      <a:pPr marL="0" marR="0" algn="ctr">
                        <a:spcBef>
                          <a:spcPts val="0"/>
                        </a:spcBef>
                        <a:spcAft>
                          <a:spcPts val="0"/>
                        </a:spcAft>
                        <a:tabLst>
                          <a:tab pos="3381375" algn="l"/>
                        </a:tabLst>
                      </a:pPr>
                      <a:r>
                        <a:rPr lang="en-US" sz="1400" kern="1200">
                          <a:effectLst/>
                        </a:rPr>
                        <a:t>9-12</a:t>
                      </a:r>
                      <a:endParaRPr lang="en-US" sz="1100">
                        <a:effectLst/>
                        <a:latin typeface="Calibri"/>
                        <a:ea typeface="Calibri"/>
                        <a:cs typeface="Times New Roman"/>
                      </a:endParaRPr>
                    </a:p>
                  </a:txBody>
                  <a:tcPr marL="68580" marR="68580" marT="0" marB="0" anchor="ctr"/>
                </a:tc>
              </a:tr>
              <a:tr h="671775">
                <a:tc vMerge="1">
                  <a:txBody>
                    <a:bodyPr/>
                    <a:lstStyle/>
                    <a:p>
                      <a:endParaRPr lang="en-US"/>
                    </a:p>
                  </a:txBody>
                  <a:tcPr/>
                </a:tc>
                <a:tc gridSpan="4">
                  <a:txBody>
                    <a:bodyPr/>
                    <a:lstStyle/>
                    <a:p>
                      <a:pPr marL="0" marR="0" algn="ctr">
                        <a:spcBef>
                          <a:spcPts val="0"/>
                        </a:spcBef>
                        <a:spcAft>
                          <a:spcPts val="0"/>
                        </a:spcAft>
                        <a:tabLst>
                          <a:tab pos="3381375" algn="l"/>
                        </a:tabLst>
                      </a:pPr>
                      <a:r>
                        <a:rPr lang="en-US" sz="1400" kern="1200" dirty="0">
                          <a:effectLst/>
                        </a:rPr>
                        <a:t>Amount of Food Per Week</a:t>
                      </a:r>
                      <a:endParaRPr lang="en-US" sz="1100" dirty="0">
                        <a:effectLst/>
                      </a:endParaRPr>
                    </a:p>
                    <a:p>
                      <a:pPr marL="0" marR="0" algn="ctr">
                        <a:spcBef>
                          <a:spcPts val="0"/>
                        </a:spcBef>
                        <a:spcAft>
                          <a:spcPts val="0"/>
                        </a:spcAft>
                        <a:tabLst>
                          <a:tab pos="3381375" algn="l"/>
                        </a:tabLst>
                      </a:pPr>
                      <a:r>
                        <a:rPr lang="en-US" sz="1400" kern="1200" dirty="0">
                          <a:effectLst/>
                        </a:rPr>
                        <a:t>(Minimum Per Day)</a:t>
                      </a:r>
                      <a:endParaRPr lang="en-US" sz="1100" dirty="0">
                        <a:effectLst/>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741671">
                <a:tc>
                  <a:txBody>
                    <a:bodyPr/>
                    <a:lstStyle/>
                    <a:p>
                      <a:pPr marL="0" marR="0" algn="ctr">
                        <a:spcBef>
                          <a:spcPts val="0"/>
                        </a:spcBef>
                        <a:spcAft>
                          <a:spcPts val="0"/>
                        </a:spcAft>
                        <a:tabLst>
                          <a:tab pos="3381375" algn="l"/>
                        </a:tabLst>
                      </a:pPr>
                      <a:r>
                        <a:rPr lang="en-US" sz="1600" kern="1200" dirty="0">
                          <a:effectLst/>
                        </a:rPr>
                        <a:t>Fluid milk</a:t>
                      </a:r>
                      <a:endParaRPr lang="en-US" sz="1100" dirty="0">
                        <a:effectLst/>
                      </a:endParaRPr>
                    </a:p>
                    <a:p>
                      <a:pPr marL="0" marR="0" algn="ctr">
                        <a:spcBef>
                          <a:spcPts val="0"/>
                        </a:spcBef>
                        <a:spcAft>
                          <a:spcPts val="0"/>
                        </a:spcAft>
                        <a:tabLst>
                          <a:tab pos="3381375" algn="l"/>
                        </a:tabLst>
                      </a:pPr>
                      <a:r>
                        <a:rPr lang="en-US" sz="1600" kern="1200" dirty="0">
                          <a:effectLst/>
                        </a:rPr>
                        <a:t>(cups)</a:t>
                      </a:r>
                      <a:endParaRPr lang="en-US" sz="11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tabLst>
                          <a:tab pos="3381375" algn="l"/>
                        </a:tabLst>
                      </a:pPr>
                      <a:r>
                        <a:rPr lang="en-US" sz="1400" kern="1200">
                          <a:effectLst/>
                        </a:rPr>
                        <a:t>5(1)</a:t>
                      </a:r>
                      <a:endParaRPr lang="en-US" sz="1100">
                        <a:effectLst/>
                        <a:latin typeface="Calibri"/>
                        <a:ea typeface="Calibri"/>
                        <a:cs typeface="Times New Roman"/>
                      </a:endParaRPr>
                    </a:p>
                  </a:txBody>
                  <a:tcPr marL="68580" marR="68580" marT="0" marB="0" anchor="ctr"/>
                </a:tc>
                <a:tc>
                  <a:txBody>
                    <a:bodyPr/>
                    <a:lstStyle/>
                    <a:p>
                      <a:pPr marL="0" marR="0" algn="ctr">
                        <a:spcBef>
                          <a:spcPts val="0"/>
                        </a:spcBef>
                        <a:spcAft>
                          <a:spcPts val="0"/>
                        </a:spcAft>
                        <a:tabLst>
                          <a:tab pos="3381375" algn="l"/>
                        </a:tabLst>
                      </a:pPr>
                      <a:r>
                        <a:rPr lang="en-US" sz="1400" kern="1200">
                          <a:effectLst/>
                        </a:rPr>
                        <a:t>5(1)</a:t>
                      </a:r>
                      <a:endParaRPr lang="en-US" sz="1100">
                        <a:effectLst/>
                        <a:latin typeface="Calibri"/>
                        <a:ea typeface="Calibri"/>
                        <a:cs typeface="Times New Roman"/>
                      </a:endParaRPr>
                    </a:p>
                  </a:txBody>
                  <a:tcPr marL="68580" marR="68580" marT="0" marB="0" anchor="ctr"/>
                </a:tc>
                <a:tc>
                  <a:txBody>
                    <a:bodyPr/>
                    <a:lstStyle/>
                    <a:p>
                      <a:pPr marL="0" marR="0" algn="ctr">
                        <a:spcBef>
                          <a:spcPts val="0"/>
                        </a:spcBef>
                        <a:spcAft>
                          <a:spcPts val="0"/>
                        </a:spcAft>
                        <a:tabLst>
                          <a:tab pos="3381375" algn="l"/>
                        </a:tabLst>
                      </a:pPr>
                      <a:r>
                        <a:rPr lang="en-US" sz="1400" kern="1200">
                          <a:effectLst/>
                        </a:rPr>
                        <a:t>5(1)</a:t>
                      </a:r>
                      <a:endParaRPr lang="en-US" sz="1100">
                        <a:effectLst/>
                        <a:latin typeface="Calibri"/>
                        <a:ea typeface="Calibri"/>
                        <a:cs typeface="Times New Roman"/>
                      </a:endParaRPr>
                    </a:p>
                  </a:txBody>
                  <a:tcPr marL="68580" marR="68580" marT="0" marB="0" anchor="ctr"/>
                </a:tc>
                <a:tc>
                  <a:txBody>
                    <a:bodyPr/>
                    <a:lstStyle/>
                    <a:p>
                      <a:pPr marL="0" marR="0" algn="ctr">
                        <a:spcBef>
                          <a:spcPts val="0"/>
                        </a:spcBef>
                        <a:spcAft>
                          <a:spcPts val="0"/>
                        </a:spcAft>
                        <a:tabLst>
                          <a:tab pos="3381375" algn="l"/>
                        </a:tabLst>
                      </a:pPr>
                      <a:r>
                        <a:rPr lang="en-US" sz="1400" kern="1200" dirty="0">
                          <a:effectLst/>
                        </a:rPr>
                        <a:t>5(1)</a:t>
                      </a:r>
                      <a:endParaRPr lang="en-US"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214641938"/>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85800"/>
            <a:ext cx="8229600" cy="990600"/>
          </a:xfrm>
        </p:spPr>
        <p:txBody>
          <a:bodyPr>
            <a:normAutofit fontScale="90000"/>
          </a:bodyPr>
          <a:lstStyle/>
          <a:p>
            <a:pPr algn="ctr" fontAlgn="auto">
              <a:spcAft>
                <a:spcPts val="0"/>
              </a:spcAft>
              <a:defRPr/>
            </a:pPr>
            <a:r>
              <a:rPr lang="en-US" sz="4000" dirty="0" smtClean="0"/>
              <a:t>Dietary Specifications: </a:t>
            </a:r>
            <a:br>
              <a:rPr lang="en-US" sz="4000" dirty="0" smtClean="0"/>
            </a:br>
            <a:r>
              <a:rPr lang="en-US" sz="4000" dirty="0" smtClean="0"/>
              <a:t>NSLP Requirements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473027"/>
              </p:ext>
            </p:extLst>
          </p:nvPr>
        </p:nvGraphicFramePr>
        <p:xfrm>
          <a:off x="1792895" y="1863782"/>
          <a:ext cx="5598505" cy="4460818"/>
        </p:xfrm>
        <a:graphic>
          <a:graphicData uri="http://schemas.openxmlformats.org/drawingml/2006/table">
            <a:tbl>
              <a:tblPr firstRow="1" bandRow="1">
                <a:tableStyleId>{5C22544A-7EE6-4342-B048-85BDC9FD1C3A}</a:tableStyleId>
              </a:tblPr>
              <a:tblGrid>
                <a:gridCol w="1299420"/>
                <a:gridCol w="1001144"/>
                <a:gridCol w="1025485"/>
                <a:gridCol w="1165363"/>
                <a:gridCol w="1107093"/>
              </a:tblGrid>
              <a:tr h="741838">
                <a:tc>
                  <a:txBody>
                    <a:bodyPr/>
                    <a:lstStyle/>
                    <a:p>
                      <a:pPr algn="ctr"/>
                      <a:r>
                        <a:rPr lang="en-US" sz="1600" baseline="0" dirty="0" smtClean="0"/>
                        <a:t>Lunch </a:t>
                      </a:r>
                    </a:p>
                    <a:p>
                      <a:pPr algn="ctr"/>
                      <a:r>
                        <a:rPr lang="en-US" sz="1600" dirty="0" smtClean="0"/>
                        <a:t>Meal</a:t>
                      </a:r>
                      <a:r>
                        <a:rPr lang="en-US" sz="1600" baseline="0" dirty="0" smtClean="0"/>
                        <a:t> Pattern</a:t>
                      </a:r>
                      <a:endParaRPr lang="en-US" sz="1600" dirty="0"/>
                    </a:p>
                  </a:txBody>
                  <a:tcPr/>
                </a:tc>
                <a:tc>
                  <a:txBody>
                    <a:bodyPr/>
                    <a:lstStyle/>
                    <a:p>
                      <a:pPr algn="ctr"/>
                      <a:r>
                        <a:rPr lang="en-US" sz="1600" dirty="0" smtClean="0"/>
                        <a:t>K-5</a:t>
                      </a:r>
                      <a:endParaRPr lang="en-US" sz="1600" dirty="0"/>
                    </a:p>
                  </a:txBody>
                  <a:tcPr/>
                </a:tc>
                <a:tc>
                  <a:txBody>
                    <a:bodyPr/>
                    <a:lstStyle/>
                    <a:p>
                      <a:pPr algn="ctr"/>
                      <a:r>
                        <a:rPr lang="en-US" sz="1600" dirty="0" smtClean="0"/>
                        <a:t>6-8</a:t>
                      </a:r>
                      <a:endParaRPr lang="en-US" sz="1600" dirty="0"/>
                    </a:p>
                  </a:txBody>
                  <a:tcPr/>
                </a:tc>
                <a:tc>
                  <a:txBody>
                    <a:bodyPr/>
                    <a:lstStyle/>
                    <a:p>
                      <a:pPr algn="ctr"/>
                      <a:r>
                        <a:rPr lang="en-US" sz="1600" dirty="0" smtClean="0">
                          <a:solidFill>
                            <a:schemeClr val="bg1"/>
                          </a:solidFill>
                        </a:rPr>
                        <a:t>K-8</a:t>
                      </a:r>
                      <a:endParaRPr lang="en-US" sz="1600" dirty="0">
                        <a:solidFill>
                          <a:schemeClr val="bg1"/>
                        </a:solidFill>
                      </a:endParaRPr>
                    </a:p>
                  </a:txBody>
                  <a:tcPr>
                    <a:solidFill>
                      <a:schemeClr val="accent4">
                        <a:alpha val="49000"/>
                      </a:schemeClr>
                    </a:solidFill>
                  </a:tcPr>
                </a:tc>
                <a:tc>
                  <a:txBody>
                    <a:bodyPr/>
                    <a:lstStyle/>
                    <a:p>
                      <a:pPr algn="ctr"/>
                      <a:r>
                        <a:rPr lang="en-US" sz="1600" dirty="0" smtClean="0"/>
                        <a:t>9-12</a:t>
                      </a:r>
                      <a:endParaRPr lang="en-US" sz="1600" dirty="0"/>
                    </a:p>
                  </a:txBody>
                  <a:tcPr/>
                </a:tc>
              </a:tr>
              <a:tr h="11468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Min-max</a:t>
                      </a:r>
                      <a:r>
                        <a:rPr lang="en-US" sz="1600" baseline="0" dirty="0" smtClean="0"/>
                        <a:t> c</a:t>
                      </a:r>
                      <a:r>
                        <a:rPr lang="en-US" sz="1600" dirty="0" smtClean="0"/>
                        <a:t>alories (kcal)</a:t>
                      </a:r>
                      <a:r>
                        <a:rPr kumimoji="0" lang="en-US" sz="16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algn="ctr"/>
                      <a:endParaRPr lang="en-US" sz="1600" dirty="0"/>
                    </a:p>
                  </a:txBody>
                  <a:tcPr/>
                </a:tc>
                <a:tc>
                  <a:txBody>
                    <a:bodyPr/>
                    <a:lstStyle/>
                    <a:p>
                      <a:pPr algn="ctr"/>
                      <a:r>
                        <a:rPr lang="en-US" sz="1600" dirty="0" smtClean="0"/>
                        <a:t>(550-650)</a:t>
                      </a:r>
                      <a:endParaRPr lang="en-US" sz="1600" dirty="0"/>
                    </a:p>
                  </a:txBody>
                  <a:tcPr/>
                </a:tc>
                <a:tc>
                  <a:txBody>
                    <a:bodyPr/>
                    <a:lstStyle/>
                    <a:p>
                      <a:pPr algn="ctr"/>
                      <a:r>
                        <a:rPr lang="en-US" sz="1600" dirty="0" smtClean="0"/>
                        <a:t>(600-700)</a:t>
                      </a:r>
                      <a:endParaRPr lang="en-US" sz="1600" dirty="0"/>
                    </a:p>
                  </a:txBody>
                  <a:tcPr/>
                </a:tc>
                <a:tc>
                  <a:txBody>
                    <a:bodyPr/>
                    <a:lstStyle/>
                    <a:p>
                      <a:pPr algn="ctr"/>
                      <a:r>
                        <a:rPr lang="en-US" sz="1600" dirty="0" smtClean="0">
                          <a:solidFill>
                            <a:schemeClr val="tx1"/>
                          </a:solidFill>
                        </a:rPr>
                        <a:t>(600-650)</a:t>
                      </a:r>
                      <a:endParaRPr lang="en-US" sz="1600" dirty="0">
                        <a:solidFill>
                          <a:schemeClr val="tx1"/>
                        </a:solidFill>
                      </a:endParaRPr>
                    </a:p>
                  </a:txBody>
                  <a:tcPr>
                    <a:solidFill>
                      <a:schemeClr val="accent4">
                        <a:alpha val="49000"/>
                      </a:schemeClr>
                    </a:solidFill>
                  </a:tcPr>
                </a:tc>
                <a:tc>
                  <a:txBody>
                    <a:bodyPr/>
                    <a:lstStyle/>
                    <a:p>
                      <a:pPr algn="ctr"/>
                      <a:r>
                        <a:rPr lang="en-US" sz="1600" dirty="0" smtClean="0"/>
                        <a:t>(750-850)</a:t>
                      </a:r>
                      <a:endParaRPr lang="en-US" sz="1600" dirty="0"/>
                    </a:p>
                  </a:txBody>
                  <a:tcPr/>
                </a:tc>
              </a:tr>
              <a:tr h="1083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Saturated</a:t>
                      </a:r>
                      <a:r>
                        <a:rPr lang="en-US" sz="1600" baseline="0" dirty="0" smtClean="0"/>
                        <a:t> fat (% of total calories)</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algn="ct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 &lt; 10</a:t>
                      </a:r>
                    </a:p>
                    <a:p>
                      <a:pPr algn="ct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&lt; 10</a:t>
                      </a:r>
                    </a:p>
                    <a:p>
                      <a:pPr algn="ct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&lt; 10</a:t>
                      </a:r>
                    </a:p>
                    <a:p>
                      <a:pPr algn="ctr"/>
                      <a:endParaRPr lang="en-US" sz="1600" dirty="0">
                        <a:solidFill>
                          <a:schemeClr val="tx1"/>
                        </a:solidFill>
                      </a:endParaRPr>
                    </a:p>
                  </a:txBody>
                  <a:tcPr>
                    <a:solidFill>
                      <a:schemeClr val="accent4">
                        <a:alpha val="49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&lt; 10</a:t>
                      </a:r>
                    </a:p>
                    <a:p>
                      <a:pPr algn="ctr"/>
                      <a:endParaRPr lang="en-US" sz="1600" dirty="0"/>
                    </a:p>
                  </a:txBody>
                  <a:tcPr/>
                </a:tc>
              </a:tr>
              <a:tr h="909898">
                <a:tc>
                  <a:txBody>
                    <a:bodyPr/>
                    <a:lstStyle/>
                    <a:p>
                      <a:pPr algn="ctr"/>
                      <a:r>
                        <a:rPr lang="en-US" sz="1600" dirty="0" smtClean="0"/>
                        <a:t>Sodium</a:t>
                      </a:r>
                      <a:r>
                        <a:rPr lang="en-US" sz="1600" baseline="0" dirty="0" smtClean="0"/>
                        <a:t> (mg)</a:t>
                      </a:r>
                    </a:p>
                    <a:p>
                      <a:pPr algn="ctr"/>
                      <a:r>
                        <a:rPr lang="en-US" sz="1600" baseline="0" dirty="0" smtClean="0"/>
                        <a:t>Target 1</a:t>
                      </a:r>
                      <a:endParaRPr lang="en-US" sz="1600" dirty="0"/>
                    </a:p>
                  </a:txBody>
                  <a:tcPr/>
                </a:tc>
                <a:tc>
                  <a:txBody>
                    <a:bodyPr/>
                    <a:lstStyle/>
                    <a:p>
                      <a:pPr algn="ctr"/>
                      <a:r>
                        <a:rPr lang="en-US" sz="1600" b="1" dirty="0" smtClean="0"/>
                        <a:t>≤</a:t>
                      </a:r>
                      <a:r>
                        <a:rPr lang="en-US" sz="1600" dirty="0" smtClean="0"/>
                        <a:t>1230</a:t>
                      </a:r>
                      <a:endParaRPr lang="en-US" sz="1600" dirty="0"/>
                    </a:p>
                  </a:txBody>
                  <a:tcPr/>
                </a:tc>
                <a:tc>
                  <a:txBody>
                    <a:bodyPr/>
                    <a:lstStyle/>
                    <a:p>
                      <a:pPr algn="ctr"/>
                      <a:r>
                        <a:rPr lang="en-US" sz="1600" b="1" dirty="0" smtClean="0"/>
                        <a:t>≤</a:t>
                      </a:r>
                      <a:r>
                        <a:rPr lang="en-US" sz="1600" dirty="0" smtClean="0"/>
                        <a:t>1360</a:t>
                      </a:r>
                      <a:endParaRPr lang="en-US" sz="1600" dirty="0"/>
                    </a:p>
                  </a:txBody>
                  <a:tcPr/>
                </a:tc>
                <a:tc>
                  <a:txBody>
                    <a:bodyPr/>
                    <a:lstStyle/>
                    <a:p>
                      <a:pPr algn="ctr"/>
                      <a:r>
                        <a:rPr lang="en-US" sz="1600" b="1" dirty="0" smtClean="0"/>
                        <a:t>≤</a:t>
                      </a:r>
                      <a:r>
                        <a:rPr lang="en-US" sz="1600" dirty="0" smtClean="0">
                          <a:solidFill>
                            <a:schemeClr val="tx1"/>
                          </a:solidFill>
                        </a:rPr>
                        <a:t>1230</a:t>
                      </a:r>
                      <a:endParaRPr lang="en-US" sz="1600" dirty="0">
                        <a:solidFill>
                          <a:schemeClr val="tx1"/>
                        </a:solidFill>
                      </a:endParaRPr>
                    </a:p>
                  </a:txBody>
                  <a:tcPr>
                    <a:solidFill>
                      <a:schemeClr val="accent4">
                        <a:alpha val="49000"/>
                      </a:schemeClr>
                    </a:solidFill>
                  </a:tcPr>
                </a:tc>
                <a:tc>
                  <a:txBody>
                    <a:bodyPr/>
                    <a:lstStyle/>
                    <a:p>
                      <a:pPr algn="ctr"/>
                      <a:r>
                        <a:rPr lang="en-US" sz="1600" b="1" dirty="0" smtClean="0"/>
                        <a:t>≤</a:t>
                      </a:r>
                      <a:r>
                        <a:rPr lang="en-US" sz="1600" dirty="0" smtClean="0"/>
                        <a:t>1420</a:t>
                      </a:r>
                      <a:endParaRPr lang="en-US" sz="1600" dirty="0"/>
                    </a:p>
                  </a:txBody>
                  <a:tcPr/>
                </a:tc>
              </a:tr>
              <a:tr h="152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sng" dirty="0" smtClean="0"/>
                        <a:t>Trans</a:t>
                      </a:r>
                      <a:r>
                        <a:rPr lang="en-US" sz="1600" dirty="0" smtClean="0"/>
                        <a:t> fat</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algn="ctr"/>
                      <a:endParaRPr lang="en-US" sz="1600" dirty="0"/>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Nutrition label or manufacturer specifications must indicate zero grams of </a:t>
                      </a:r>
                      <a:r>
                        <a:rPr lang="en-US" sz="1600" u="sng" dirty="0" smtClean="0"/>
                        <a:t>trans</a:t>
                      </a:r>
                      <a:r>
                        <a:rPr lang="en-US" sz="1600" baseline="0" dirty="0" smtClean="0"/>
                        <a:t> fat per serving.</a:t>
                      </a:r>
                      <a:endParaRPr lang="en-US" sz="1600" dirty="0"/>
                    </a:p>
                  </a:txBody>
                  <a:tcPr/>
                </a:tc>
                <a:tc hMerge="1">
                  <a:txBody>
                    <a:bodyPr/>
                    <a:lstStyle/>
                    <a:p>
                      <a:pPr algn="ctr"/>
                      <a:endParaRPr lang="en-US" sz="2400" dirty="0"/>
                    </a:p>
                  </a:txBody>
                  <a:tcPr/>
                </a:tc>
                <a:tc hMerge="1">
                  <a:txBody>
                    <a:bodyPr/>
                    <a:lstStyle/>
                    <a:p>
                      <a:pPr algn="ctr"/>
                      <a:endParaRPr lang="en-US" sz="2400" dirty="0">
                        <a:solidFill>
                          <a:schemeClr val="tx1"/>
                        </a:solidFill>
                      </a:endParaRPr>
                    </a:p>
                  </a:txBody>
                  <a:tcPr>
                    <a:solidFill>
                      <a:schemeClr val="accent4">
                        <a:alpha val="49000"/>
                      </a:schemeClr>
                    </a:solidFill>
                  </a:tcPr>
                </a:tc>
                <a:tc hMerge="1">
                  <a:txBody>
                    <a:bodyPr/>
                    <a:lstStyle/>
                    <a:p>
                      <a:pPr algn="ctr"/>
                      <a:endParaRPr lang="en-US" sz="2400" dirty="0"/>
                    </a:p>
                  </a:txBody>
                  <a:tcPr/>
                </a:tc>
              </a:tr>
            </a:tbl>
          </a:graphicData>
        </a:graphic>
      </p:graphicFrame>
    </p:spTree>
    <p:extLst>
      <p:ext uri="{BB962C8B-B14F-4D97-AF65-F5344CB8AC3E}">
        <p14:creationId xmlns:p14="http://schemas.microsoft.com/office/powerpoint/2010/main" val="3201432280"/>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Part 5—Offer Versus Serve</a:t>
            </a:r>
            <a:endParaRPr lang="en-US" dirty="0"/>
          </a:p>
        </p:txBody>
      </p:sp>
    </p:spTree>
    <p:extLst>
      <p:ext uri="{BB962C8B-B14F-4D97-AF65-F5344CB8AC3E}">
        <p14:creationId xmlns:p14="http://schemas.microsoft.com/office/powerpoint/2010/main" val="2202351687"/>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81000" y="2057399"/>
            <a:ext cx="7620000" cy="2971801"/>
          </a:xfrm>
        </p:spPr>
        <p:txBody>
          <a:bodyPr>
            <a:normAutofit/>
          </a:bodyPr>
          <a:lstStyle/>
          <a:p>
            <a:r>
              <a:rPr lang="en-US" sz="2200" dirty="0"/>
              <a:t>OVS is </a:t>
            </a:r>
            <a:r>
              <a:rPr lang="en-US" sz="2200" b="1" dirty="0"/>
              <a:t>optional</a:t>
            </a:r>
            <a:r>
              <a:rPr lang="en-US" sz="2200" dirty="0"/>
              <a:t> </a:t>
            </a:r>
            <a:r>
              <a:rPr lang="en-US" sz="2200" dirty="0" smtClean="0"/>
              <a:t>for </a:t>
            </a:r>
            <a:r>
              <a:rPr lang="en-US" sz="2200" dirty="0"/>
              <a:t>all </a:t>
            </a:r>
            <a:r>
              <a:rPr lang="en-US" sz="2200" dirty="0" smtClean="0"/>
              <a:t>age/grade groups</a:t>
            </a:r>
          </a:p>
          <a:p>
            <a:r>
              <a:rPr lang="en-US" sz="2200" dirty="0" smtClean="0"/>
              <a:t>Schools must offer all </a:t>
            </a:r>
            <a:r>
              <a:rPr lang="en-US" sz="2200" b="1" dirty="0" smtClean="0"/>
              <a:t>three required components</a:t>
            </a:r>
            <a:r>
              <a:rPr lang="en-US" sz="2200" dirty="0" smtClean="0"/>
              <a:t> in at least the minimum required amounts</a:t>
            </a:r>
          </a:p>
          <a:p>
            <a:r>
              <a:rPr lang="en-US" sz="2200" dirty="0" smtClean="0"/>
              <a:t>Schools </a:t>
            </a:r>
            <a:r>
              <a:rPr lang="en-US" sz="2200" dirty="0"/>
              <a:t>must </a:t>
            </a:r>
            <a:r>
              <a:rPr lang="en-US" sz="2200" b="1" dirty="0"/>
              <a:t>offer at least 4 food </a:t>
            </a:r>
            <a:r>
              <a:rPr lang="en-US" sz="2200" b="1" dirty="0" smtClean="0"/>
              <a:t>items</a:t>
            </a:r>
            <a:r>
              <a:rPr lang="en-US" sz="2200" dirty="0" smtClean="0"/>
              <a:t> from the three required components</a:t>
            </a:r>
          </a:p>
          <a:p>
            <a:r>
              <a:rPr lang="en-US" sz="2200" dirty="0" smtClean="0"/>
              <a:t>Students must </a:t>
            </a:r>
            <a:r>
              <a:rPr lang="en-US" sz="2200" b="1" dirty="0"/>
              <a:t>select at least 3 food </a:t>
            </a:r>
            <a:r>
              <a:rPr lang="en-US" sz="2200" b="1" dirty="0" smtClean="0"/>
              <a:t>items</a:t>
            </a:r>
            <a:r>
              <a:rPr lang="en-US" sz="2200" dirty="0" smtClean="0"/>
              <a:t>, with one of the food items being at least </a:t>
            </a:r>
            <a:r>
              <a:rPr lang="en-US" sz="2200" b="1" dirty="0" smtClean="0"/>
              <a:t>½ cup of fruit or vegetable</a:t>
            </a:r>
          </a:p>
          <a:p>
            <a:endParaRPr lang="en-US" dirty="0" smtClean="0"/>
          </a:p>
          <a:p>
            <a:endParaRPr lang="en-US" dirty="0"/>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5087276"/>
            <a:ext cx="2019300" cy="146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33400" y="609600"/>
            <a:ext cx="8077200" cy="707886"/>
          </a:xfrm>
          <a:prstGeom prst="rect">
            <a:avLst/>
          </a:prstGeom>
          <a:noFill/>
        </p:spPr>
        <p:txBody>
          <a:bodyPr wrap="square" rtlCol="0">
            <a:spAutoFit/>
          </a:bodyPr>
          <a:lstStyle/>
          <a:p>
            <a:pPr algn="ctr"/>
            <a:r>
              <a:rPr lang="en-US" sz="4000" dirty="0">
                <a:solidFill>
                  <a:srgbClr val="242852"/>
                </a:solidFill>
                <a:ea typeface="+mj-ea"/>
                <a:cs typeface="+mj-cs"/>
              </a:rPr>
              <a:t>Offer Versus Serve (OVS) at </a:t>
            </a:r>
            <a:r>
              <a:rPr lang="en-US" sz="4000" dirty="0" smtClean="0">
                <a:solidFill>
                  <a:srgbClr val="242852"/>
                </a:solidFill>
                <a:ea typeface="+mj-ea"/>
                <a:cs typeface="+mj-cs"/>
              </a:rPr>
              <a:t>Breakfast</a:t>
            </a:r>
            <a:endParaRPr lang="en-US" sz="4000" dirty="0"/>
          </a:p>
        </p:txBody>
      </p:sp>
    </p:spTree>
    <p:extLst>
      <p:ext uri="{BB962C8B-B14F-4D97-AF65-F5344CB8AC3E}">
        <p14:creationId xmlns:p14="http://schemas.microsoft.com/office/powerpoint/2010/main" val="1523573445"/>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idx="2"/>
          </p:nvPr>
        </p:nvSpPr>
        <p:spPr>
          <a:xfrm>
            <a:off x="5257800" y="1524000"/>
            <a:ext cx="3611880" cy="4693920"/>
          </a:xfrm>
        </p:spPr>
        <p:txBody>
          <a:bodyPr>
            <a:normAutofit/>
          </a:bodyPr>
          <a:lstStyle/>
          <a:p>
            <a:pPr marL="294894" indent="-285750">
              <a:buFont typeface="Wingdings" panose="05000000000000000000" pitchFamily="2" charset="2"/>
              <a:buChar char="Ø"/>
            </a:pPr>
            <a:r>
              <a:rPr lang="en-US" sz="2000" dirty="0" smtClean="0"/>
              <a:t>If </a:t>
            </a:r>
            <a:r>
              <a:rPr lang="en-US" sz="2000" dirty="0"/>
              <a:t>a student chooses ½ cup of fruit </a:t>
            </a:r>
            <a:r>
              <a:rPr lang="en-US" sz="2000" dirty="0" smtClean="0"/>
              <a:t>or </a:t>
            </a:r>
            <a:r>
              <a:rPr lang="en-US" sz="2000" dirty="0"/>
              <a:t>vegetable, the other two </a:t>
            </a:r>
            <a:r>
              <a:rPr lang="en-US" sz="2000" dirty="0" smtClean="0"/>
              <a:t>components selected must </a:t>
            </a:r>
            <a:r>
              <a:rPr lang="en-US" sz="2000" dirty="0"/>
              <a:t>be in the minimum required quantities to be </a:t>
            </a:r>
            <a:r>
              <a:rPr lang="en-US" sz="2000" dirty="0" smtClean="0"/>
              <a:t>considered reimbursable</a:t>
            </a:r>
          </a:p>
          <a:p>
            <a:pPr marL="944118" lvl="1" indent="-285750">
              <a:buFont typeface="Arial" panose="020B0604020202020204" pitchFamily="34" charset="0"/>
              <a:buChar char="•"/>
            </a:pPr>
            <a:r>
              <a:rPr lang="en-US" sz="1400" dirty="0"/>
              <a:t>A student in the </a:t>
            </a:r>
            <a:r>
              <a:rPr lang="en-US" sz="1400" b="1" dirty="0" smtClean="0"/>
              <a:t>K-5 </a:t>
            </a:r>
            <a:r>
              <a:rPr lang="en-US" sz="1400" b="1" dirty="0"/>
              <a:t>age/grade group</a:t>
            </a:r>
            <a:r>
              <a:rPr lang="en-US" sz="1400" dirty="0"/>
              <a:t> selects ½ cup </a:t>
            </a:r>
            <a:r>
              <a:rPr lang="en-US" sz="1400" dirty="0" smtClean="0"/>
              <a:t>carrots</a:t>
            </a:r>
            <a:r>
              <a:rPr lang="en-US" sz="1400" dirty="0"/>
              <a:t>, and a hamburger (2 </a:t>
            </a:r>
            <a:r>
              <a:rPr lang="en-US" sz="1400" dirty="0" smtClean="0"/>
              <a:t> oz. M/MA</a:t>
            </a:r>
            <a:r>
              <a:rPr lang="en-US" sz="1400" dirty="0"/>
              <a:t>) on a whole wheat bun (1.5 </a:t>
            </a:r>
            <a:r>
              <a:rPr lang="en-US" sz="1400" dirty="0" err="1" smtClean="0"/>
              <a:t>oz</a:t>
            </a:r>
            <a:r>
              <a:rPr lang="en-US" sz="1400" dirty="0" smtClean="0"/>
              <a:t> </a:t>
            </a:r>
            <a:r>
              <a:rPr lang="en-US" sz="1400" dirty="0" err="1" smtClean="0"/>
              <a:t>eq</a:t>
            </a:r>
            <a:r>
              <a:rPr lang="en-US" sz="1400" dirty="0" smtClean="0"/>
              <a:t> grain)</a:t>
            </a:r>
            <a:br>
              <a:rPr lang="en-US" sz="1400" dirty="0" smtClean="0"/>
            </a:br>
            <a:r>
              <a:rPr lang="en-US" sz="2400" dirty="0" smtClean="0">
                <a:solidFill>
                  <a:srgbClr val="FF0000"/>
                </a:solidFill>
                <a:latin typeface="Calibri"/>
                <a:sym typeface="ZapfDingbats"/>
              </a:rPr>
              <a:t>√ </a:t>
            </a:r>
            <a:r>
              <a:rPr lang="en-US" sz="1800" dirty="0" smtClean="0">
                <a:solidFill>
                  <a:srgbClr val="FF0000"/>
                </a:solidFill>
                <a:sym typeface="ZapfDingbats"/>
              </a:rPr>
              <a:t>Reimbursable!</a:t>
            </a:r>
          </a:p>
          <a:p>
            <a:pPr marL="944118" lvl="1" indent="-285750">
              <a:buClr>
                <a:srgbClr val="297FD5"/>
              </a:buClr>
              <a:buFont typeface="Arial" panose="020B0604020202020204" pitchFamily="34" charset="0"/>
              <a:buChar char="•"/>
            </a:pPr>
            <a:r>
              <a:rPr lang="en-US" sz="1400" dirty="0">
                <a:solidFill>
                  <a:srgbClr val="297FD5"/>
                </a:solidFill>
              </a:rPr>
              <a:t>A student in the </a:t>
            </a:r>
            <a:r>
              <a:rPr lang="en-US" sz="1400" b="1" dirty="0">
                <a:solidFill>
                  <a:srgbClr val="297FD5"/>
                </a:solidFill>
              </a:rPr>
              <a:t>9-12 age/grade group </a:t>
            </a:r>
            <a:r>
              <a:rPr lang="en-US" sz="1400" dirty="0">
                <a:solidFill>
                  <a:srgbClr val="297FD5"/>
                </a:solidFill>
              </a:rPr>
              <a:t>selects ½ </a:t>
            </a:r>
            <a:r>
              <a:rPr lang="en-US" sz="1400" dirty="0" smtClean="0">
                <a:solidFill>
                  <a:srgbClr val="297FD5"/>
                </a:solidFill>
              </a:rPr>
              <a:t>cup </a:t>
            </a:r>
            <a:r>
              <a:rPr lang="en-US" sz="1400" dirty="0">
                <a:solidFill>
                  <a:srgbClr val="297FD5"/>
                </a:solidFill>
              </a:rPr>
              <a:t>carrots, and a hamburger (</a:t>
            </a:r>
            <a:r>
              <a:rPr lang="en-US" sz="1400" dirty="0" smtClean="0">
                <a:solidFill>
                  <a:srgbClr val="297FD5"/>
                </a:solidFill>
              </a:rPr>
              <a:t>2 oz.  </a:t>
            </a:r>
            <a:r>
              <a:rPr lang="en-US" sz="1400" dirty="0">
                <a:solidFill>
                  <a:srgbClr val="297FD5"/>
                </a:solidFill>
              </a:rPr>
              <a:t>M/MA) on a whole wheat bun (1.5 </a:t>
            </a:r>
            <a:r>
              <a:rPr lang="en-US" sz="1400" dirty="0" err="1" smtClean="0">
                <a:solidFill>
                  <a:srgbClr val="297FD5"/>
                </a:solidFill>
              </a:rPr>
              <a:t>oz</a:t>
            </a:r>
            <a:r>
              <a:rPr lang="en-US" sz="1400" dirty="0" smtClean="0">
                <a:solidFill>
                  <a:srgbClr val="297FD5"/>
                </a:solidFill>
              </a:rPr>
              <a:t> </a:t>
            </a:r>
            <a:r>
              <a:rPr lang="en-US" sz="1400" dirty="0" err="1" smtClean="0">
                <a:solidFill>
                  <a:srgbClr val="297FD5"/>
                </a:solidFill>
              </a:rPr>
              <a:t>eq</a:t>
            </a:r>
            <a:r>
              <a:rPr lang="en-US" sz="1400" dirty="0" smtClean="0">
                <a:solidFill>
                  <a:srgbClr val="297FD5"/>
                </a:solidFill>
              </a:rPr>
              <a:t> grain)</a:t>
            </a:r>
            <a:r>
              <a:rPr lang="en-US" sz="1400" dirty="0">
                <a:solidFill>
                  <a:srgbClr val="297FD5"/>
                </a:solidFill>
              </a:rPr>
              <a:t/>
            </a:r>
            <a:br>
              <a:rPr lang="en-US" sz="1400" dirty="0">
                <a:solidFill>
                  <a:srgbClr val="297FD5"/>
                </a:solidFill>
              </a:rPr>
            </a:br>
            <a:r>
              <a:rPr lang="en-US" sz="3000" dirty="0" smtClean="0">
                <a:solidFill>
                  <a:srgbClr val="FF0000"/>
                </a:solidFill>
                <a:sym typeface="Wingdings 2"/>
              </a:rPr>
              <a:t></a:t>
            </a:r>
            <a:r>
              <a:rPr lang="en-US" sz="2400" dirty="0" smtClean="0">
                <a:solidFill>
                  <a:srgbClr val="FF0000"/>
                </a:solidFill>
                <a:sym typeface="Wingdings 2"/>
              </a:rPr>
              <a:t> </a:t>
            </a:r>
            <a:r>
              <a:rPr lang="en-US" sz="1900" dirty="0" smtClean="0">
                <a:solidFill>
                  <a:srgbClr val="FF0000"/>
                </a:solidFill>
                <a:sym typeface="Wingdings 2"/>
              </a:rPr>
              <a:t>Not </a:t>
            </a:r>
            <a:r>
              <a:rPr lang="en-US" sz="1900" dirty="0">
                <a:solidFill>
                  <a:srgbClr val="FF0000"/>
                </a:solidFill>
                <a:sym typeface="ZapfDingbats"/>
              </a:rPr>
              <a:t>R</a:t>
            </a:r>
            <a:r>
              <a:rPr lang="en-US" sz="1900" dirty="0" smtClean="0">
                <a:solidFill>
                  <a:srgbClr val="FF0000"/>
                </a:solidFill>
                <a:sym typeface="ZapfDingbats"/>
              </a:rPr>
              <a:t>eimbursable!</a:t>
            </a:r>
            <a:endParaRPr lang="en-US" sz="1900" dirty="0">
              <a:solidFill>
                <a:srgbClr val="FF0000"/>
              </a:solidFill>
              <a:sym typeface="ZapfDingbats"/>
            </a:endParaRPr>
          </a:p>
        </p:txBody>
      </p:sp>
      <p:sp>
        <p:nvSpPr>
          <p:cNvPr id="6" name="Content Placeholder 5"/>
          <p:cNvSpPr>
            <a:spLocks noGrp="1"/>
          </p:cNvSpPr>
          <p:nvPr>
            <p:ph sz="half" idx="1"/>
          </p:nvPr>
        </p:nvSpPr>
        <p:spPr>
          <a:xfrm>
            <a:off x="381000" y="1524001"/>
            <a:ext cx="4495800" cy="5104446"/>
          </a:xfrm>
        </p:spPr>
        <p:txBody>
          <a:bodyPr>
            <a:normAutofit/>
          </a:bodyPr>
          <a:lstStyle/>
          <a:p>
            <a:pPr lvl="0">
              <a:buClr>
                <a:srgbClr val="7F8FA9"/>
              </a:buClr>
            </a:pPr>
            <a:r>
              <a:rPr lang="en-US" sz="1800" dirty="0">
                <a:solidFill>
                  <a:prstClr val="black"/>
                </a:solidFill>
              </a:rPr>
              <a:t>OVS is only </a:t>
            </a:r>
            <a:r>
              <a:rPr lang="en-US" sz="1800" b="1" dirty="0">
                <a:solidFill>
                  <a:prstClr val="black"/>
                </a:solidFill>
              </a:rPr>
              <a:t>required</a:t>
            </a:r>
            <a:r>
              <a:rPr lang="en-US" sz="1800" dirty="0">
                <a:solidFill>
                  <a:prstClr val="black"/>
                </a:solidFill>
              </a:rPr>
              <a:t> for students in the 9-12 age/grade group,; it is </a:t>
            </a:r>
            <a:r>
              <a:rPr lang="en-US" sz="1800" b="1" dirty="0">
                <a:solidFill>
                  <a:prstClr val="black"/>
                </a:solidFill>
              </a:rPr>
              <a:t>optional</a:t>
            </a:r>
            <a:r>
              <a:rPr lang="en-US" sz="1800" dirty="0">
                <a:solidFill>
                  <a:prstClr val="black"/>
                </a:solidFill>
              </a:rPr>
              <a:t> for all other age/grade groups</a:t>
            </a:r>
          </a:p>
          <a:p>
            <a:pPr lvl="0">
              <a:buClr>
                <a:srgbClr val="7F8FA9"/>
              </a:buClr>
            </a:pPr>
            <a:r>
              <a:rPr lang="en-US" sz="1800" dirty="0">
                <a:solidFill>
                  <a:prstClr val="black"/>
                </a:solidFill>
              </a:rPr>
              <a:t>Schools must offer all </a:t>
            </a:r>
            <a:r>
              <a:rPr lang="en-US" sz="1800" b="1" dirty="0">
                <a:solidFill>
                  <a:prstClr val="black"/>
                </a:solidFill>
              </a:rPr>
              <a:t>five required components</a:t>
            </a:r>
            <a:r>
              <a:rPr lang="en-US" sz="1800" dirty="0">
                <a:solidFill>
                  <a:prstClr val="black"/>
                </a:solidFill>
              </a:rPr>
              <a:t> in at least the minimum required amounts</a:t>
            </a:r>
          </a:p>
          <a:p>
            <a:pPr lvl="0">
              <a:buClr>
                <a:srgbClr val="7F8FA9"/>
              </a:buClr>
            </a:pPr>
            <a:r>
              <a:rPr lang="en-US" sz="1800" dirty="0">
                <a:solidFill>
                  <a:prstClr val="black"/>
                </a:solidFill>
              </a:rPr>
              <a:t>Students are allowed to decline two of the five required food components</a:t>
            </a:r>
          </a:p>
          <a:p>
            <a:pPr lvl="0">
              <a:buClr>
                <a:srgbClr val="7F8FA9"/>
              </a:buClr>
            </a:pPr>
            <a:r>
              <a:rPr lang="en-US" sz="1800" dirty="0">
                <a:solidFill>
                  <a:prstClr val="black"/>
                </a:solidFill>
              </a:rPr>
              <a:t>Students must take a minimum of a </a:t>
            </a:r>
            <a:r>
              <a:rPr lang="en-US" sz="1800" b="1" dirty="0">
                <a:solidFill>
                  <a:prstClr val="black"/>
                </a:solidFill>
              </a:rPr>
              <a:t>½ cup of fruit or vegetable</a:t>
            </a:r>
          </a:p>
          <a:p>
            <a:pPr marL="109728" indent="0">
              <a:buNone/>
            </a:pPr>
            <a:endParaRPr lang="en-US" dirty="0" smtClean="0"/>
          </a:p>
          <a:p>
            <a:endParaRPr lang="en-US" dirty="0"/>
          </a:p>
          <a:p>
            <a:endParaRPr lang="en-US" dirty="0"/>
          </a:p>
        </p:txBody>
      </p:sp>
      <p:sp>
        <p:nvSpPr>
          <p:cNvPr id="12" name="TextBox 11"/>
          <p:cNvSpPr txBox="1"/>
          <p:nvPr/>
        </p:nvSpPr>
        <p:spPr>
          <a:xfrm>
            <a:off x="533400" y="609600"/>
            <a:ext cx="8077200" cy="707886"/>
          </a:xfrm>
          <a:prstGeom prst="rect">
            <a:avLst/>
          </a:prstGeom>
          <a:noFill/>
        </p:spPr>
        <p:txBody>
          <a:bodyPr wrap="square" rtlCol="0">
            <a:spAutoFit/>
          </a:bodyPr>
          <a:lstStyle/>
          <a:p>
            <a:pPr algn="ctr"/>
            <a:r>
              <a:rPr lang="en-US" sz="4000" dirty="0">
                <a:solidFill>
                  <a:srgbClr val="242852"/>
                </a:solidFill>
                <a:ea typeface="+mj-ea"/>
                <a:cs typeface="+mj-cs"/>
              </a:rPr>
              <a:t>Offer Versus Serve (OVS) at </a:t>
            </a:r>
            <a:r>
              <a:rPr lang="en-US" sz="4000" dirty="0" smtClean="0">
                <a:solidFill>
                  <a:srgbClr val="242852"/>
                </a:solidFill>
                <a:ea typeface="+mj-ea"/>
                <a:cs typeface="+mj-cs"/>
              </a:rPr>
              <a:t>Lunch</a:t>
            </a:r>
            <a:endParaRPr lang="en-US" sz="4000" dirty="0"/>
          </a:p>
        </p:txBody>
      </p:sp>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0927"/>
          <a:stretch/>
        </p:blipFill>
        <p:spPr bwMode="auto">
          <a:xfrm>
            <a:off x="1219200" y="4724400"/>
            <a:ext cx="2590800" cy="171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463340"/>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a:xfrm>
            <a:off x="457200" y="533400"/>
            <a:ext cx="8229600" cy="1143000"/>
          </a:xfrm>
        </p:spPr>
        <p:txBody>
          <a:bodyPr>
            <a:normAutofit/>
          </a:bodyPr>
          <a:lstStyle/>
          <a:p>
            <a:pPr algn="ctr" fontAlgn="auto">
              <a:spcAft>
                <a:spcPts val="0"/>
              </a:spcAft>
              <a:defRPr/>
            </a:pPr>
            <a:r>
              <a:rPr lang="en-US" sz="4000" dirty="0"/>
              <a:t>Multiple Serving Lines</a:t>
            </a:r>
          </a:p>
        </p:txBody>
      </p:sp>
      <p:sp>
        <p:nvSpPr>
          <p:cNvPr id="645123" name="Rectangle 3"/>
          <p:cNvSpPr>
            <a:spLocks noGrp="1" noChangeArrowheads="1"/>
          </p:cNvSpPr>
          <p:nvPr>
            <p:ph idx="1"/>
          </p:nvPr>
        </p:nvSpPr>
        <p:spPr>
          <a:xfrm>
            <a:off x="457200" y="1752600"/>
            <a:ext cx="8229600" cy="4693920"/>
          </a:xfrm>
        </p:spPr>
        <p:txBody>
          <a:bodyPr>
            <a:normAutofit/>
          </a:bodyPr>
          <a:lstStyle/>
          <a:p>
            <a:pPr fontAlgn="auto">
              <a:spcAft>
                <a:spcPts val="576"/>
              </a:spcAft>
              <a:buFont typeface="Wingdings 2" panose="05020102010507070707" pitchFamily="18" charset="2"/>
              <a:buChar char=""/>
              <a:defRPr/>
            </a:pPr>
            <a:r>
              <a:rPr lang="en-US" sz="2400" dirty="0" smtClean="0"/>
              <a:t>All components of </a:t>
            </a:r>
            <a:r>
              <a:rPr lang="en-US" sz="2400" dirty="0"/>
              <a:t>the reimbursable meal </a:t>
            </a:r>
            <a:r>
              <a:rPr lang="en-US" sz="2400" dirty="0" smtClean="0"/>
              <a:t>must be available </a:t>
            </a:r>
            <a:r>
              <a:rPr lang="en-US" sz="2400" dirty="0"/>
              <a:t>on all service </a:t>
            </a:r>
            <a:r>
              <a:rPr lang="en-US" sz="2400" dirty="0" smtClean="0"/>
              <a:t>lines </a:t>
            </a:r>
            <a:r>
              <a:rPr lang="en-US" sz="2400" dirty="0"/>
              <a:t>in at least the minimum reimbursable </a:t>
            </a:r>
            <a:r>
              <a:rPr lang="en-US" sz="2400" dirty="0" smtClean="0"/>
              <a:t>portions</a:t>
            </a:r>
          </a:p>
          <a:p>
            <a:pPr lvl="1">
              <a:spcAft>
                <a:spcPts val="576"/>
              </a:spcAft>
              <a:buFont typeface="Wingdings 2" panose="05020102010507070707" pitchFamily="18" charset="2"/>
              <a:buChar char=""/>
              <a:defRPr/>
            </a:pPr>
            <a:r>
              <a:rPr lang="en-US" sz="2200" dirty="0"/>
              <a:t>Ensure </a:t>
            </a:r>
            <a:r>
              <a:rPr lang="en-US" sz="2200" dirty="0" smtClean="0"/>
              <a:t>all vegetable </a:t>
            </a:r>
            <a:r>
              <a:rPr lang="en-US" sz="2200" dirty="0"/>
              <a:t>subgroups are available on all serving lines throughout the </a:t>
            </a:r>
            <a:r>
              <a:rPr lang="en-US" sz="2200" dirty="0" smtClean="0"/>
              <a:t>week</a:t>
            </a:r>
            <a:endParaRPr lang="en-US" sz="2200" dirty="0"/>
          </a:p>
          <a:p>
            <a:pPr fontAlgn="auto">
              <a:buFont typeface="Wingdings 2" panose="05020102010507070707" pitchFamily="18" charset="2"/>
              <a:buChar char=""/>
              <a:defRPr/>
            </a:pPr>
            <a:r>
              <a:rPr lang="en-US" sz="2400" dirty="0" smtClean="0"/>
              <a:t>All reimbursable salad bars must include the grain, meat/meat alternate, </a:t>
            </a:r>
            <a:r>
              <a:rPr lang="en-US" sz="2400" dirty="0"/>
              <a:t>fruit, </a:t>
            </a:r>
            <a:r>
              <a:rPr lang="en-US" sz="2400" dirty="0" smtClean="0"/>
              <a:t>vegetable </a:t>
            </a:r>
            <a:r>
              <a:rPr lang="en-US" sz="2400" dirty="0"/>
              <a:t>and </a:t>
            </a:r>
            <a:r>
              <a:rPr lang="en-US" sz="2400" dirty="0" smtClean="0"/>
              <a:t>milk components</a:t>
            </a:r>
          </a:p>
          <a:p>
            <a:pPr lvl="1">
              <a:spcAft>
                <a:spcPts val="576"/>
              </a:spcAft>
              <a:buFont typeface="Wingdings 2" panose="05020102010507070707" pitchFamily="18" charset="2"/>
              <a:buChar char=""/>
              <a:defRPr/>
            </a:pPr>
            <a:r>
              <a:rPr lang="en-US" sz="2200" dirty="0" smtClean="0"/>
              <a:t>Pre-portioned meats and grains are strongly recommended to guarantee that students select components in the required quantities</a:t>
            </a:r>
          </a:p>
        </p:txBody>
      </p:sp>
    </p:spTree>
    <p:extLst>
      <p:ext uri="{BB962C8B-B14F-4D97-AF65-F5344CB8AC3E}">
        <p14:creationId xmlns:p14="http://schemas.microsoft.com/office/powerpoint/2010/main" val="6109851"/>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8300" y="533400"/>
            <a:ext cx="8229600" cy="932688"/>
          </a:xfrm>
        </p:spPr>
        <p:txBody>
          <a:bodyPr/>
          <a:lstStyle/>
          <a:p>
            <a:pPr algn="ctr" fontAlgn="auto">
              <a:spcAft>
                <a:spcPts val="0"/>
              </a:spcAft>
              <a:defRPr/>
            </a:pPr>
            <a:r>
              <a:rPr lang="en-US" dirty="0" smtClean="0"/>
              <a:t>Signage</a:t>
            </a:r>
            <a:endParaRPr lang="en-US" dirty="0"/>
          </a:p>
        </p:txBody>
      </p:sp>
      <p:sp>
        <p:nvSpPr>
          <p:cNvPr id="4" name="Text Placeholder 3"/>
          <p:cNvSpPr>
            <a:spLocks noGrp="1"/>
          </p:cNvSpPr>
          <p:nvPr>
            <p:ph type="body" idx="1"/>
          </p:nvPr>
        </p:nvSpPr>
        <p:spPr>
          <a:xfrm>
            <a:off x="2551906" y="5638800"/>
            <a:ext cx="4040188" cy="639763"/>
          </a:xfrm>
        </p:spPr>
        <p:txBody>
          <a:bodyPr>
            <a:noAutofit/>
          </a:bodyPr>
          <a:lstStyle/>
          <a:p>
            <a:pPr algn="ctr" fontAlgn="auto">
              <a:spcAft>
                <a:spcPts val="0"/>
              </a:spcAft>
              <a:defRPr/>
            </a:pPr>
            <a:r>
              <a:rPr lang="en-US" sz="1800" u="sng" dirty="0" smtClean="0"/>
              <a:t>Order Free Posters on the SED Child Nutrition Knowledge Center website!</a:t>
            </a:r>
          </a:p>
        </p:txBody>
      </p:sp>
      <p:sp>
        <p:nvSpPr>
          <p:cNvPr id="6" name="Text Placeholder 5"/>
          <p:cNvSpPr>
            <a:spLocks noGrp="1"/>
          </p:cNvSpPr>
          <p:nvPr>
            <p:ph type="body" sz="half" idx="3"/>
          </p:nvPr>
        </p:nvSpPr>
        <p:spPr>
          <a:xfrm>
            <a:off x="2511425" y="1570037"/>
            <a:ext cx="4041775" cy="639763"/>
          </a:xfrm>
        </p:spPr>
        <p:txBody>
          <a:bodyPr>
            <a:normAutofit fontScale="92500" lnSpcReduction="10000"/>
          </a:bodyPr>
          <a:lstStyle/>
          <a:p>
            <a:pPr algn="ctr" fontAlgn="auto">
              <a:spcAft>
                <a:spcPts val="0"/>
              </a:spcAft>
              <a:defRPr/>
            </a:pPr>
            <a:r>
              <a:rPr lang="en-US" b="0" dirty="0" smtClean="0"/>
              <a:t>Must display at or near the beginning of </a:t>
            </a:r>
            <a:r>
              <a:rPr lang="en-US" i="1" dirty="0" smtClean="0"/>
              <a:t>each</a:t>
            </a:r>
            <a:r>
              <a:rPr lang="en-US" b="0" dirty="0" smtClean="0"/>
              <a:t> breakfast and lunch line!</a:t>
            </a:r>
            <a:endParaRPr lang="en-US" b="0" dirty="0"/>
          </a:p>
        </p:txBody>
      </p:sp>
      <p:sp>
        <p:nvSpPr>
          <p:cNvPr id="395269" name="AutoShape 4" descr="data:image/jpeg;base64,/9j/4AAQSkZJRgABAQAAAQABAAD/2wCEAAkGBhQQEBUUEhQUEBUVFRYUFRUUFRgUFBQUFBUVFBUUFBQXHCYeFxklGhQWHy8gJCcpLCwsFR4xNTAqNSYrLCoBCQoKDgwOGg8PGiokHyQxMCwvLC4sLCksLC8sKiksKSwpLCwsLCksLCksLCwsLCwsLCwpLCwpLCwsLywpKSwsKf/AABEIAMYA9wMBIgACEQEDEQH/xAAcAAABBQEBAQAAAAAAAAAAAAAAAQMEBQYHAgj/xABPEAABAgIDCAwKBwcFAAMAAAABAAIDEQQSIQUGMVFSYZHRExUiMkFxcoGSk6GxBxQWNFNzssHS4SMzQlSis/AXJGJjgoOjQ0TCw/ElJpT/xAAbAQABBQEBAAAAAAAAAAAAAAAAAQIDBAUGB//EADwRAAIBAgIFCQgABAcBAAAAAAABAgMRElEEEyExcQUVMjM0QWGR0RQiUoGhseHwQnKS8QYWJFNiY8Ej/9oADAMBAAIRAxEAPwDuKEIQAIQhAAhCEACSaVVF3xGqEwnNa0McXz31mSeJMnLDG9riN2Vy1a8HAQeJNxKWxpk5zWnEXAFUt6Bq0UnE5x0AKruHcxtKbFiRTNxMgSZSJE59o0Kt7Q2o4VtltItY7Ky3mxdGAtJABwGeFIyO04CDxEFYq7FCdCorGPc18opq1bQAWGy3PNJdahwoJgmjn6Q4Q107bJHNbZJRvS5K947rX27duQjqtdxtnUhoMi5o4yErIoOAg8RmsbdGBDfT3CMarZCZnK2qJWq9uLRaPCD3QHVhZX3U5SmR71LTrynNqysm1v27PAdGbbsWmzicpieKYnoSeMtym9ILBwIhD20o8Mcg8UgTbxEjmUy+i40OCGvYDN73EzMxbbYofbJOLko7vHue7uGa12bsbJkYHAQeIzXjxtmU3pBQ7k3Gh0cEw5iuBOZngxaVl77bhw4Aa5gM3vdWmZ8E1p6PHWbJ7H5kkpNRvY2vjTcNZshnCG0lpsDmk4gQVlLuXEh0ahu2MHduhzmZ4CZS0qrujQIDKNCfDMopqkgOmZymTLgIKnjRjLc/DcNdRruOhOfITNi8CktlOs2WOYlpVDfJSy2ggO3zw1p45Td3KquLc8B0eiu+3DDhZgcBMH8XYmxpXi5NjnOzsbXZRKcxLHOzSlZEBEwQRmM1zsXQd4r4rLdbLVl/CTvel3rd3MoIgwmQx9kaTwnSkqUsC3hCeIloQhQkgIQhAAhCEACEIQAIQoF17uQaIyvGeIYOCe+ccTWi0niQtoE9C5xdHwwtaZQoExlRYlT8DQTpIVf+2SL6Oj9J+pTrR6j7hmsiu86uhcn/AGxxcij6Xo/bHFyKNpfrS+zVchNZHM6wol1fqInId7JXMv2yRcijaX60j/C/EcCCyjkESIm/AedNlotVpqwOpFrebi9Js6K4Y3OHYFUXEMLYIsKOasnB0iZE1RKQzzGDOs1RvCs6G2TIVGYJzkK8p6VHjeEgOdXdAopdhn9JpImqb5NrYYWSulbw2kOyy27i8AlRT64fllW126E2jbDEg/RuOGRNtgOtY53hJBBBg0WRNYiT5TwTwp2k+FMxGgPhUVwGAGvZwY1FHkmsotW27LPKw1RjZ7UaymbEae7ZpVJcOCdUSwKbTKVR4dGi+Lls3ANNWf2rAbc01gYvhKDzN0GiE4zXJs515/aM2RGwUSRlMbvgwcKkXJ2kLFZLbfb37Rdm2zRqotDj+KCbWbEN3/Fbw9qkXdpWyUSju4ZkHjAkVl3eFpxbUMOjFspVd3KWLCmD4SwWhuw0SqCSBu5AnCRamvkusk1HvVtvgFo2smdghYBxDuWYv93kLlnuWRHhgiZNG0v1pml+FIxgBEhUV8jMTr2HStSlQqQkm0SylGStc3t9/mfOxUt07mMhUSDGhgsiGqS4E2kic9IWdpPhVdEbVfDorm2WGvKzBwrzF8KNZghuhUUsEpNNeQlg4VLThUikrd42WFtu5qL4qS6O+jQ2yc4sD5cBc7BPmadK8xIsaFTYUSkBrS8hu5wFu9M+kFlofhMDXBwhUUOaAAd3MACUhavVL8KJiy2SFRX1cE69k8VuZKoTSUcOwa7Pbc17oTRdXAAN9/VUnNbAEFcfd4T5vrmFRS4iVbdzlKUsOJPQPC05gk1lGaJzkK+E4eFRzo1JW2blYkjKKvtOtoXKf2wxMmj6X60fthiZNH0v1qL2apkP1kczqyFyn9sMTJo+l69wvDC+dsOA4Yg9zTpIKT2epkGsjmdTQsrcTwi0ekENfOA42APILCTwB4s0yWpBUUouLsxydxUIQmilNfTfKygQDEdunHcw2TkXvlOXFwkri0SkxboRnRqRFqNFjn8AGRCbwBWPhTu2Y9Ncwb2D9E3jMjEOmQ/pWeuOBFihptZDbWq8BdMATzTK0qcYUKTrTyuV3iq1FTh3l9DdBhiVHo2yfzIjTEJzyFgUd10Iw/2zeoOpTXGeG3u5gnqLQHxZ1GzlKZmAATgE3EWmWBYvPzv7tK/zd/sbL5Fsrupb5fkrBdOMP9sOoOpehdWN92b/APnOpTNiOI6MWFK6CRhHADZaJHhMkc/P/aXm/QXmX/t+n5Im2kb7sOoOpV9Ouy7BEg7DicGVOwiRVyWSwiSQgEEEVmmwtOAjOnQ5fWL3qWzwf4Gy5Elb3am3h+TJxKbEad/MHAardS9UamRHGVeqMLiWtsGhNUmBsb4kOcwwzaThkZEdhCjsBJYwWGI5rek4NHeumUoyWJbjn2pJ4XvNnRLttkGwIIikC1z2B7iccgJAJ7bKP93Z1PyUqj0dsJoYwSaO3OcZUqjUF8SdRtaUgbQLTOQtNpMioHOK7i2qDttZV7Zx/u7Op+SXbOP93Z1PyU7YzOUjxSxYUroLhKYNorCzCMYRjWSF9n/5EHbOkfd2dR8l4i3diQxOJRm1eH6GQ0ysVi6GRonMWiRtwheQZZkYo5C+zvukY+6F1i8l8Fxa3JIaS3iNW0KFtvFy/wALNSnX00cQYzHtEhEBmBgrNIDtIIVRKTjmt1KdYWropyUouzLqgXZLD9IBGccDarQ0cchacy0LKbSCLKMzqvki9C5TYcBsUgGJEFesbS1p3obistnnWgLjjKa7PciB1nF2KHxikj/bs6r5IEekfd29T8lpPFX1a0jVlPDMywTlOcuZNBptw2e+yzGm7PAXXPJ/vyM8Y9J+7s6n5JDSqQMNHZ1XyWgJOdFY4yl2ZITXmUp104cVhbJtHjDAQ0VHZnA4DnWZiXSigyLh0W6lrL+Lmh8HZhY+GRM5TSZGfFhmsS6JWAPNoT44bbCRSclclC6MQ8I6LdSsKJAjxLC6EJ8EQMA57FUmLUEgZHhOLMFLubSqMPrXxGnKEOs3nkZ9iV2S2iq7ZaUy4EaEwvMMNHC+Ea8I8tv2eMLVeDzwgFj20ekGcMkNY4mZhk2AT4WHsWQpN2X0c/RRA4ETBaZsc3BaOHiVM+kzdsgAbMycBgtwyzKOdJVI2Y+M8L2H1EELOXg3aNKoLHOM3sJhPOMslI87S086FiSi4uzLqdzh98b61Kik4TGjE9Y5eL0XTiROQPaCW7/nMT10b8xy8XofWROQPaCvcodklwE0HtMeJqVNoNOaxtV7S4VxEbVIBDg0tIIcCCCDisUJC4OMnF3R2koqSsy8g3zSeHVCA0Cq1rpBv0he4ASlIiTeZeDfFY1oaQBWDgHWODoexgES4DaqZCk108yL2enkTLqXQEZwdIiTZEuMyTPDIWDmUJKhRybbuyWMVFWRl7sedReS32GqBRvOIHrIX5gU27PnUXkt9hqg0b6+B6yH+YF6HQ6iPBfY4Sv10uL+50cqVRKfsbHANBLnMcC4AhtStwHh3XYopQm2uXy1bd0k7qvKqwTa+TpsMzbLA44eIJyHfDIzLXAylY4SbJ5cKgIsBnIjMFTITcCEsWpu6aobVIEnBwDpB1aFsdolwETVUEITlFLcKZO/vDA/u/8AUqWKd9xD3K7v6wwP7v8A1Kji/a4h7lPT3GfW6Z024XmsD1TO5TlBuF5rA9UzuU1C3GZPpMmMprQG7klzWGHOtuZOJmZSngdjUvbwTEmGw2TdbKYIGDgl2qoQmunFjlUktxNi02cINJLnkmbv4Aawace6JKhpEJySW4Y3cqb7PMo3IHtBc3o+8HK9wXSb7PMo3JHtBc2o+8HL9wSrpFql0BulOm93GV4lYpbaPW2Y5DXPHGHBSItzmjZMO5MKVvA/D3qNzSdv392llRdipDpAp+jPm13Me1F0aPscR7clxA4p2diSijcu5u9Pi7sSSO1eBl58Xjjg2Rh5zDAPshCTwMfUR+XD9hKsqv1jLEOijl13vOYnrYv5jkl55+licge0F6vh85ietjfmOXi9D62JyB7QVnlDskuA7Qe0x4mrrDEO3WkrDEO3WkQuCO1FrDEO3WisMQ7daRCAFrDEO3WisMQ7daRCAMrdjzqNyW+w1QaN9fA9ZD/MCnXY86jclvsNUCjfXwPWQ/zAvQ6HZ4cF9jg6/XS4v7nSa2YdutFbMO3WkQkL4tbMO3WitmHbrSISgLWzDt1orZh260iEgGVv7NsD+7/1Kii/a4h7leX9/wCh/d/6lRxcLuIe5T09xn1umdNuCf3SBZ/pM7lPnmHaq+4PmsD1TO5T0LcZs+kxZ5h2onmHakQlGCzzDtRPMO1IhAFTfaf3KNZ9ke0FzWBvBy/cF0m+zzKNyf8AkFzaj7wcr3BEekW6XQJdE/3AymFukqXHiWRM8KHpbW1BVwiVTE5TfbTmzb4YywezPvVCrK03+5ehfgvdX7meLu2xCcpoPOCW+5RaLvXc3epF04ldtbE4t/DDd7yo9F3rubvVqg7xRFU3s7V4GPN4/Lh+whHgY83j8tnsIWbpHWMmh0Ucwvi86ieujfmOTd55+licge0E5fH5zE9dG/McmbzzKkRBwmHZzOE1a5Q7JLgO0DtMeJrtkONGyHGk2M/ohGxn9ELgjtRdkONGyHGjYz+iEbGf0QgA2Q40bIcaNjP6ISGGf0QgDKXY86jclvsMUCj/AF8D1kL8wKZdV/71HOKQ5wxolpBVcX1YsBxsAiwyTiAiNJ7F6HQ7PHgvscJW6+XF/c6dXKK5SmGZ/wDiSof0QgvBXONFc40VD+iEVD+iEAFc40Vyiof0Qiof0QgDJX+Oto/93/pVLF+1xD3K2v8Aj9JR28Mop5iYQHcdCqIv2uLuUtPczPr9M6Ze+790geqZ3KwrFVl7L61DgEW/RNHOBIjSFZ1Uq3GbPpMKxRWKKqKqUaFYorlFVFVAFRfc79xjcn3hc1o+8HK9wXR783VaBGnwgAcZcAFzajbxud0+4JI9It0ugXN7lxjS48SGMI3YGOTlqG+Dp54Dvq3OP/Fj7iXefQaY2OwVqriHN4HMJ3Q419CQb6IDqF44XBsEQ9kJxACZGc8Elm6VB475l+m/dOIX83u+JQ4QNjor4jzxNDBP8QWYou9dzd6t79L7Il0qQYrxUY0VIUPIZOc3Y3E4eIDgtqKLvXc3erujxcYpMhqO9ztPgY83j8uH7CEeBjzePy2ewlWfX6xk0Oijlt8/nET10X8xyjta6s2LBIEVmFuEOzy4QeEKTfP5xE9bF/McvFzLlRaQ+rCaXEYTgDRjc7gWs4qULMqKTjK6JrL7GAfSQojHcIEnDmJIOle/K2DkRei34k/EuCWWRKVCnwgCuB/VJedqGfeoY/tlZT5I0Z7VH6s0lyppC/i+iGvKyDkxei34keVkHIi9FvxJ4XHZ97h9UvW0zPvbOqKTmfRvh+rF500j4voiP5WQciL0W/Em4985I+hhurZUSxrc8hhPOpouKz72zqim33uw3YaWOrMk6PJOjRd8P3Gy5T0iSti+xmzYJTrEklzjhcTbP9Y0oY17Sx1k8BxHPmWg8lYH3tvVlRaXezIThRocbNvXcwOFauy1jN23uSKFfS+E0NpENzyBIRGS3QGCYNk84PMpQv0g5EXQ34lmRFfDsmRmStp0Q4D2BR6onVeSRpfLODkRdDfiS+WUHIi9FvxJigXAjvbWixWUdpwV5Vj/AEi1TdoIf31vVJuAdrpDHllByIuhvxLy+/OHLcQoj3cAMmjnImexSdoYf31vVIde/DP+9A4ockYf3b6BrpftjL0yK+JE2WNIPlJrBgY3gElGa62a1BvQgHDTAf6CjyPgfex1Z1qWNkvwyCV27ka9275ozS2qYsEkuk3fwid9IHC04ZY1eeXUDJi9Ea1WsvSggzFMl/bKkbQQ/vv+JMay+34GunGW1r6kry6o+KJ0RrR5dUfFE6I1qLtBD++f4kbRQ/vn+JG39X4E1UMvr+SV5dUfJidEa0hv7gZMU/0jWou0cL75/iC8m4cPgpn+JG39/sGqhl9fyVd3LsxKbJtXYIDSHGe+cRwk9wCpYrwXCVgEgOKa0N1L1IwaXsiNpTRhqHdNGdizYEnDjT4LvHPYrI8Ujfu4yt3Fp3/1sQ5/6rdGyOPuWEpG/PGe9aSLF/8AjAzMx3+V6rV98eKJqe58DLOwFO0XA7m7007AU7RN67m71ZjvI3uO0+BjzePy2ewlSeBjzePy2ewlWTpHWMsw6KOY31t/eovrow/yFWVGuyBD2GHNsNja0Qix0R2C08dgxKFfUJUyL6+N+Y5VtyXTEXiZ7ZWhpFR06Dkt9g0Kiq2lRpy3N7S0N1H8AY3iaD2mZKTbN/8AD0G6lFQuWdap8T82ejrQtHSsqcfJEvbSJ/D0G6kbaxMbeg3UplwLnworY7oxAEJkMtnEMJs3vqGs9rHEZrFJi3rgsrQ4kyWw4ghtaX1WRYghtk+yvhJnIWBGtqfE/NkEoaJGTjKmv6V4PLxKvbaJjb0G6kbbxMY6DdSvqVehDYKpiFrg+EwmqXMk8xg57sn6vi0rP3ToJgRXQzPcytIEyCAQbCRw8CNbUX8T82FKnolV2jCP9K9D1tvExjot1LxEp5dY8NcMzQ1wztcMBUZCFXqp3Un5smloOjSVnTjbghqlMtc0msWyLXZTTaCUlCjiF9JYSLG8eNLTD9MzPBb3OUGMZNHGfcuvo1NZTjN96PMtJpKlWlTjuTa8ma1kYtAJk6IQC5zt1KYnVaDZzr1ti/H+FupN0nfHm7gmlzVSvUnJttnJ19Jquo/ee/Mk7Yvx9jdSNsYmPsbqUZTrk0VsWJsbpgvaRDM5fSS3APGdz/UFHrJ5vzI4Vas5KKm/NjW2UTH2N1JdsomV2DUruPes2rMRA0jcGsQRsjaoiTOFtrpAS+zhtS+R4w7I4Nm8Gsyo6bHMbMAm1s3TniCXFPN+Zb1Gl5v+r8lHtlEx9g1I2yiZXYNSvBem1zmNa90ixpc+qCyu95Y2qSRNpI7M6eZevDL276QY1z2mYBLmOO4icJrCcsSTFPN+Yq0fS3/E/Mzu2cTK7BqRtlEyuwalcm9MBzWmKJkWgATLpNIq2yka0rSMGdZ+IyRIxEjQZIxzzfmV6vtFLpSfmPbZRMrsbqRtg/GD/SNSjIRrJ5vzIfaKvxPzY5SbouhN2Vm5c0isBYCDgMuOwhUF0ozYjw9oq1pTHADO2StbofUReR/yaqCCdy3lalv6BVdSn729d50GhVJVKKlJjVJ37uMq+jeaS/kQnaXuPvVDSt+7jK0VKhyguGKiw+wApNJdnHiatLc+Bl3YE9RN67iHemSnqKNy7m71bW8ie47T4GPN4/LZ7CEngYH7vH5bPYSrJ0jrGWafRRzi+vz2N6+N+Y5VVyMEXiZ7ZVpfT55G9fG/Mcqy47ZiLxM9sq5pvZnw9CbkrtsOPqSEJ3xd2LtGtHi7sXaNa5U9KxLM8NiEAgEgGUxOwyMxPHanIdNe0za97TKrNrnA1ckSODMk8Xdi7RrR4u7F2jWi4jwvfY9tujFFoiRATKZD3AmRJE7cZJ5ymokUuJc4lxNpJJJPOV68Xdi7RrR4u7F2jWgFhW6w0lTni7sXaNaPF3Yu0a0XFuiNTPrmepb3OUCNgbxn3KwpY+mZ6lvc5V8bet4z7l1+i9RHgjy/Tu1VP5n9zWUnfHm7gmlIpEIlxwcHCBwDOm9hObpN1rmHvOGqxeOWzvY2la6RmLCLQRhBHCF72E5uk3WjYTm6TdaQiwyyPTaW8TAc4Bxm4TMnHDNwwE8afj3ZivLSXlpaCG1NxKtvpVZYZDQouwnN0m60uwnN0m60EilUStdntlOiASD3gDAA5wlMzPDjR49ElKu+QwCsZCyUxbZYvGwHN0m60bCc3SbrQJep4jgp8QSlEeJCQ3brBiFtgTC97Ac3SbrSbCc3SbrQI8b33PCF72E5uk3Wl2E5uk3WgbheRFp/1EXkf8mqggbwcpaG6UOUCLyMYP2m4ln6ONyOUt7k3oPj6HRcnq1D5sapO/dxlaykwJmK0eiLNEILMBlaOG5UQN6TwPetzQaPXjRJcLngcVoHck0x2cf3I2qO5nOjgT1EwO4h3puIyrMYiRoMk5RMDuId60I7yCW47T4GfN4/LZ7CEeBr6iPy2ewhZOkdbIs0+ijnF9HncX18b81yqrk4IvEz2yre+qymRvXxvzCqi4/+rOyxntFXNN7M+HoTcl9thx9SShO1G5R6PzRUblHR81yh6VcaQnajco6Pmio3KOj5oC40hO1G5R0fNFRuUdHzQFxpKvdRuUdHzRVblHR80oXGKX9cz1Le5yr4+9bxn3Kwpf1zPUt7nKBSBuRxn3Lr9F6iPBHl2ndqqfzP7s1dK355u4JpSaQ1tYzMsHBmCbqtyjoXMPecPVi8cuL7xpCdqtyjoRVblHQkuR4H4eY0hOVW5R0Jarco6EXDA/DzGkJ2q3KOhFVuUdCLhgfh5jSE7VblHQiq3KOhFwwPw8xpCcqtyjoS1W5R0IuGB+HmRKf9RF5H/JqoaOdyOVqWgumBsEWRnuMUvtNWfo28HKW9yZ0Hx9DoeT1ah82TLjQq1NZw1Xl5/tgv72hdCvYoU3CeNYm9mDOkRTiY4dNwHdNdTveospcyi0x3qWyN2ivdOLXegbHSIzcUR3fP3pih4Hc3era/6FUujSR/HPSAqqhCx3EO9aNF3UX4Fapsudo8DY+gj8tnsIS+Bv6iNy2ewkWZpHWyLFPoo51fYP32N6+N+YVTXIP1vEz2yry/WEWU6NP00Q9J1YdhVFcd1sadu5ZZ/WVc0zsr4L/wm5K7dDj6ktCcrjJGk60bIMkaTrXKnpVxtCcrjJGk60bIMkaTrQFxtCc2QZI0nWiuMkaTrQFxtKnK4yRpdrSVxkjS7WkC5Hpf1zPUt7nKFSjuRxn3KXS3fvDPUt7nKDdB0mt5/cuv0V/6ePBHl+ndrn/M/ua2lb883cEypEZ4rYAcGPEM68Vxkj8Wtcy95w1Vf/SW3vY0hO1xkjt1orjJH4taQit4jSE5XGSO3WlrjJH4taAt4jSE7XGSPxa0Vxkj8WtKFvEaQna4yR+LWiuMkfi1oC3iNITlcZI7daK4yR260guHxIt0fqIvI/5NVFRBuByle3Wf+7xbANxnym4yqKhO3A4/cFvcmdB8fQ6Hk/s/zZcXr0traTEaTIvFk+EsdOQzyJPMuv3LpDGQ67nBrQJkk2SC+e6dELIxImDOsCMOOYS0q+eK+HUdFcW4rBPMSBNNr0XKdzbpztGxPvqusKTTI8VtrXvJbnaJAHsTFzzuXc3eqhznSmRKeAcMsclaXM3pOMgDvV2jssiGpuZ23wO/URuWz2Eif8EVHLaLFcftRABnqsbP2uxIs3SOtkT0+iig8Ld75bGEdom2KJE5MRsgJ8bfZXNITjDfsgBc2VWI0YZYxnxL6cunc1lIhOhRW1mOEiOHMQeAjGuK30XhRqHErM3bLZPluXDJePsu7+BW6M41aeqn/cY3KlNVIGaZSoRwRWf1VmHQR3FLsrPSw+l8lHpNzQN+x8I8MhNs1F2uZlnolVHyXDx+noba/wAQ6TbdHyfqWeyM9LC6XyRsjPSwul8lW7Xsyz0CgXPZlnoFHNcM5fT0F/zFpGUfr6llsjPSw+l8kbIz0sLpfJVu17Ms9Ao2vZlu6BRzXDOX09A/zFpGUfr6llsjPSwul8l4iUyE3fRA7NDm5xzTlIcc1B2uZlu6BQKAwW7p5ztIHdalXJlO+3F+/IbL/EOktWWFfJ+p6gxDEe6I4SnY0DABgAHEEl0aNMEc4z5k6x5H2TiwHBmsSviEjenNvrOxa0YqMcKOelJyliZLuXdxkRgbFcIcRoDTWsa8CwODjYDKUwZYFYeMs9JC62H8SoXUZr9+1zXZTWm3jEl42sZjf1blmT0CMpXV0UavJ9CpJzu1fJr0ND4yz0kLrYfxI8YZ6SF1sP4lntrW439W5KLnNxxOrcm83RzZFzXQ+J+a9DQeMM9JC62H8SPGGekhdbD+JUG1rccTqyja1mOJ1bkc3RzYc10PifmvQv8AxlnpIXWw/iR4wz0kLrYfxKh2rbji9WUbVN/mdWUc3RzYc10PifmvQvvGWekhdbD+JHjLPSQuth/EqLalv83qyk2qb/N6so5ujmw5rofE/Nehe+NQ/SQuth/Eg0uH6WF1rPiVFtS3+b1ZSi5AxRerKObo5sXmuh8T816Dt3LqCIzYoJr1iK7gCAQDMNbO022zTNFgyAGGWHjToopaJQ4b5nC4tM+IWWJWwono3dFy0NHpRpKyL0acacFCG4jU6iVwOAjAeDiKiQoERp3gnjqhx5jJWhhxfRu6LtSRtFik2Q3jia4KWcFLaSRk0QDcp53T9wOEuw8wwlWNx7nGLEaxjSQHAAcLnE2c5KnUG9SPGcA5rmzwAib3cTR71128i8VtDAiRANk+y2c6k8JJ4XZ+BQznGirvePSc9hoL3Lkii0aHCGFom7O91rjpKFYGM0WEjSkWQ3d3ZbSsOLy+GHCRAIOEG0JEJAKekXn0d29aYeZp3PQdNo5go/kVDyz0IXwIQpFVmu8bhQvkXDyz0IXwo8jGZZ6uF8CEJdbPMMKPQvPZlnq4XwJReiz0juhC+BKhJrZZhhQeSbPSO6EL4Evko30juhD+BCEayWYYUL5Kt9I7oQ/gR5LN9I7oQ/gQhGslmLhQeSzfSO6MP4Evks30j+jD+BIhGslmGFC+SzfSP6MP4EeSzfSP6MP4EIRrJZhhQvku30j9EP4EeS7fSRNEP4EISayWYYUL5MM9JE0Q/gR5Mt9JE0Q/gQhGslmGFB5Ms9JE0Q/gR5Ms9JE/B8CEI1kswsg8mGekifg+BL5MM9JF0s+BCEayWYYUHkyzLiaW/Cmol7TQbHPPG4DuYhCNZLMMKPHk2Mp3THwI8mGcJec2yED8LQUIRrJZhhROoVzxBshw4bM4JJPG4iZUprn4m6TqSoTW7ilPdK9ptIfXcKpwGq4icsBO5woQhJZBc//Z"/>
          <p:cNvSpPr>
            <a:spLocks noChangeAspect="1" noChangeArrowheads="1"/>
          </p:cNvSpPr>
          <p:nvPr/>
        </p:nvSpPr>
        <p:spPr bwMode="auto">
          <a:xfrm>
            <a:off x="63500" y="-152400"/>
            <a:ext cx="304800" cy="304800"/>
          </a:xfrm>
          <a:prstGeom prst="rect">
            <a:avLst/>
          </a:prstGeom>
          <a:noFill/>
          <a:ln w="9525">
            <a:noFill/>
            <a:miter lim="800000"/>
            <a:headEnd/>
            <a:tailEnd/>
          </a:ln>
        </p:spPr>
        <p:txBody>
          <a:bodyPr/>
          <a:lstStyle/>
          <a:p>
            <a:endParaRPr lang="en-US">
              <a:latin typeface="Franklin Gothic Medium" pitchFamily="34" charset="0"/>
            </a:endParaRPr>
          </a:p>
        </p:txBody>
      </p:sp>
      <p:sp>
        <p:nvSpPr>
          <p:cNvPr id="395270" name="AutoShape 6" descr="data:image/jpeg;base64,/9j/4AAQSkZJRgABAQAAAQABAAD/2wCEAAkGBhQQEBUUEhQUEBUVFRYUFRUUFRgUFBQUFBUVFBUUFBQXHCYeFxklGhQWHy8gJCcpLCwsFR4xNTAqNSYrLCoBCQoKDgwOGg8PGiokHyQxMCwvLC4sLCksLC8sKiksKSwpLCwsLCksLCksLCwsLCwsLCwpLCwpLCwsLywpKSwsKf/AABEIAMYA9wMBIgACEQEDEQH/xAAcAAABBQEBAQAAAAAAAAAAAAAAAQMEBQYHAgj/xABPEAABAgIDCAwKBwcFAAMAAAABAAIDEQQSIQUGMVFSYZHRExUiMkFxcoGSk6GxBxQWNFNzssHS4SMzQlSis/AXJGJjgoOjQ0TCw/ElJpT/xAAbAQABBQEBAAAAAAAAAAAAAAAAAQIDBAUGB//EADwRAAIBAgIFCQgABAcBAAAAAAABAgMRElEEEyExcQUVMjM0QWGR0RQiUoGhseHwQnKS8QYWJFNiY8Ej/9oADAMBAAIRAxEAPwDuKEIQAIQhAAhCEACSaVVF3xGqEwnNa0McXz31mSeJMnLDG9riN2Vy1a8HAQeJNxKWxpk5zWnEXAFUt6Bq0UnE5x0AKruHcxtKbFiRTNxMgSZSJE59o0Kt7Q2o4VtltItY7Ky3mxdGAtJABwGeFIyO04CDxEFYq7FCdCorGPc18opq1bQAWGy3PNJdahwoJgmjn6Q4Q107bJHNbZJRvS5K947rX27duQjqtdxtnUhoMi5o4yErIoOAg8RmsbdGBDfT3CMarZCZnK2qJWq9uLRaPCD3QHVhZX3U5SmR71LTrynNqysm1v27PAdGbbsWmzicpieKYnoSeMtym9ILBwIhD20o8Mcg8UgTbxEjmUy+i40OCGvYDN73EzMxbbYofbJOLko7vHue7uGa12bsbJkYHAQeIzXjxtmU3pBQ7k3Gh0cEw5iuBOZngxaVl77bhw4Aa5gM3vdWmZ8E1p6PHWbJ7H5kkpNRvY2vjTcNZshnCG0lpsDmk4gQVlLuXEh0ahu2MHduhzmZ4CZS0qrujQIDKNCfDMopqkgOmZymTLgIKnjRjLc/DcNdRruOhOfITNi8CktlOs2WOYlpVDfJSy2ggO3zw1p45Td3KquLc8B0eiu+3DDhZgcBMH8XYmxpXi5NjnOzsbXZRKcxLHOzSlZEBEwQRmM1zsXQd4r4rLdbLVl/CTvel3rd3MoIgwmQx9kaTwnSkqUsC3hCeIloQhQkgIQhAAhCEACEIQAIQoF17uQaIyvGeIYOCe+ccTWi0niQtoE9C5xdHwwtaZQoExlRYlT8DQTpIVf+2SL6Oj9J+pTrR6j7hmsiu86uhcn/AGxxcij6Xo/bHFyKNpfrS+zVchNZHM6wol1fqInId7JXMv2yRcijaX60j/C/EcCCyjkESIm/AedNlotVpqwOpFrebi9Js6K4Y3OHYFUXEMLYIsKOasnB0iZE1RKQzzGDOs1RvCs6G2TIVGYJzkK8p6VHjeEgOdXdAopdhn9JpImqb5NrYYWSulbw2kOyy27i8AlRT64fllW126E2jbDEg/RuOGRNtgOtY53hJBBBg0WRNYiT5TwTwp2k+FMxGgPhUVwGAGvZwY1FHkmsotW27LPKw1RjZ7UaymbEae7ZpVJcOCdUSwKbTKVR4dGi+Lls3ANNWf2rAbc01gYvhKDzN0GiE4zXJs515/aM2RGwUSRlMbvgwcKkXJ2kLFZLbfb37Rdm2zRqotDj+KCbWbEN3/Fbw9qkXdpWyUSju4ZkHjAkVl3eFpxbUMOjFspVd3KWLCmD4SwWhuw0SqCSBu5AnCRamvkusk1HvVtvgFo2smdghYBxDuWYv93kLlnuWRHhgiZNG0v1pml+FIxgBEhUV8jMTr2HStSlQqQkm0SylGStc3t9/mfOxUt07mMhUSDGhgsiGqS4E2kic9IWdpPhVdEbVfDorm2WGvKzBwrzF8KNZghuhUUsEpNNeQlg4VLThUikrd42WFtu5qL4qS6O+jQ2yc4sD5cBc7BPmadK8xIsaFTYUSkBrS8hu5wFu9M+kFlofhMDXBwhUUOaAAd3MACUhavVL8KJiy2SFRX1cE69k8VuZKoTSUcOwa7Pbc17oTRdXAAN9/VUnNbAEFcfd4T5vrmFRS4iVbdzlKUsOJPQPC05gk1lGaJzkK+E4eFRzo1JW2blYkjKKvtOtoXKf2wxMmj6X60fthiZNH0v1qL2apkP1kczqyFyn9sMTJo+l69wvDC+dsOA4Yg9zTpIKT2epkGsjmdTQsrcTwi0ekENfOA42APILCTwB4s0yWpBUUouLsxydxUIQmilNfTfKygQDEdunHcw2TkXvlOXFwkri0SkxboRnRqRFqNFjn8AGRCbwBWPhTu2Y9Ncwb2D9E3jMjEOmQ/pWeuOBFihptZDbWq8BdMATzTK0qcYUKTrTyuV3iq1FTh3l9DdBhiVHo2yfzIjTEJzyFgUd10Iw/2zeoOpTXGeG3u5gnqLQHxZ1GzlKZmAATgE3EWmWBYvPzv7tK/zd/sbL5Fsrupb5fkrBdOMP9sOoOpehdWN92b/APnOpTNiOI6MWFK6CRhHADZaJHhMkc/P/aXm/QXmX/t+n5Im2kb7sOoOpV9Ouy7BEg7DicGVOwiRVyWSwiSQgEEEVmmwtOAjOnQ5fWL3qWzwf4Gy5Elb3am3h+TJxKbEad/MHAardS9UamRHGVeqMLiWtsGhNUmBsb4kOcwwzaThkZEdhCjsBJYwWGI5rek4NHeumUoyWJbjn2pJ4XvNnRLttkGwIIikC1z2B7iccgJAJ7bKP93Z1PyUqj0dsJoYwSaO3OcZUqjUF8SdRtaUgbQLTOQtNpMioHOK7i2qDttZV7Zx/u7Op+SXbOP93Z1PyU7YzOUjxSxYUroLhKYNorCzCMYRjWSF9n/5EHbOkfd2dR8l4i3diQxOJRm1eH6GQ0ysVi6GRonMWiRtwheQZZkYo5C+zvukY+6F1i8l8Fxa3JIaS3iNW0KFtvFy/wALNSnX00cQYzHtEhEBmBgrNIDtIIVRKTjmt1KdYWropyUouzLqgXZLD9IBGccDarQ0cchacy0LKbSCLKMzqvki9C5TYcBsUgGJEFesbS1p3obistnnWgLjjKa7PciB1nF2KHxikj/bs6r5IEekfd29T8lpPFX1a0jVlPDMywTlOcuZNBptw2e+yzGm7PAXXPJ/vyM8Y9J+7s6n5JDSqQMNHZ1XyWgJOdFY4yl2ZITXmUp104cVhbJtHjDAQ0VHZnA4DnWZiXSigyLh0W6lrL+Lmh8HZhY+GRM5TSZGfFhmsS6JWAPNoT44bbCRSclclC6MQ8I6LdSsKJAjxLC6EJ8EQMA57FUmLUEgZHhOLMFLubSqMPrXxGnKEOs3nkZ9iV2S2iq7ZaUy4EaEwvMMNHC+Ea8I8tv2eMLVeDzwgFj20ekGcMkNY4mZhk2AT4WHsWQpN2X0c/RRA4ETBaZsc3BaOHiVM+kzdsgAbMycBgtwyzKOdJVI2Y+M8L2H1EELOXg3aNKoLHOM3sJhPOMslI87S086FiSi4uzLqdzh98b61Kik4TGjE9Y5eL0XTiROQPaCW7/nMT10b8xy8XofWROQPaCvcodklwE0HtMeJqVNoNOaxtV7S4VxEbVIBDg0tIIcCCCDisUJC4OMnF3R2koqSsy8g3zSeHVCA0Cq1rpBv0he4ASlIiTeZeDfFY1oaQBWDgHWODoexgES4DaqZCk108yL2enkTLqXQEZwdIiTZEuMyTPDIWDmUJKhRybbuyWMVFWRl7sedReS32GqBRvOIHrIX5gU27PnUXkt9hqg0b6+B6yH+YF6HQ6iPBfY4Sv10uL+50cqVRKfsbHANBLnMcC4AhtStwHh3XYopQm2uXy1bd0k7qvKqwTa+TpsMzbLA44eIJyHfDIzLXAylY4SbJ5cKgIsBnIjMFTITcCEsWpu6aobVIEnBwDpB1aFsdolwETVUEITlFLcKZO/vDA/u/8AUqWKd9xD3K7v6wwP7v8A1Kji/a4h7lPT3GfW6Z024XmsD1TO5TlBuF5rA9UzuU1C3GZPpMmMprQG7klzWGHOtuZOJmZSngdjUvbwTEmGw2TdbKYIGDgl2qoQmunFjlUktxNi02cINJLnkmbv4Aawace6JKhpEJySW4Y3cqb7PMo3IHtBc3o+8HK9wXSb7PMo3JHtBc2o+8HL9wSrpFql0BulOm93GV4lYpbaPW2Y5DXPHGHBSItzmjZMO5MKVvA/D3qNzSdv392llRdipDpAp+jPm13Me1F0aPscR7clxA4p2diSijcu5u9Pi7sSSO1eBl58Xjjg2Rh5zDAPshCTwMfUR+XD9hKsqv1jLEOijl13vOYnrYv5jkl55+licge0F6vh85ietjfmOXi9D62JyB7QVnlDskuA7Qe0x4mrrDEO3WkrDEO3WkQuCO1FrDEO3WisMQ7daRCAFrDEO3WisMQ7daRCAMrdjzqNyW+w1QaN9fA9ZD/MCnXY86jclvsNUCjfXwPWQ/zAvQ6HZ4cF9jg6/XS4v7nSa2YdutFbMO3WkQkL4tbMO3WitmHbrSISgLWzDt1orZh260iEgGVv7NsD+7/1Kii/a4h7leX9/wCh/d/6lRxcLuIe5T09xn1umdNuCf3SBZ/pM7lPnmHaq+4PmsD1TO5T0LcZs+kxZ5h2onmHakQlGCzzDtRPMO1IhAFTfaf3KNZ9ke0FzWBvBy/cF0m+zzKNyf8AkFzaj7wcr3BEekW6XQJdE/3AymFukqXHiWRM8KHpbW1BVwiVTE5TfbTmzb4YywezPvVCrK03+5ehfgvdX7meLu2xCcpoPOCW+5RaLvXc3epF04ldtbE4t/DDd7yo9F3rubvVqg7xRFU3s7V4GPN4/Lh+whHgY83j8tnsIWbpHWMmh0Ucwvi86ieujfmOTd55+licge0E5fH5zE9dG/McmbzzKkRBwmHZzOE1a5Q7JLgO0DtMeJrtkONGyHGk2M/ohGxn9ELgjtRdkONGyHGjYz+iEbGf0QgA2Q40bIcaNjP6ISGGf0QgDKXY86jclvsMUCj/AF8D1kL8wKZdV/71HOKQ5wxolpBVcX1YsBxsAiwyTiAiNJ7F6HQ7PHgvscJW6+XF/c6dXKK5SmGZ/wDiSof0QgvBXONFc40VD+iEVD+iEAFc40Vyiof0Qiof0QgDJX+Oto/93/pVLF+1xD3K2v8Aj9JR28Mop5iYQHcdCqIv2uLuUtPczPr9M6Ze+790geqZ3KwrFVl7L61DgEW/RNHOBIjSFZ1Uq3GbPpMKxRWKKqKqUaFYorlFVFVAFRfc79xjcn3hc1o+8HK9wXR783VaBGnwgAcZcAFzajbxud0+4JI9It0ugXN7lxjS48SGMI3YGOTlqG+Dp54Dvq3OP/Fj7iXefQaY2OwVqriHN4HMJ3Q419CQb6IDqF44XBsEQ9kJxACZGc8Elm6VB475l+m/dOIX83u+JQ4QNjor4jzxNDBP8QWYou9dzd6t79L7Il0qQYrxUY0VIUPIZOc3Y3E4eIDgtqKLvXc3erujxcYpMhqO9ztPgY83j8uH7CEeBjzePy2ewlWfX6xk0Oijlt8/nET10X8xyjta6s2LBIEVmFuEOzy4QeEKTfP5xE9bF/McvFzLlRaQ+rCaXEYTgDRjc7gWs4qULMqKTjK6JrL7GAfSQojHcIEnDmJIOle/K2DkRei34k/EuCWWRKVCnwgCuB/VJedqGfeoY/tlZT5I0Z7VH6s0lyppC/i+iGvKyDkxei34keVkHIi9FvxJ4XHZ97h9UvW0zPvbOqKTmfRvh+rF500j4voiP5WQciL0W/Em4985I+hhurZUSxrc8hhPOpouKz72zqim33uw3YaWOrMk6PJOjRd8P3Gy5T0iSti+xmzYJTrEklzjhcTbP9Y0oY17Sx1k8BxHPmWg8lYH3tvVlRaXezIThRocbNvXcwOFauy1jN23uSKFfS+E0NpENzyBIRGS3QGCYNk84PMpQv0g5EXQ34lmRFfDsmRmStp0Q4D2BR6onVeSRpfLODkRdDfiS+WUHIi9FvxJigXAjvbWixWUdpwV5Vj/AEi1TdoIf31vVJuAdrpDHllByIuhvxLy+/OHLcQoj3cAMmjnImexSdoYf31vVIde/DP+9A4ockYf3b6BrpftjL0yK+JE2WNIPlJrBgY3gElGa62a1BvQgHDTAf6CjyPgfex1Z1qWNkvwyCV27ka9275ozS2qYsEkuk3fwid9IHC04ZY1eeXUDJi9Ea1WsvSggzFMl/bKkbQQ/vv+JMay+34GunGW1r6kry6o+KJ0RrR5dUfFE6I1qLtBD++f4kbRQ/vn+JG39X4E1UMvr+SV5dUfJidEa0hv7gZMU/0jWou0cL75/iC8m4cPgpn+JG39/sGqhl9fyVd3LsxKbJtXYIDSHGe+cRwk9wCpYrwXCVgEgOKa0N1L1IwaXsiNpTRhqHdNGdizYEnDjT4LvHPYrI8Ujfu4yt3Fp3/1sQ5/6rdGyOPuWEpG/PGe9aSLF/8AjAzMx3+V6rV98eKJqe58DLOwFO0XA7m7007AU7RN67m71ZjvI3uO0+BjzePy2ewlSeBjzePy2ewlWTpHWMsw6KOY31t/eovrow/yFWVGuyBD2GHNsNja0Qix0R2C08dgxKFfUJUyL6+N+Y5VtyXTEXiZ7ZWhpFR06Dkt9g0Kiq2lRpy3N7S0N1H8AY3iaD2mZKTbN/8AD0G6lFQuWdap8T82ejrQtHSsqcfJEvbSJ/D0G6kbaxMbeg3UplwLnworY7oxAEJkMtnEMJs3vqGs9rHEZrFJi3rgsrQ4kyWw4ghtaX1WRYghtk+yvhJnIWBGtqfE/NkEoaJGTjKmv6V4PLxKvbaJjb0G6kbbxMY6DdSvqVehDYKpiFrg+EwmqXMk8xg57sn6vi0rP3ToJgRXQzPcytIEyCAQbCRw8CNbUX8T82FKnolV2jCP9K9D1tvExjot1LxEp5dY8NcMzQ1wztcMBUZCFXqp3Un5smloOjSVnTjbghqlMtc0msWyLXZTTaCUlCjiF9JYSLG8eNLTD9MzPBb3OUGMZNHGfcuvo1NZTjN96PMtJpKlWlTjuTa8ma1kYtAJk6IQC5zt1KYnVaDZzr1ti/H+FupN0nfHm7gmlzVSvUnJttnJ19Jquo/ee/Mk7Yvx9jdSNsYmPsbqUZTrk0VsWJsbpgvaRDM5fSS3APGdz/UFHrJ5vzI4Vas5KKm/NjW2UTH2N1JdsomV2DUruPes2rMRA0jcGsQRsjaoiTOFtrpAS+zhtS+R4w7I4Nm8Gsyo6bHMbMAm1s3TniCXFPN+Zb1Gl5v+r8lHtlEx9g1I2yiZXYNSvBem1zmNa90ixpc+qCyu95Y2qSRNpI7M6eZevDL276QY1z2mYBLmOO4icJrCcsSTFPN+Yq0fS3/E/Mzu2cTK7BqRtlEyuwalcm9MBzWmKJkWgATLpNIq2yka0rSMGdZ+IyRIxEjQZIxzzfmV6vtFLpSfmPbZRMrsbqRtg/GD/SNSjIRrJ5vzIfaKvxPzY5SbouhN2Vm5c0isBYCDgMuOwhUF0ozYjw9oq1pTHADO2StbofUReR/yaqCCdy3lalv6BVdSn729d50GhVJVKKlJjVJ37uMq+jeaS/kQnaXuPvVDSt+7jK0VKhyguGKiw+wApNJdnHiatLc+Bl3YE9RN67iHemSnqKNy7m71bW8ie47T4GPN4/LZ7CEngYH7vH5bPYSrJ0jrGWafRRzi+vz2N6+N+Y5VVyMEXiZ7ZVpfT55G9fG/Mcqy47ZiLxM9sq5pvZnw9CbkrtsOPqSEJ3xd2LtGtHi7sXaNa5U9KxLM8NiEAgEgGUxOwyMxPHanIdNe0za97TKrNrnA1ckSODMk8Xdi7RrR4u7F2jWi4jwvfY9tujFFoiRATKZD3AmRJE7cZJ5ymokUuJc4lxNpJJJPOV68Xdi7RrR4u7F2jWgFhW6w0lTni7sXaNaPF3Yu0a0XFuiNTPrmepb3OUCNgbxn3KwpY+mZ6lvc5V8bet4z7l1+i9RHgjy/Tu1VP5n9zWUnfHm7gmlIpEIlxwcHCBwDOm9hObpN1rmHvOGqxeOWzvY2la6RmLCLQRhBHCF72E5uk3WjYTm6TdaQiwyyPTaW8TAc4Bxm4TMnHDNwwE8afj3ZivLSXlpaCG1NxKtvpVZYZDQouwnN0m60uwnN0m60EilUStdntlOiASD3gDAA5wlMzPDjR49ElKu+QwCsZCyUxbZYvGwHN0m60bCc3SbrQJep4jgp8QSlEeJCQ3brBiFtgTC97Ac3SbrSbCc3SbrQI8b33PCF72E5uk3Wl2E5uk3WgbheRFp/1EXkf8mqggbwcpaG6UOUCLyMYP2m4ln6ONyOUt7k3oPj6HRcnq1D5sapO/dxlaykwJmK0eiLNEILMBlaOG5UQN6TwPetzQaPXjRJcLngcVoHck0x2cf3I2qO5nOjgT1EwO4h3puIyrMYiRoMk5RMDuId60I7yCW47T4GfN4/LZ7CEeBr6iPy2ewhZOkdbIs0+ijnF9HncX18b81yqrk4IvEz2yre+qymRvXxvzCqi4/+rOyxntFXNN7M+HoTcl9thx9SShO1G5R6PzRUblHR81yh6VcaQnajco6Pmio3KOj5oC40hO1G5R0fNFRuUdHzQFxpKvdRuUdHzRVblHR80oXGKX9cz1Le5yr4+9bxn3Kwpf1zPUt7nKBSBuRxn3Lr9F6iPBHl2ndqqfzP7s1dK355u4JpSaQ1tYzMsHBmCbqtyjoXMPecPVi8cuL7xpCdqtyjoRVblHQkuR4H4eY0hOVW5R0Jarco6EXDA/DzGkJ2q3KOhFVuUdCLhgfh5jSE7VblHQiq3KOhFwwPw8xpCcqtyjoS1W5R0IuGB+HmRKf9RF5H/JqoaOdyOVqWgumBsEWRnuMUvtNWfo28HKW9yZ0Hx9DoeT1ah82TLjQq1NZw1Xl5/tgv72hdCvYoU3CeNYm9mDOkRTiY4dNwHdNdTveospcyi0x3qWyN2ivdOLXegbHSIzcUR3fP3pih4Hc3era/6FUujSR/HPSAqqhCx3EO9aNF3UX4Fapsudo8DY+gj8tnsIS+Bv6iNy2ewkWZpHWyLFPoo51fYP32N6+N+YVTXIP1vEz2yry/WEWU6NP00Q9J1YdhVFcd1sadu5ZZ/WVc0zsr4L/wm5K7dDj6ktCcrjJGk60bIMkaTrXKnpVxtCcrjJGk60bIMkaTrQFxtCc2QZI0nWiuMkaTrQFxtKnK4yRpdrSVxkjS7WkC5Hpf1zPUt7nKFSjuRxn3KXS3fvDPUt7nKDdB0mt5/cuv0V/6ePBHl+ndrn/M/ua2lb883cEypEZ4rYAcGPEM68Vxkj8Wtcy95w1Vf/SW3vY0hO1xkjt1orjJH4taQit4jSE5XGSO3WlrjJH4taAt4jSE7XGSPxa0Vxkj8WtKFvEaQna4yR+LWiuMkfi1oC3iNITlcZI7daK4yR260guHxIt0fqIvI/5NVFRBuByle3Wf+7xbANxnym4yqKhO3A4/cFvcmdB8fQ6Hk/s/zZcXr0traTEaTIvFk+EsdOQzyJPMuv3LpDGQ67nBrQJkk2SC+e6dELIxImDOsCMOOYS0q+eK+HUdFcW4rBPMSBNNr0XKdzbpztGxPvqusKTTI8VtrXvJbnaJAHsTFzzuXc3eqhznSmRKeAcMsclaXM3pOMgDvV2jssiGpuZ23wO/URuWz2Eif8EVHLaLFcftRABnqsbP2uxIs3SOtkT0+iig8Ld75bGEdom2KJE5MRsgJ8bfZXNITjDfsgBc2VWI0YZYxnxL6cunc1lIhOhRW1mOEiOHMQeAjGuK30XhRqHErM3bLZPluXDJePsu7+BW6M41aeqn/cY3KlNVIGaZSoRwRWf1VmHQR3FLsrPSw+l8lHpNzQN+x8I8MhNs1F2uZlnolVHyXDx+noba/wAQ6TbdHyfqWeyM9LC6XyRsjPSwul8lW7Xsyz0CgXPZlnoFHNcM5fT0F/zFpGUfr6llsjPSw+l8kbIz0sLpfJVu17Ms9Ao2vZlu6BRzXDOX09A/zFpGUfr6llsjPSwul8l4iUyE3fRA7NDm5xzTlIcc1B2uZlu6BQKAwW7p5ztIHdalXJlO+3F+/IbL/EOktWWFfJ+p6gxDEe6I4SnY0DABgAHEEl0aNMEc4z5k6x5H2TiwHBmsSviEjenNvrOxa0YqMcKOelJyliZLuXdxkRgbFcIcRoDTWsa8CwODjYDKUwZYFYeMs9JC62H8SoXUZr9+1zXZTWm3jEl42sZjf1blmT0CMpXV0UavJ9CpJzu1fJr0ND4yz0kLrYfxI8YZ6SF1sP4lntrW439W5KLnNxxOrcm83RzZFzXQ+J+a9DQeMM9JC62H8SPGGekhdbD+JUG1rccTqyja1mOJ1bkc3RzYc10PifmvQv8AxlnpIXWw/iR4wz0kLrYfxKh2rbji9WUbVN/mdWUc3RzYc10PifmvQvvGWekhdbD+JHjLPSQuth/EqLalv83qyk2qb/N6so5ujmw5rofE/Nehe+NQ/SQuth/Eg0uH6WF1rPiVFtS3+b1ZSi5AxRerKObo5sXmuh8T816Dt3LqCIzYoJr1iK7gCAQDMNbO022zTNFgyAGGWHjToopaJQ4b5nC4tM+IWWJWwono3dFy0NHpRpKyL0acacFCG4jU6iVwOAjAeDiKiQoERp3gnjqhx5jJWhhxfRu6LtSRtFik2Q3jia4KWcFLaSRk0QDcp53T9wOEuw8wwlWNx7nGLEaxjSQHAAcLnE2c5KnUG9SPGcA5rmzwAib3cTR71128i8VtDAiRANk+y2c6k8JJ4XZ+BQznGirvePSc9hoL3Lkii0aHCGFom7O91rjpKFYGM0WEjSkWQ3d3ZbSsOLy+GHCRAIOEG0JEJAKekXn0d29aYeZp3PQdNo5go/kVDyz0IXwIQpFVmu8bhQvkXDyz0IXwo8jGZZ6uF8CEJdbPMMKPQvPZlnq4XwJReiz0juhC+BKhJrZZhhQeSbPSO6EL4Evko30juhD+BCEayWYYUL5Kt9I7oQ/gR5LN9I7oQ/gQhGslmLhQeSzfSO6MP4Evks30j+jD+BIhGslmGFC+SzfSP6MP4EeSzfSP6MP4EIRrJZhhQvku30j9EP4EeS7fSRNEP4EISayWYYUL5MM9JE0Q/gR5Mt9JE0Q/gQhGslmGFB5Ms9JE0Q/gR5Ms9JE/B8CEI1kswsg8mGekifg+BL5MM9JF0s+BCEayWYYUHkyzLiaW/Cmol7TQbHPPG4DuYhCNZLMMKPHk2Mp3THwI8mGcJec2yED8LQUIRrJZhhROoVzxBshw4bM4JJPG4iZUprn4m6TqSoTW7ilPdK9ptIfXcKpwGq4icsBO5woQhJZBc//Z"/>
          <p:cNvSpPr>
            <a:spLocks noChangeAspect="1" noChangeArrowheads="1"/>
          </p:cNvSpPr>
          <p:nvPr/>
        </p:nvSpPr>
        <p:spPr bwMode="auto">
          <a:xfrm>
            <a:off x="215900" y="0"/>
            <a:ext cx="304800" cy="304800"/>
          </a:xfrm>
          <a:prstGeom prst="rect">
            <a:avLst/>
          </a:prstGeom>
          <a:noFill/>
          <a:ln w="9525">
            <a:noFill/>
            <a:miter lim="800000"/>
            <a:headEnd/>
            <a:tailEnd/>
          </a:ln>
        </p:spPr>
        <p:txBody>
          <a:bodyPr/>
          <a:lstStyle/>
          <a:p>
            <a:endParaRPr lang="en-US">
              <a:latin typeface="Franklin Gothic Medium" pitchFamily="34" charset="0"/>
            </a:endParaRPr>
          </a:p>
        </p:txBody>
      </p:sp>
      <p:pic>
        <p:nvPicPr>
          <p:cNvPr id="395271" name="Picture 15" descr="NYSDryErase2.pdf - Adobe Acrobat Pro"/>
          <p:cNvPicPr>
            <a:picLocks noChangeAspect="1"/>
          </p:cNvPicPr>
          <p:nvPr/>
        </p:nvPicPr>
        <p:blipFill>
          <a:blip r:embed="rId3"/>
          <a:srcRect l="7272" t="37469" r="3732" b="23207"/>
          <a:stretch>
            <a:fillRect/>
          </a:stretch>
        </p:blipFill>
        <p:spPr bwMode="auto">
          <a:xfrm>
            <a:off x="2006354" y="2286000"/>
            <a:ext cx="4953493" cy="3276600"/>
          </a:xfrm>
          <a:prstGeom prst="rect">
            <a:avLst/>
          </a:prstGeom>
          <a:noFill/>
          <a:ln w="9525">
            <a:noFill/>
            <a:miter lim="800000"/>
            <a:headEnd/>
            <a:tailEnd/>
          </a:ln>
        </p:spPr>
      </p:pic>
      <p:sp>
        <p:nvSpPr>
          <p:cNvPr id="395273" name="TextBox 21"/>
          <p:cNvSpPr txBox="1">
            <a:spLocks noChangeArrowheads="1"/>
          </p:cNvSpPr>
          <p:nvPr/>
        </p:nvSpPr>
        <p:spPr bwMode="auto">
          <a:xfrm>
            <a:off x="368300" y="3108692"/>
            <a:ext cx="1336564" cy="1631216"/>
          </a:xfrm>
          <a:prstGeom prst="rect">
            <a:avLst/>
          </a:prstGeom>
          <a:noFill/>
          <a:ln w="9525">
            <a:noFill/>
            <a:miter lim="800000"/>
            <a:headEnd/>
            <a:tailEnd/>
          </a:ln>
        </p:spPr>
        <p:txBody>
          <a:bodyPr wrap="square">
            <a:spAutoFit/>
          </a:bodyPr>
          <a:lstStyle/>
          <a:p>
            <a:pPr algn="ctr"/>
            <a:r>
              <a:rPr lang="en-US" sz="2000" i="1" dirty="0">
                <a:solidFill>
                  <a:srgbClr val="FF0000"/>
                </a:solidFill>
              </a:rPr>
              <a:t>Laminate this poster to use as a dry erase board! </a:t>
            </a:r>
          </a:p>
        </p:txBody>
      </p:sp>
      <p:sp>
        <p:nvSpPr>
          <p:cNvPr id="9" name="TextBox 21"/>
          <p:cNvSpPr txBox="1">
            <a:spLocks noChangeArrowheads="1"/>
          </p:cNvSpPr>
          <p:nvPr/>
        </p:nvSpPr>
        <p:spPr bwMode="auto">
          <a:xfrm>
            <a:off x="7239000" y="2954804"/>
            <a:ext cx="1676400" cy="1938992"/>
          </a:xfrm>
          <a:prstGeom prst="rect">
            <a:avLst/>
          </a:prstGeom>
          <a:noFill/>
          <a:ln w="9525">
            <a:noFill/>
            <a:miter lim="800000"/>
            <a:headEnd/>
            <a:tailEnd/>
          </a:ln>
        </p:spPr>
        <p:txBody>
          <a:bodyPr wrap="square">
            <a:spAutoFit/>
          </a:bodyPr>
          <a:lstStyle/>
          <a:p>
            <a:pPr algn="ctr"/>
            <a:r>
              <a:rPr lang="en-US" sz="2000" i="1" dirty="0" smtClean="0">
                <a:solidFill>
                  <a:srgbClr val="FF0000"/>
                </a:solidFill>
              </a:rPr>
              <a:t>Write </a:t>
            </a:r>
            <a:r>
              <a:rPr lang="en-US" sz="2000" i="1" dirty="0">
                <a:solidFill>
                  <a:srgbClr val="FF0000"/>
                </a:solidFill>
              </a:rPr>
              <a:t>the </a:t>
            </a:r>
            <a:r>
              <a:rPr lang="en-US" sz="2000" i="1" dirty="0" smtClean="0">
                <a:solidFill>
                  <a:srgbClr val="FF0000"/>
                </a:solidFill>
              </a:rPr>
              <a:t>breakfast and lunch meal </a:t>
            </a:r>
            <a:r>
              <a:rPr lang="en-US" sz="2000" i="1" dirty="0">
                <a:solidFill>
                  <a:srgbClr val="FF0000"/>
                </a:solidFill>
              </a:rPr>
              <a:t>components </a:t>
            </a:r>
            <a:r>
              <a:rPr lang="en-US" sz="2000" i="1" dirty="0" smtClean="0">
                <a:solidFill>
                  <a:srgbClr val="FF0000"/>
                </a:solidFill>
              </a:rPr>
              <a:t>and </a:t>
            </a:r>
            <a:r>
              <a:rPr lang="en-US" sz="2000" i="1" dirty="0">
                <a:solidFill>
                  <a:srgbClr val="FF0000"/>
                </a:solidFill>
              </a:rPr>
              <a:t>items daily</a:t>
            </a:r>
            <a:r>
              <a:rPr lang="en-US" sz="2000" i="1" dirty="0" smtClean="0">
                <a:solidFill>
                  <a:srgbClr val="FF0000"/>
                </a:solidFill>
              </a:rPr>
              <a:t>!</a:t>
            </a:r>
            <a:endParaRPr lang="en-US" sz="2000" i="1" dirty="0">
              <a:solidFill>
                <a:srgbClr val="FF0000"/>
              </a:solidFill>
            </a:endParaRPr>
          </a:p>
        </p:txBody>
      </p:sp>
    </p:spTree>
    <p:extLst>
      <p:ext uri="{BB962C8B-B14F-4D97-AF65-F5344CB8AC3E}">
        <p14:creationId xmlns:p14="http://schemas.microsoft.com/office/powerpoint/2010/main" val="573813441"/>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4" name="Picture 6" descr="NYSDryErase2.pdf - Adobe Acrobat Pro"/>
          <p:cNvPicPr>
            <a:picLocks noChangeAspect="1"/>
          </p:cNvPicPr>
          <p:nvPr/>
        </p:nvPicPr>
        <p:blipFill>
          <a:blip r:embed="rId3"/>
          <a:srcRect l="7272" t="37469" r="3732" b="23207"/>
          <a:stretch>
            <a:fillRect/>
          </a:stretch>
        </p:blipFill>
        <p:spPr bwMode="auto">
          <a:xfrm>
            <a:off x="830263" y="1524000"/>
            <a:ext cx="7475537" cy="4948238"/>
          </a:xfrm>
          <a:prstGeom prst="rect">
            <a:avLst/>
          </a:prstGeom>
          <a:noFill/>
          <a:ln w="9525">
            <a:noFill/>
            <a:miter lim="800000"/>
            <a:headEnd/>
            <a:tailEnd/>
          </a:ln>
        </p:spPr>
      </p:pic>
      <p:sp>
        <p:nvSpPr>
          <p:cNvPr id="8" name="Title 2"/>
          <p:cNvSpPr>
            <a:spLocks noGrp="1"/>
          </p:cNvSpPr>
          <p:nvPr>
            <p:ph type="title"/>
          </p:nvPr>
        </p:nvSpPr>
        <p:spPr>
          <a:xfrm>
            <a:off x="381000" y="381000"/>
            <a:ext cx="8229600" cy="1143000"/>
          </a:xfrm>
        </p:spPr>
        <p:txBody>
          <a:bodyPr>
            <a:normAutofit/>
          </a:bodyPr>
          <a:lstStyle/>
          <a:p>
            <a:pPr algn="ctr" fontAlgn="auto">
              <a:spcAft>
                <a:spcPts val="0"/>
              </a:spcAft>
              <a:defRPr/>
            </a:pPr>
            <a:r>
              <a:rPr lang="en-US" dirty="0" smtClean="0"/>
              <a:t>Example of Appropriate Signage</a:t>
            </a:r>
            <a:endParaRPr lang="en-US" dirty="0"/>
          </a:p>
        </p:txBody>
      </p:sp>
      <p:sp>
        <p:nvSpPr>
          <p:cNvPr id="10" name="TextBox 9"/>
          <p:cNvSpPr txBox="1"/>
          <p:nvPr/>
        </p:nvSpPr>
        <p:spPr>
          <a:xfrm rot="21197134">
            <a:off x="3199628" y="2742730"/>
            <a:ext cx="2053926" cy="954107"/>
          </a:xfrm>
          <a:prstGeom prst="rect">
            <a:avLst/>
          </a:prstGeom>
          <a:noFill/>
        </p:spPr>
        <p:txBody>
          <a:bodyPr wrap="square">
            <a:spAutoFit/>
          </a:bodyPr>
          <a:lstStyle/>
          <a:p>
            <a:pPr fontAlgn="auto">
              <a:spcBef>
                <a:spcPts val="0"/>
              </a:spcBef>
              <a:spcAft>
                <a:spcPts val="0"/>
              </a:spcAft>
              <a:defRPr/>
            </a:pPr>
            <a:r>
              <a:rPr lang="en-US" sz="1400" dirty="0" smtClean="0">
                <a:cs typeface="+mn-cs"/>
              </a:rPr>
              <a:t>Choose one:</a:t>
            </a:r>
            <a:endParaRPr lang="en-US" sz="1400" dirty="0">
              <a:cs typeface="+mn-cs"/>
            </a:endParaRPr>
          </a:p>
          <a:p>
            <a:pPr marL="285750" indent="-285750" fontAlgn="auto">
              <a:spcBef>
                <a:spcPts val="0"/>
              </a:spcBef>
              <a:spcAft>
                <a:spcPts val="0"/>
              </a:spcAft>
              <a:buFont typeface="Arial" pitchFamily="34" charset="0"/>
              <a:buChar char="•"/>
              <a:defRPr/>
            </a:pPr>
            <a:r>
              <a:rPr lang="en-US" sz="1400" b="1" dirty="0">
                <a:cs typeface="+mn-cs"/>
              </a:rPr>
              <a:t>Spaghetti &amp; Meatball</a:t>
            </a:r>
          </a:p>
          <a:p>
            <a:pPr marL="285750" indent="-285750" fontAlgn="auto">
              <a:spcBef>
                <a:spcPts val="0"/>
              </a:spcBef>
              <a:spcAft>
                <a:spcPts val="0"/>
              </a:spcAft>
              <a:buFont typeface="Arial" pitchFamily="34" charset="0"/>
              <a:buChar char="•"/>
              <a:defRPr/>
            </a:pPr>
            <a:r>
              <a:rPr lang="en-US" sz="1400" b="1" dirty="0">
                <a:cs typeface="+mn-cs"/>
              </a:rPr>
              <a:t>Turkey Sandwich</a:t>
            </a:r>
          </a:p>
        </p:txBody>
      </p:sp>
      <p:sp>
        <p:nvSpPr>
          <p:cNvPr id="13" name="TextBox 12"/>
          <p:cNvSpPr txBox="1"/>
          <p:nvPr/>
        </p:nvSpPr>
        <p:spPr>
          <a:xfrm rot="21094763">
            <a:off x="5606602" y="2645036"/>
            <a:ext cx="1333989" cy="954107"/>
          </a:xfrm>
          <a:prstGeom prst="rect">
            <a:avLst/>
          </a:prstGeom>
          <a:noFill/>
        </p:spPr>
        <p:txBody>
          <a:bodyPr wrap="square">
            <a:spAutoFit/>
          </a:bodyPr>
          <a:lstStyle/>
          <a:p>
            <a:pPr fontAlgn="auto">
              <a:spcBef>
                <a:spcPts val="0"/>
              </a:spcBef>
              <a:spcAft>
                <a:spcPts val="0"/>
              </a:spcAft>
              <a:defRPr/>
            </a:pPr>
            <a:r>
              <a:rPr lang="en-US" sz="1400" dirty="0" smtClean="0">
                <a:cs typeface="+mn-cs"/>
              </a:rPr>
              <a:t>Choose one:</a:t>
            </a:r>
            <a:endParaRPr lang="en-US" sz="1400" dirty="0">
              <a:cs typeface="+mn-cs"/>
            </a:endParaRPr>
          </a:p>
          <a:p>
            <a:pPr marL="285750" indent="-285750" fontAlgn="auto">
              <a:spcBef>
                <a:spcPts val="0"/>
              </a:spcBef>
              <a:spcAft>
                <a:spcPts val="0"/>
              </a:spcAft>
              <a:buFont typeface="Arial" pitchFamily="34" charset="0"/>
              <a:buChar char="•"/>
              <a:defRPr/>
            </a:pPr>
            <a:r>
              <a:rPr lang="en-US" sz="1400" b="1" dirty="0" smtClean="0">
                <a:cs typeface="+mn-cs"/>
              </a:rPr>
              <a:t>Skim Chocolate </a:t>
            </a:r>
          </a:p>
          <a:p>
            <a:pPr marL="285750" indent="-285750" fontAlgn="auto">
              <a:spcBef>
                <a:spcPts val="0"/>
              </a:spcBef>
              <a:spcAft>
                <a:spcPts val="0"/>
              </a:spcAft>
              <a:buFont typeface="Arial" pitchFamily="34" charset="0"/>
              <a:buChar char="•"/>
              <a:defRPr/>
            </a:pPr>
            <a:r>
              <a:rPr lang="en-US" sz="1400" b="1" dirty="0" smtClean="0">
                <a:cs typeface="+mn-cs"/>
              </a:rPr>
              <a:t>1% White</a:t>
            </a:r>
            <a:endParaRPr lang="en-US" sz="1400" b="1" dirty="0">
              <a:cs typeface="+mn-cs"/>
            </a:endParaRPr>
          </a:p>
        </p:txBody>
      </p:sp>
      <p:sp>
        <p:nvSpPr>
          <p:cNvPr id="397318" name="TextBox 11"/>
          <p:cNvSpPr txBox="1">
            <a:spLocks noChangeArrowheads="1"/>
          </p:cNvSpPr>
          <p:nvPr/>
        </p:nvSpPr>
        <p:spPr bwMode="auto">
          <a:xfrm rot="-590746">
            <a:off x="3124200" y="3709988"/>
            <a:ext cx="2284413" cy="522287"/>
          </a:xfrm>
          <a:prstGeom prst="rect">
            <a:avLst/>
          </a:prstGeom>
          <a:noFill/>
          <a:ln w="9525">
            <a:noFill/>
            <a:miter lim="800000"/>
            <a:headEnd/>
            <a:tailEnd/>
          </a:ln>
        </p:spPr>
        <p:txBody>
          <a:bodyPr>
            <a:spAutoFit/>
          </a:bodyPr>
          <a:lstStyle/>
          <a:p>
            <a:r>
              <a:rPr lang="en-US" sz="1400" dirty="0"/>
              <a:t>Made w/ Meat &amp; Whole Grains!</a:t>
            </a:r>
          </a:p>
        </p:txBody>
      </p:sp>
      <p:sp>
        <p:nvSpPr>
          <p:cNvPr id="397320" name="TextBox 13"/>
          <p:cNvSpPr txBox="1">
            <a:spLocks noChangeArrowheads="1"/>
          </p:cNvSpPr>
          <p:nvPr/>
        </p:nvSpPr>
        <p:spPr bwMode="auto">
          <a:xfrm rot="-596122">
            <a:off x="5762625" y="3605213"/>
            <a:ext cx="1143000" cy="307975"/>
          </a:xfrm>
          <a:prstGeom prst="rect">
            <a:avLst/>
          </a:prstGeom>
          <a:noFill/>
          <a:ln w="9525">
            <a:noFill/>
            <a:miter lim="800000"/>
            <a:headEnd/>
            <a:tailEnd/>
          </a:ln>
        </p:spPr>
        <p:txBody>
          <a:bodyPr>
            <a:spAutoFit/>
          </a:bodyPr>
          <a:lstStyle/>
          <a:p>
            <a:r>
              <a:rPr lang="en-US" sz="1400" dirty="0"/>
              <a:t>Drink Milk!</a:t>
            </a:r>
          </a:p>
        </p:txBody>
      </p:sp>
      <p:sp>
        <p:nvSpPr>
          <p:cNvPr id="15" name="TextBox 14"/>
          <p:cNvSpPr txBox="1"/>
          <p:nvPr/>
        </p:nvSpPr>
        <p:spPr>
          <a:xfrm rot="21217546">
            <a:off x="3135058" y="4644842"/>
            <a:ext cx="4028368" cy="738664"/>
          </a:xfrm>
          <a:prstGeom prst="rect">
            <a:avLst/>
          </a:prstGeom>
          <a:noFill/>
        </p:spPr>
        <p:txBody>
          <a:bodyPr wrap="square">
            <a:spAutoFit/>
          </a:bodyPr>
          <a:lstStyle/>
          <a:p>
            <a:pPr fontAlgn="auto">
              <a:spcBef>
                <a:spcPts val="0"/>
              </a:spcBef>
              <a:spcAft>
                <a:spcPts val="0"/>
              </a:spcAft>
              <a:defRPr/>
            </a:pPr>
            <a:r>
              <a:rPr lang="en-US" sz="1400" dirty="0">
                <a:cs typeface="+mn-cs"/>
              </a:rPr>
              <a:t>Must </a:t>
            </a:r>
            <a:r>
              <a:rPr lang="en-US" sz="1400" dirty="0" smtClean="0">
                <a:cs typeface="+mn-cs"/>
              </a:rPr>
              <a:t>choose </a:t>
            </a:r>
            <a:r>
              <a:rPr lang="en-US" sz="1400" dirty="0">
                <a:cs typeface="+mn-cs"/>
              </a:rPr>
              <a:t>at least </a:t>
            </a:r>
            <a:r>
              <a:rPr lang="en-US" sz="1400" dirty="0" smtClean="0">
                <a:cs typeface="+mn-cs"/>
              </a:rPr>
              <a:t>½ cup of Fruit or Vegetable:</a:t>
            </a:r>
            <a:endParaRPr lang="en-US" sz="1400" dirty="0">
              <a:cs typeface="+mn-cs"/>
            </a:endParaRPr>
          </a:p>
          <a:p>
            <a:pPr marL="285750" indent="-285750" fontAlgn="auto">
              <a:spcBef>
                <a:spcPts val="0"/>
              </a:spcBef>
              <a:spcAft>
                <a:spcPts val="0"/>
              </a:spcAft>
              <a:buFont typeface="Arial" pitchFamily="34" charset="0"/>
              <a:buChar char="•"/>
              <a:defRPr/>
            </a:pPr>
            <a:r>
              <a:rPr lang="en-US" sz="1400" b="1" dirty="0" smtClean="0"/>
              <a:t>Fresh</a:t>
            </a:r>
            <a:r>
              <a:rPr lang="en-US" sz="1400" b="1" dirty="0" smtClean="0">
                <a:cs typeface="+mn-cs"/>
              </a:rPr>
              <a:t> Pear</a:t>
            </a:r>
            <a:r>
              <a:rPr lang="en-US" sz="1400" b="1" dirty="0">
                <a:cs typeface="+mn-cs"/>
              </a:rPr>
              <a:t>	</a:t>
            </a:r>
            <a:r>
              <a:rPr lang="en-US" sz="800" b="1" dirty="0" smtClean="0">
                <a:cs typeface="+mn-cs"/>
              </a:rPr>
              <a:t>●        </a:t>
            </a:r>
            <a:r>
              <a:rPr lang="en-US" sz="1400" b="1" dirty="0" smtClean="0">
                <a:cs typeface="+mn-cs"/>
              </a:rPr>
              <a:t>Steamed </a:t>
            </a:r>
            <a:r>
              <a:rPr lang="en-US" sz="1400" b="1" dirty="0">
                <a:cs typeface="+mn-cs"/>
              </a:rPr>
              <a:t>Broccoli</a:t>
            </a:r>
          </a:p>
          <a:p>
            <a:pPr marL="285750" indent="-285750" fontAlgn="auto">
              <a:spcBef>
                <a:spcPts val="0"/>
              </a:spcBef>
              <a:spcAft>
                <a:spcPts val="0"/>
              </a:spcAft>
              <a:buFont typeface="Arial" pitchFamily="34" charset="0"/>
              <a:buChar char="•"/>
              <a:defRPr/>
            </a:pPr>
            <a:r>
              <a:rPr lang="en-US" sz="1400" b="1" dirty="0" smtClean="0">
                <a:cs typeface="+mn-cs"/>
              </a:rPr>
              <a:t>Diced Peaches</a:t>
            </a:r>
            <a:r>
              <a:rPr lang="en-US" sz="1400" b="1" dirty="0">
                <a:cs typeface="+mn-cs"/>
              </a:rPr>
              <a:t>	</a:t>
            </a:r>
            <a:r>
              <a:rPr lang="en-US" sz="800" b="1" dirty="0" smtClean="0">
                <a:cs typeface="+mn-cs"/>
              </a:rPr>
              <a:t>●        </a:t>
            </a:r>
            <a:r>
              <a:rPr lang="en-US" sz="1400" b="1" dirty="0" smtClean="0">
                <a:cs typeface="+mn-cs"/>
              </a:rPr>
              <a:t>Romaine </a:t>
            </a:r>
            <a:r>
              <a:rPr lang="en-US" sz="1400" b="1" dirty="0">
                <a:cs typeface="+mn-cs"/>
              </a:rPr>
              <a:t>Salad</a:t>
            </a:r>
          </a:p>
        </p:txBody>
      </p:sp>
      <p:sp>
        <p:nvSpPr>
          <p:cNvPr id="397322" name="TextBox 17"/>
          <p:cNvSpPr txBox="1">
            <a:spLocks noChangeArrowheads="1"/>
          </p:cNvSpPr>
          <p:nvPr/>
        </p:nvSpPr>
        <p:spPr bwMode="auto">
          <a:xfrm rot="-444380">
            <a:off x="1863268" y="3339572"/>
            <a:ext cx="1213422" cy="1997919"/>
          </a:xfrm>
          <a:prstGeom prst="rect">
            <a:avLst/>
          </a:prstGeom>
          <a:noFill/>
          <a:ln w="9525">
            <a:noFill/>
            <a:miter lim="800000"/>
            <a:headEnd/>
            <a:tailEnd/>
          </a:ln>
        </p:spPr>
        <p:txBody>
          <a:bodyPr wrap="square">
            <a:spAutoFit/>
          </a:bodyPr>
          <a:lstStyle/>
          <a:p>
            <a:pPr algn="ctr">
              <a:lnSpc>
                <a:spcPct val="150000"/>
              </a:lnSpc>
            </a:pPr>
            <a:r>
              <a:rPr lang="en-US" sz="1400" b="1" dirty="0">
                <a:solidFill>
                  <a:srgbClr val="FF0000"/>
                </a:solidFill>
              </a:rPr>
              <a:t>Please select at least 3 </a:t>
            </a:r>
            <a:r>
              <a:rPr lang="en-US" sz="1400" b="1" dirty="0" smtClean="0">
                <a:solidFill>
                  <a:srgbClr val="FF0000"/>
                </a:solidFill>
              </a:rPr>
              <a:t>components (including a ½ cup of fruit </a:t>
            </a:r>
            <a:r>
              <a:rPr lang="en-US" sz="1400" b="1" dirty="0">
                <a:solidFill>
                  <a:srgbClr val="FF0000"/>
                </a:solidFill>
              </a:rPr>
              <a:t>or </a:t>
            </a:r>
          </a:p>
          <a:p>
            <a:pPr algn="ctr">
              <a:lnSpc>
                <a:spcPct val="150000"/>
              </a:lnSpc>
            </a:pPr>
            <a:r>
              <a:rPr lang="en-US" sz="1400" b="1" dirty="0" smtClean="0">
                <a:solidFill>
                  <a:srgbClr val="FF0000"/>
                </a:solidFill>
              </a:rPr>
              <a:t>vegetable</a:t>
            </a:r>
            <a:r>
              <a:rPr lang="en-US" sz="1400" b="1" dirty="0">
                <a:solidFill>
                  <a:srgbClr val="FF0000"/>
                </a:solidFill>
              </a:rPr>
              <a:t>)</a:t>
            </a:r>
            <a:endParaRPr lang="en-US" sz="1400" b="1" dirty="0">
              <a:solidFill>
                <a:schemeClr val="bg1"/>
              </a:solidFill>
            </a:endParaRPr>
          </a:p>
        </p:txBody>
      </p:sp>
    </p:spTree>
    <p:extLst>
      <p:ext uri="{BB962C8B-B14F-4D97-AF65-F5344CB8AC3E}">
        <p14:creationId xmlns:p14="http://schemas.microsoft.com/office/powerpoint/2010/main" val="404271697"/>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276860" y="2286000"/>
            <a:ext cx="8594725" cy="2286000"/>
          </a:xfrm>
        </p:spPr>
        <p:txBody>
          <a:bodyPr>
            <a:normAutofit fontScale="77500" lnSpcReduction="20000"/>
          </a:bodyPr>
          <a:lstStyle/>
          <a:p>
            <a:pPr marL="109728" indent="0" algn="ctr">
              <a:buNone/>
            </a:pPr>
            <a:r>
              <a:rPr lang="en-US" dirty="0" smtClean="0"/>
              <a:t>Child Nutrition Program Administration</a:t>
            </a:r>
          </a:p>
          <a:p>
            <a:pPr marL="109728" indent="0" algn="ctr">
              <a:buNone/>
            </a:pPr>
            <a:r>
              <a:rPr lang="en-US" dirty="0" smtClean="0"/>
              <a:t>89 Washington Avenue, Room 375 EBA</a:t>
            </a:r>
          </a:p>
          <a:p>
            <a:pPr marL="109728" indent="0" algn="ctr">
              <a:buNone/>
            </a:pPr>
            <a:r>
              <a:rPr lang="en-US" dirty="0" smtClean="0"/>
              <a:t>Albany, NY 12234</a:t>
            </a:r>
          </a:p>
          <a:p>
            <a:pPr marL="109728" indent="0" algn="ctr">
              <a:buNone/>
            </a:pPr>
            <a:endParaRPr lang="en-US" dirty="0"/>
          </a:p>
          <a:p>
            <a:pPr marL="109728" indent="0" algn="ctr">
              <a:buNone/>
            </a:pPr>
            <a:r>
              <a:rPr lang="en-US" dirty="0" smtClean="0"/>
              <a:t>(518) 473-8781</a:t>
            </a:r>
          </a:p>
          <a:p>
            <a:pPr marL="109728" indent="0" algn="ctr">
              <a:buNone/>
            </a:pPr>
            <a:endParaRPr lang="en-US" dirty="0"/>
          </a:p>
          <a:p>
            <a:pPr marL="109728" indent="0" algn="ctr">
              <a:buNone/>
            </a:pPr>
            <a:r>
              <a:rPr lang="en-US" dirty="0" smtClean="0">
                <a:hlinkClick r:id="rId3"/>
              </a:rPr>
              <a:t>www.nysed.gov/cn/cnms.htm</a:t>
            </a:r>
            <a:endParaRPr lang="en-US" dirty="0" smtClean="0"/>
          </a:p>
          <a:p>
            <a:endParaRPr lang="en-US" dirty="0"/>
          </a:p>
        </p:txBody>
      </p:sp>
      <p:pic>
        <p:nvPicPr>
          <p:cNvPr id="6" name="Picture 2"/>
          <p:cNvPicPr>
            <a:picLocks noChangeAspect="1"/>
          </p:cNvPicPr>
          <p:nvPr/>
        </p:nvPicPr>
        <p:blipFill>
          <a:blip r:embed="rId4"/>
          <a:srcRect/>
          <a:stretch>
            <a:fillRect/>
          </a:stretch>
        </p:blipFill>
        <p:spPr bwMode="auto">
          <a:xfrm>
            <a:off x="161925" y="457200"/>
            <a:ext cx="2956560" cy="609600"/>
          </a:xfrm>
          <a:prstGeom prst="rect">
            <a:avLst/>
          </a:prstGeom>
          <a:noFill/>
          <a:ln w="9525">
            <a:noFill/>
            <a:miter lim="800000"/>
            <a:headEnd/>
            <a:tailEnd/>
          </a:ln>
        </p:spPr>
      </p:pic>
      <p:sp>
        <p:nvSpPr>
          <p:cNvPr id="2" name="Rectangle 1"/>
          <p:cNvSpPr/>
          <p:nvPr/>
        </p:nvSpPr>
        <p:spPr>
          <a:xfrm>
            <a:off x="142875" y="5334000"/>
            <a:ext cx="8747760" cy="1446550"/>
          </a:xfrm>
          <a:prstGeom prst="rect">
            <a:avLst/>
          </a:prstGeom>
        </p:spPr>
        <p:txBody>
          <a:bodyPr wrap="square">
            <a:spAutoFit/>
          </a:bodyPr>
          <a:lstStyle/>
          <a:p>
            <a:r>
              <a:rPr lang="en-US" sz="800" dirty="0"/>
              <a:t>The U.S. Department of Agriculture prohibits discrimination against its customers, employees, and applicants for employment on the bases of race, color, national origin, age, disability, sex, gender identity, religion, reprisal, and where applicable, political beliefs, marital status, familial or parental status, sexual orientation, or all or part of an individual's income is derived from any public assistance program, or protected genetic information in employment or in any program or activity conducted or funded by the Department.  (Not all prohibited bases will apply to all programs and/or employment activities.) 	</a:t>
            </a:r>
          </a:p>
          <a:p>
            <a:r>
              <a:rPr lang="en-US" sz="800" dirty="0"/>
              <a:t>If you wish to file a Civil Rights program complaint of discrimination, complete the USDA Program Discrimination Form, found online at http://www.ascr.usda.gov/complaint_filing_cust.html, or at any USDA office, or call (866) 632-9992 to request a form.  You may also write a letter containing all of the information requested in the form.  Send your completed complaint form or letter to us by mail at U.S. Department of Agriculture, Director, Office of Adjudication, 1400 Independence Avenue, S.W., Washington, D.C.  20250-9410, by fax (202) 690-7442 or email at program.intake@usda.gov.</a:t>
            </a:r>
          </a:p>
          <a:p>
            <a:r>
              <a:rPr lang="en-US" sz="800" dirty="0"/>
              <a:t> </a:t>
            </a:r>
          </a:p>
          <a:p>
            <a:r>
              <a:rPr lang="en-US" sz="800" dirty="0"/>
              <a:t>Individuals who are deaf, hard of hearing or have speech disabilities, may contact USDA through the Federal Relay Service at (800) 877-8339; or (800) 845-6136 (Spanish).</a:t>
            </a:r>
          </a:p>
          <a:p>
            <a:r>
              <a:rPr lang="en-US" sz="800" dirty="0"/>
              <a:t> </a:t>
            </a:r>
          </a:p>
          <a:p>
            <a:r>
              <a:rPr lang="en-US" sz="800" dirty="0"/>
              <a:t>USDA is an equal opportunity provider and employer.</a:t>
            </a:r>
          </a:p>
        </p:txBody>
      </p:sp>
    </p:spTree>
    <p:extLst>
      <p:ext uri="{BB962C8B-B14F-4D97-AF65-F5344CB8AC3E}">
        <p14:creationId xmlns:p14="http://schemas.microsoft.com/office/powerpoint/2010/main" val="1589640055"/>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lstStyle/>
          <a:p>
            <a:pPr algn="ctr" fontAlgn="auto">
              <a:spcAft>
                <a:spcPts val="0"/>
              </a:spcAft>
              <a:defRPr/>
            </a:pPr>
            <a:r>
              <a:rPr lang="en-US" dirty="0" smtClean="0"/>
              <a:t>Food-Based Menu Planning</a:t>
            </a:r>
            <a:endParaRPr lang="en-US" dirty="0"/>
          </a:p>
        </p:txBody>
      </p:sp>
      <p:sp>
        <p:nvSpPr>
          <p:cNvPr id="2" name="Content Placeholder 1"/>
          <p:cNvSpPr>
            <a:spLocks noGrp="1"/>
          </p:cNvSpPr>
          <p:nvPr>
            <p:ph idx="1"/>
          </p:nvPr>
        </p:nvSpPr>
        <p:spPr>
          <a:xfrm>
            <a:off x="457200" y="1646237"/>
            <a:ext cx="8229600" cy="4754563"/>
          </a:xfrm>
        </p:spPr>
        <p:txBody>
          <a:bodyPr>
            <a:noAutofit/>
          </a:bodyPr>
          <a:lstStyle/>
          <a:p>
            <a:pPr>
              <a:defRPr/>
            </a:pPr>
            <a:r>
              <a:rPr lang="en-US" sz="2000" dirty="0" smtClean="0"/>
              <a:t>All meals served must follow the Food-Based </a:t>
            </a:r>
            <a:r>
              <a:rPr lang="en-US" sz="2000" dirty="0"/>
              <a:t>Menu </a:t>
            </a:r>
            <a:r>
              <a:rPr lang="en-US" sz="2000" dirty="0" smtClean="0"/>
              <a:t>Planning (FBMP) approach, which uses meal </a:t>
            </a:r>
            <a:r>
              <a:rPr lang="en-US" sz="2000" dirty="0"/>
              <a:t>patterns and age/grade groups as </a:t>
            </a:r>
            <a:r>
              <a:rPr lang="en-US" sz="2000" dirty="0" smtClean="0"/>
              <a:t>menu planning tools</a:t>
            </a:r>
          </a:p>
          <a:p>
            <a:pPr lvl="1">
              <a:defRPr/>
            </a:pPr>
            <a:r>
              <a:rPr lang="en-US" sz="1800" dirty="0" smtClean="0"/>
              <a:t>Food group components must be served in specified daily and weekly amounts</a:t>
            </a:r>
            <a:endParaRPr lang="en-US" sz="1050" b="1" dirty="0" smtClean="0"/>
          </a:p>
          <a:p>
            <a:pPr marL="18288" indent="0" fontAlgn="auto">
              <a:spcAft>
                <a:spcPts val="0"/>
              </a:spcAft>
              <a:buNone/>
              <a:defRPr/>
            </a:pPr>
            <a:r>
              <a:rPr lang="en-US" sz="2400" b="1" dirty="0" smtClean="0"/>
              <a:t>Breakfast (SBP)</a:t>
            </a:r>
            <a:endParaRPr lang="en-US" sz="2400" b="1" dirty="0"/>
          </a:p>
          <a:p>
            <a:pPr lvl="1">
              <a:defRPr/>
            </a:pPr>
            <a:r>
              <a:rPr lang="en-US" sz="1800" dirty="0"/>
              <a:t>Schools are required to use appropriate age/grade groups </a:t>
            </a:r>
            <a:r>
              <a:rPr lang="en-US" sz="1800" dirty="0" smtClean="0"/>
              <a:t>(K-5</a:t>
            </a:r>
            <a:r>
              <a:rPr lang="en-US" sz="1800" dirty="0"/>
              <a:t>, 6-8, </a:t>
            </a:r>
            <a:r>
              <a:rPr lang="en-US" sz="1800" dirty="0" smtClean="0"/>
              <a:t>9-12)  to </a:t>
            </a:r>
            <a:r>
              <a:rPr lang="en-US" sz="1800" dirty="0"/>
              <a:t>plan menus </a:t>
            </a:r>
          </a:p>
          <a:p>
            <a:pPr lvl="1">
              <a:defRPr/>
            </a:pPr>
            <a:r>
              <a:rPr lang="en-US" sz="1800" dirty="0"/>
              <a:t>Schools </a:t>
            </a:r>
            <a:r>
              <a:rPr lang="en-US" sz="1800" dirty="0" smtClean="0"/>
              <a:t>may use a K-8 or K-12 menu plan </a:t>
            </a:r>
            <a:r>
              <a:rPr lang="en-US" sz="1800" dirty="0"/>
              <a:t>as food quantity, sodium, and calorie requirements </a:t>
            </a:r>
            <a:r>
              <a:rPr lang="en-US" sz="1800" dirty="0" smtClean="0"/>
              <a:t>overlap</a:t>
            </a:r>
            <a:endParaRPr lang="en-US" sz="1800" dirty="0">
              <a:solidFill>
                <a:srgbClr val="FF0000"/>
              </a:solidFill>
            </a:endParaRPr>
          </a:p>
          <a:p>
            <a:pPr marL="18288" indent="0" fontAlgn="auto">
              <a:spcAft>
                <a:spcPts val="0"/>
              </a:spcAft>
              <a:buNone/>
              <a:defRPr/>
            </a:pPr>
            <a:r>
              <a:rPr lang="en-US" sz="2400" b="1" dirty="0" smtClean="0"/>
              <a:t>Lunch (NSLP)</a:t>
            </a:r>
          </a:p>
          <a:p>
            <a:pPr lvl="1">
              <a:defRPr/>
            </a:pPr>
            <a:r>
              <a:rPr lang="en-US" sz="1800" dirty="0" smtClean="0"/>
              <a:t>Schools are required to </a:t>
            </a:r>
            <a:r>
              <a:rPr lang="en-US" sz="1800" dirty="0"/>
              <a:t>use </a:t>
            </a:r>
            <a:r>
              <a:rPr lang="en-US" sz="1800" dirty="0" smtClean="0"/>
              <a:t>appropriate age/grade </a:t>
            </a:r>
            <a:r>
              <a:rPr lang="en-US" sz="1800" dirty="0"/>
              <a:t>groups </a:t>
            </a:r>
            <a:r>
              <a:rPr lang="en-US" sz="1800" dirty="0" smtClean="0"/>
              <a:t>(K-5</a:t>
            </a:r>
            <a:r>
              <a:rPr lang="en-US" sz="1800" dirty="0"/>
              <a:t>, 6-8, </a:t>
            </a:r>
            <a:r>
              <a:rPr lang="en-US" sz="1800" dirty="0" smtClean="0"/>
              <a:t>9-12) to </a:t>
            </a:r>
            <a:r>
              <a:rPr lang="en-US" sz="1800" dirty="0"/>
              <a:t>plan </a:t>
            </a:r>
            <a:r>
              <a:rPr lang="en-US" sz="1800" dirty="0" smtClean="0"/>
              <a:t>menus</a:t>
            </a:r>
          </a:p>
          <a:p>
            <a:pPr lvl="1">
              <a:defRPr/>
            </a:pPr>
            <a:r>
              <a:rPr lang="en-US" sz="1800" dirty="0" smtClean="0"/>
              <a:t>Schools may use a K-8 menu plan as food quantity, sodium, and calorie requirements overlap</a:t>
            </a:r>
          </a:p>
        </p:txBody>
      </p:sp>
    </p:spTree>
    <p:extLst>
      <p:ext uri="{BB962C8B-B14F-4D97-AF65-F5344CB8AC3E}">
        <p14:creationId xmlns:p14="http://schemas.microsoft.com/office/powerpoint/2010/main" val="2564422875"/>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6820" y="381000"/>
            <a:ext cx="8229600" cy="1143000"/>
          </a:xfrm>
        </p:spPr>
        <p:txBody>
          <a:bodyPr/>
          <a:lstStyle/>
          <a:p>
            <a:pPr algn="ctr" fontAlgn="auto">
              <a:spcAft>
                <a:spcPts val="0"/>
              </a:spcAft>
              <a:defRPr/>
            </a:pPr>
            <a:r>
              <a:rPr lang="en-US" dirty="0" smtClean="0"/>
              <a:t>Meal Components</a:t>
            </a:r>
            <a:endParaRPr lang="en-US" dirty="0"/>
          </a:p>
        </p:txBody>
      </p:sp>
      <p:sp>
        <p:nvSpPr>
          <p:cNvPr id="2" name="Content Placeholder 1"/>
          <p:cNvSpPr>
            <a:spLocks noGrp="1"/>
          </p:cNvSpPr>
          <p:nvPr>
            <p:ph sz="half" idx="1"/>
          </p:nvPr>
        </p:nvSpPr>
        <p:spPr>
          <a:xfrm>
            <a:off x="4724400" y="1600200"/>
            <a:ext cx="4194736" cy="4648200"/>
          </a:xfrm>
        </p:spPr>
        <p:txBody>
          <a:bodyPr>
            <a:normAutofit/>
          </a:bodyPr>
          <a:lstStyle/>
          <a:p>
            <a:pPr marL="18288" indent="0" algn="ctr" fontAlgn="auto">
              <a:spcAft>
                <a:spcPts val="0"/>
              </a:spcAft>
              <a:buNone/>
              <a:defRPr/>
            </a:pPr>
            <a:r>
              <a:rPr lang="en-US" sz="2800" dirty="0" smtClean="0"/>
              <a:t>Lunch Meal Components</a:t>
            </a:r>
          </a:p>
          <a:p>
            <a:pPr marL="18288" indent="0" fontAlgn="auto">
              <a:spcAft>
                <a:spcPts val="0"/>
              </a:spcAft>
              <a:buNone/>
              <a:defRPr/>
            </a:pPr>
            <a:endParaRPr lang="en-US" sz="3200" dirty="0" smtClean="0"/>
          </a:p>
          <a:p>
            <a:pPr marL="845820" lvl="1" indent="-457200">
              <a:buFont typeface="+mj-lt"/>
              <a:buAutoNum type="arabicPeriod"/>
              <a:defRPr/>
            </a:pPr>
            <a:r>
              <a:rPr lang="en-US" sz="2000" dirty="0" smtClean="0"/>
              <a:t>Fruits</a:t>
            </a:r>
            <a:endParaRPr lang="en-US" sz="2000" dirty="0"/>
          </a:p>
          <a:p>
            <a:pPr marL="845820" lvl="1" indent="-457200">
              <a:buFont typeface="+mj-lt"/>
              <a:buAutoNum type="arabicPeriod"/>
              <a:defRPr/>
            </a:pPr>
            <a:r>
              <a:rPr lang="en-US" sz="2000" dirty="0" smtClean="0"/>
              <a:t>Vegetables</a:t>
            </a:r>
          </a:p>
          <a:p>
            <a:pPr marL="1303020" lvl="2" indent="-457200">
              <a:defRPr/>
            </a:pPr>
            <a:r>
              <a:rPr lang="en-US" sz="2000" dirty="0" smtClean="0"/>
              <a:t>Dark green</a:t>
            </a:r>
          </a:p>
          <a:p>
            <a:pPr marL="1303020" lvl="2" indent="-457200">
              <a:defRPr/>
            </a:pPr>
            <a:r>
              <a:rPr lang="en-US" sz="2000" dirty="0" smtClean="0"/>
              <a:t>Red/Orange</a:t>
            </a:r>
          </a:p>
          <a:p>
            <a:pPr marL="1303020" lvl="2" indent="-457200">
              <a:defRPr/>
            </a:pPr>
            <a:r>
              <a:rPr lang="en-US" sz="2000" dirty="0" smtClean="0"/>
              <a:t>Beans/Legumes</a:t>
            </a:r>
          </a:p>
          <a:p>
            <a:pPr marL="1303020" lvl="2" indent="-457200">
              <a:defRPr/>
            </a:pPr>
            <a:r>
              <a:rPr lang="en-US" sz="2000" dirty="0" smtClean="0"/>
              <a:t>Starchy</a:t>
            </a:r>
          </a:p>
          <a:p>
            <a:pPr marL="1303020" lvl="2" indent="-457200">
              <a:defRPr/>
            </a:pPr>
            <a:r>
              <a:rPr lang="en-US" sz="2000" dirty="0" smtClean="0"/>
              <a:t>Other</a:t>
            </a:r>
          </a:p>
          <a:p>
            <a:pPr marL="845820" lvl="1" indent="-457200">
              <a:buFont typeface="+mj-lt"/>
              <a:buAutoNum type="arabicPeriod"/>
              <a:defRPr/>
            </a:pPr>
            <a:r>
              <a:rPr lang="en-US" sz="2000" dirty="0" smtClean="0"/>
              <a:t>Grains</a:t>
            </a:r>
            <a:endParaRPr lang="en-US" sz="2000" dirty="0"/>
          </a:p>
          <a:p>
            <a:pPr marL="845820" lvl="1" indent="-457200">
              <a:buFont typeface="+mj-lt"/>
              <a:buAutoNum type="arabicPeriod"/>
              <a:defRPr/>
            </a:pPr>
            <a:r>
              <a:rPr lang="en-US" sz="2000" dirty="0" smtClean="0"/>
              <a:t>Meat/Meat Alternates</a:t>
            </a:r>
            <a:endParaRPr lang="en-US" sz="2000" dirty="0"/>
          </a:p>
          <a:p>
            <a:pPr marL="845820" lvl="1" indent="-457200">
              <a:buFont typeface="+mj-lt"/>
              <a:buAutoNum type="arabicPeriod"/>
              <a:defRPr/>
            </a:pPr>
            <a:r>
              <a:rPr lang="en-US" sz="2000" dirty="0" smtClean="0"/>
              <a:t>Fluid Milk</a:t>
            </a:r>
            <a:endParaRPr lang="en-US" sz="2000" dirty="0"/>
          </a:p>
        </p:txBody>
      </p:sp>
      <p:sp>
        <p:nvSpPr>
          <p:cNvPr id="4" name="Content Placeholder 3"/>
          <p:cNvSpPr>
            <a:spLocks noGrp="1"/>
          </p:cNvSpPr>
          <p:nvPr>
            <p:ph sz="half" idx="2"/>
          </p:nvPr>
        </p:nvSpPr>
        <p:spPr>
          <a:xfrm>
            <a:off x="215900" y="1600200"/>
            <a:ext cx="4419600" cy="4800600"/>
          </a:xfrm>
        </p:spPr>
        <p:txBody>
          <a:bodyPr>
            <a:normAutofit/>
          </a:bodyPr>
          <a:lstStyle/>
          <a:p>
            <a:pPr marL="73152" indent="0" algn="ctr">
              <a:buNone/>
              <a:defRPr/>
            </a:pPr>
            <a:r>
              <a:rPr lang="en-US" sz="2800" dirty="0" smtClean="0"/>
              <a:t>Breakfast Meal Components</a:t>
            </a:r>
          </a:p>
          <a:p>
            <a:pPr marL="73152" indent="0">
              <a:buNone/>
              <a:defRPr/>
            </a:pPr>
            <a:endParaRPr lang="en-US" sz="2800" dirty="0" smtClean="0"/>
          </a:p>
          <a:p>
            <a:pPr marL="957834" lvl="1" indent="-457200">
              <a:buFont typeface="+mj-lt"/>
              <a:buAutoNum type="arabicPeriod"/>
              <a:defRPr/>
            </a:pPr>
            <a:r>
              <a:rPr lang="en-US" sz="2000" dirty="0" smtClean="0"/>
              <a:t>Fruits/Vegetables</a:t>
            </a:r>
          </a:p>
          <a:p>
            <a:pPr marL="957834" lvl="1" indent="-457200">
              <a:buFont typeface="+mj-lt"/>
              <a:buAutoNum type="arabicPeriod"/>
              <a:defRPr/>
            </a:pPr>
            <a:r>
              <a:rPr lang="en-US" sz="2000" dirty="0" smtClean="0"/>
              <a:t>Grains/Meat and Meat Alternates</a:t>
            </a:r>
          </a:p>
          <a:p>
            <a:pPr marL="957834" lvl="1" indent="-457200">
              <a:buFont typeface="+mj-lt"/>
              <a:buAutoNum type="arabicPeriod"/>
              <a:defRPr/>
            </a:pPr>
            <a:r>
              <a:rPr lang="en-US" sz="2000" dirty="0" smtClean="0"/>
              <a:t>Fluid Milk</a:t>
            </a:r>
            <a:endParaRPr lang="en-US" sz="2000" dirty="0"/>
          </a:p>
        </p:txBody>
      </p:sp>
      <p:sp>
        <p:nvSpPr>
          <p:cNvPr id="356357" name="AutoShape 2" descr="data:image/jpeg;base64,/9j/4AAQSkZJRgABAQAAAQABAAD/2wCEAAkGBhMSERUUEhQUFRMWGBQXFRYYGBQVFhgUFRQVFBQUFBQXHCYeFxkjGRQUHy8gJCcpLCwsFR4xNTAqNSYrLCkBCQoKDgwOGg8PGiwkHyQsKSwsLCwsLCwtLCwtLCwpLCwsLCwsLSwsLCwsLCwvKSksLCwsLCwpLCwsKSwpLCwsKf/AABEIAIYBeAMBIgACEQEDEQH/xAAbAAACAgMBAAAAAAAAAAAAAAAFBgMEAAIHAf/EADoQAAIABAQEBAMHBAIDAQEAAAECAAMEEQUSITEGQVFhInGBkRMyoQcjQrHB0fAUFVJicuGSosLxM//EABoBAAIDAQEAAAAAAAAAAAAAAAEDAAIEBQb/xAAwEQACAgEEAQMCBQQCAwAAAAAAAQIDEQQSITFBEyJRcaEFMmGBkRQzUsHw8RUjQv/aAAwDAQACEQMRAD8A5wWzyARuNDAtpZEeUVWVNjsdxE9VddR8pgZDg3w+WzEgAnyBMGKDCGY+IEeYIiPBMWKKAFFzuYcErRM+GABtrFJ8Lg2Qrr253c/Ax8KUiimKjYQw01LaQR0gBh0sShYHeDcir+7PeFx+CW88lYRpPnZRpEEyvUPkO5EU6ida+uo27iGQr8sySn4RvMn8zqp37QLF5cywGZW27QcwrBGnjOCAh3EWa/g4rKJDsSNQNPYQ8WAWlaXcX7CKs6iL7KF843WYot8xPOJHlg+IBz2iEB1NOKzNdSNjygsGmGYHLXIGw2EbSRnXIyhAeekeT8MMkXV7qdzz94hC5OxwEZC2vPtFvD6iy2c+Rhf+IlwES6/iMZVM1rKG+Hy7QSDpLpi+m45c4tScISX4mAJhRpsWqpSjKoI5EnWIqji2eWs5VRztAyw4Rc4rxZ7hflU323MKEiejk573JsBDdiksTZQaX4iNz+cK9ZRNKtMKn2isseQxcl0S0+FhifFYDaNqqmMsg5r87QLmYo5U5QQbxHTz5k18x0A0irrixiumvIfwzHmzWJhDnTM0xjzLsf8A2JvDNUSchBhVXVj1ubwqK2tjLJbki1KprnT8usGMPwAsQWPe0QUCDSGCgnAQNxaMOAXiOBgDpAqThgEN9bMDCA7pFXIYq0aUNKA4uRD9RyEMsZbXGpPkLRz5pljDRgNQzWUXPWGQkLsgX6Cts/rY77bft6iAvHlaTZRsN4N1GH/DtM2XmByPM/r6RUq8OlTb5iGzKrXHRhcA9D2gWSSabHaTEZOT8C7gXDaz5eZmIJ2sYfsBwGVSyQym8wfM3M+cCaSiSQiqh8MEWrlA30McS661Sks8eDq2N2xWOi1xZSpU0rAjxAXU8wRtaONCmfpHZ6GaJgyDnz7QJ4n4LlypZeXe+55x1/w2PqrM33gwT1ktKtsVk5kKBokk4Xfe1ucHJWGMRdvCOpiKfLAGVdBuTzMdW+muqP6maP4pfb0kkUHqSBlXRR7RSn1F9YkrJlzYbCKbi8c8Q228s1sdzvGIvONyuojelW49YhUsERpJma2HlEk7YxWww5mPYwCxLVT7HLfzgrR4iwVLEgjY9xC3PmXcmCNO11iAOhYZxQWAubHY+cZCVJrAunJv5ePIOWTCLPEvBMtwZksWO+kBKXA7Szm1i9gPFrMBLmG/K8FJ1P8AduR0MU5XDLxSYlSiA1vaGzhqqVjlbflCajaxfpqsowYQ5rgUnh5OmzmsQInl1e8s72vAbB64TRcnxCJnU5iwOo2gVwxyMts3LCIWrQsw59xziGdivxDltryPWPKycHTbXnA96koAUGaGmbB1bhMgU66wflC4hJ4eq2+Cpy2uIa8PmswhSfOC7XGTn3FC/DqXUeAGx25nciB0muK6Fzbyh24x4fE1kYaPexPUQJquDmK/dsAeh2P7QwqlkAzWQ6jMxi3SYtpkmKAp5k39xAuvoqiRf4iMo6gXX3EUqdjMNkVnbtcxM4DgZZVAFe8ts4P4eQjeomZbiabdBFSjwaulLnRBr+G4v7RvOaYyMHT7zY35QHOKWWTYzJM8fiLFTsIvSsMkzQbLlPeI8Lw0sRc2A6wynCVmLaUPEOe0IsuzFqvstBR3LPQLwvD2TwlgU5CGCrwQTJViotaKUrDHlEZtdeUNcr5Ldoy0+rd/d4a6NVmyv+3ymc6lcLS0Jvt0iCr4Zl2OQhTFzGsFntNmETgkvcdYVw+R7NMZz11t6R1I0vbucjE5rOEixiGDMFHO3OEeoo7VDJsb/nr+8dImZ3llRzBH0hSxPK05Oby8uc23B0352/eMjsy8GuNXtyb0tBlAG5glKpDENRfL4LA9eneBNUmRcxqGB111sT5xRPI6XHQemCwgfPYQElYmx0E7PBCYXygkQGWTyRVVWiasfSLfDnEc6XNVlTwX16kQIkUhmzgi5c5Ohc2UdyekS4OXeoMtiFytk1V9TnyknKwCgC7eg3i8U+0Jm1nDOwYnNV6J5my2DHrY6EeesJ74xTo5Gay2W3XLlFvpaG+uwof0JlM2dXMlCVvoC6gle43EIOIfZ80yc7ZzluFX/igCKfUKD6wyUK5vFvWPuIkm4ez5Jp3FNOuYZrjl5wHm8YJ3MFpP2ZIPmYmCFNwBIX8N4G3RxedrYyE9So7VJIXKT7QWlH7tLn1i03FtdVMBlIXpaw+sNtNwxJXZB7RcFGq7KIZ/VQgsVQwUdMpvNksiumEOVzzjoNcvKBVQb3hq4jqckloUlmeEdWhW+U+ZMs4qPCA7SdTEUuRrBN1HrFelYZrdTBwyvBT+H4veJcKW4PZjFoyPF6GIMFNmmiAQ1rmyi1ucaYVL1eLGJtmUdbXjSj0zd1ieA+QY8vxkRaoplo0qls6tyIjSe2QgjYwUVLMw9NbRkVRNsbjaMgBI+GKIZs7i9thDRX4yPhlQvKB2GysqCPKpY6KojtyzVGtKIsX8UWJGtxEc1LMYsUy6xkaMT4YT4fxQypgvtsYfaKfKmHXS/wBY5vVyLEMOcHaKaWkgqdVh1DXTNNSUuGOXwUTOABpb1iWm4dlXDganW3KAOH4wzhlbe28HKOusR5CN0q4zjg0SqTjgMSKiXL0bTtBmhxlNlhbr6QTQGG43jbDZNjGBVbOJHLu3ReMBziarZpJKaMNQe4ihg/FAZB8RbPtpteLc+YrKUvqRC++B/DFy+kKtvhFYj2GiKk3vf0D/APcmdjcKV6c4qSzLluTLlqt97ADWFudVThOAlnS2pO1oM0RLb6mMcLpy4kOrhy8oZKSuDQm/aLVmlKTEIbObMvpuIYJEsg3gfiyyJ5++T5dFJ19RF5tbcSGKrc8IS04omsL6KO0E8J4tqZQ+7UEHrf6GLU3h6UrkH/8AmRdQOvcxWk0glteYwCDZe3K5i0I1rmKeS0a2+FBDFS8czSQsyRqed7iHGTPuo2uRHOZXFNMHAdfAOcE6v7SKSWtpZubbCNFdFj7RlulGLwsfsb4xjtHJmFXYzZpPyDxW8xsPWKNXMFQwYIFA2hVp6qROnNMCEsxLX5XMNuF3YbQzU7Yx255KUJt7vBsJJAsBADEcGyTHe2kxQCO4PzDy6Q4CSY9m0auuVxcfzY8o5uDcp4EQS8wsYHVVKiyZkvIWZwRmKlnXW4yv0FtjpDHimGCRMst8jAFb667ML/zePXnoFubXiyk4su4qaEzAOHjmuykJe92tc6WAA5CGqoph8O1opS8YzzciCw3LHYftBNa6XlN2Vm/1IIiNt8stGKXCFlsL1Nja8SU2EEG5c+mkWa+tlMbNcG34evWA0nFmU5X35GByTCzydlw6aGpJYH4SvO+ovrHkLHBuKfczMx8IynsNbQZbFx+FSfJWb8hDsOaTMs8Qk0XssZ8OF7EOKzKuXSYgG5Mt1A8yRpAmp+0dPw5j9InpNlfVSHjJEUwDtHN6n7RXOwt6wNmceTL6kW94nofqD1v0HDjVx8Ow1hUeZYLFqRiBny2JYN0MDp0zQEcoKWOCN55PamZrFP4viv3vGGde6nflGqi/nsYuipOa+xBilS1Np7W2MaVEokacooS5pDX5xCBHF3OUEHtHtPWZlXrtFWbUZgVPmIpI5QwCBeobwgcxEDzMy2PpGkyfmF+v5xWZjy3EAJ7KmlTGRtow7xkAIzST4B5RHNN49pDdIu09GB4m2G0daU1GOWbnJJC2+EzHmWAtF5eGJgtdrHyMF5teb7geQ19TFZ8VPO5jmSk28mF4bN1wMlMpZT9IsYZhrSicxXKfWKH94A5GJlxlTvcQIylF5RaMtr4CCSZatcE+gizT1Cj8R9RAn+sQ7Nr02MRNPU/jI8xce4hi1Fi8jPWl8jxQV2mmsXqguF+7378oR6CawIsQw/1b9DD/AIRVeHxC45EixHYxf1XNYkLnPd2BJM1l0mTFve5I/KCFQ0l11mC3cwq8acNzSWm0pzAm5TmDzynp2hTouGqyawDkqOdydvKFLRxbWX2W3yT9sTpctpL3UNm7j94LYfMCAADSBWC4WJCBQPWCojfXpK4LHZqaz2EMXxqXJkGYeQ0HeOLVn2hzprHKgA5bnyh3xivkzXyu2i7jvFCTMo5fyqsYpYhNrbkyyex+2WBTGN103YP2sLfnEyYHXTd7+phsPFVOmwX6RSn/AGgAfLaGrUWr8sUjNJRl+aTYPpvs8qH+d7e8GKP7NEHzsT62gXM+0Z+UUZ/Hs09feKystl3ICVceonRaDh2RJGmUQRSplINCI45N40nMbDUnQAXJJOgAG5MNOD8KVc6XmqKn+kv8qmWJptp4nyzFy89N+ttozSUI8yY6G+fEUOk3iCSOcR0/ESTHCSxmc7KNSfSKVBwfhqC82oaob/eaZa+QSXb6kwVpKzD6Z88lZUuwI8KrmN+We+ZoXK2tdGmOlvl4+wK4nWY0rMyFMh0vYE30Nh529oRq+qcggQ5pXmarBjcXI15g3/SErEZgSa0sHUa255eve0Z4W75dG63SuiHZrw7XKjFDrMY7bk+QEEsQlDkpUnfwsP0ingyS7nOt737H0MMpxU5WHxJjAjk46WAYMpKnqQdY04TMa3eBSm0hRWmWbIouSRYdABexYk2AtAl1ZnBYW7b28zDTi1UJhGdiRuq3v0IJ9fKBNQyqyMQCXbLLU/iI1ZiP8VGvckDnFei+18Jj7wYhp6cTWYJ8UkAEXui9u5/KLc/ixhMKyz4W3GtgwI+XoDfbtAPG8R+6ky98qa+ZO8AUmkmym3U8/wCaRhlNyfB3KdHFQzI6pJ4gsni8WbcHxDuDeB0vhTDp9w1HIBPNF+G2u9mSxBhJpXc6Zz7L+0XpFRMDWDn2H7RFbKPkRLQQl9S5jv2XYbYiW86RM5EMZq3t+JJhuRfowMLkr7ImmqRT1cuZNUElHlmUD2Vs7e9oZZtW5AB1OwOv63P1g5wxMSWXBIz5SRfYm20NjqJ5Rmt/D4Rrb8nKcDlPIeZJmqyOpIZG0II0PYjuNDyvGpnWZx0P0MdJ4pwRK9pTLNEqfKuPiZMyOjalHAIOh1B1tc6axz/iLCHp5xRypJFwym6kciLxrjZGfRy7KZV9gmpHMdYyTNzE23G/eKsurKkgxvNsLOnqIaZwmoHvuIH1tFzAuI0NVfX6RDPrGA0iEIGAj0y78xFaZMLRi3EEBOPDuY8WfrGsrXlGuSAEuS56+sZFVY8iYDkapst5ZCkWO5v0ivUz5j6B7DtHtXWF23B6knf/AKjZHUDU3PbaLyluYZSbK4m5dC5jdqnoL+8bTGtsAPSKM2p8/SKMqTvOJ2BjJb3+ZT5j9RFZJjHkYkWoYQCGTZeuh0iJnYbG/npEzV6H5hY9Y9ZOYII7j9YgTKOrKm5GsPfDONkAhmOQi1j4h78oSZLAHUD84d+EquUSFyLc79IKIFUqSgNjmXl6xHPqAbHY7G0MtfgImyGKKFIFxbtrCDKqCQb73jp6aXtw/BuokpIaKecSNYhxjFUkSmdjawMQSqxVTOxsAI5fxdxOaqZZT90p0/2P+R7dItdaq1+oLrFBFCdijMzNmPiJPvEDVl+ZirHoU9I5m9s5vZOaqNTUxH8FukbrSt2iZZDz45jwzjzMWqfCXfQAn0hx4U+zzMyzqg/dqbiXb52Bv4j/AIg8uflvWc1CO6Qyut2S2xCHAfCxko0+fKAnNYybnxohWxOXZS1z3t0hkqZxYA30BBt1t1ixU1dhcxQCnMbaq2vkf+/0jkSnK2WT1Onqhp4YfH6kOJV5W1hvz7GIa6SxkWAzE8hzi+aCWwGbUjYbDtBGXTKoudB0hkaH2xU9fCH5FkA4PIdZYDqc2/In1gZivDbtPE5QQQCLaEEG2/tBnGuJFlAhbBuR7iF+dxzexXwtzU7HqL+3tD41qLyjFfqZ3LE8Fd6dlOqlfy9DFeciNqWIPY2MH8NxRaqWcwtMBa4HMA3BuOxEVq/h5CquT4cyq7LYFC4DSy2lrEG224t0hy5MnQv+BdfqT9YhwycaipM06S5YySx23J8zuf8Al2izxXwxNpGCsQ6uLynW9nHLQ/K2o077mLVDQCTLVOY3PVjqT7wu17I48s26Gv1bU/C5Lc+cWNzEdGPEf5tG2S4jeUltezf/ADGHPGD0LLVKNTFqlHiPnEFMsT0x8RELK/IQRhm8hf1/lo9pmupPUmK4bx+a/qY3pW0t0JiwtrgMUzhRa9rbmAXGNGKqT8WXvLtbT5lO/wBNYlq5tkN7nQlgNyB+Eeeg9Ylebc/CXp943Tso5XMXhJxeTJbp1ZFpnLKqQb3Aio1xfrHTazCKeZmCDxDQsNr9O5hOxTCgrEHQiOlXapnBv0s6nhgRkut41DaawRXD2yFhqIHzZVtIcY+iBlt5RNLUGNH6RqmhggN3TLzjwPGO0QvEISTHuYyPKeWSwEZACHpdCm+a/rE+YLsp94pSAG3a0W0UD8V4hDWbNPSKbsTF+bM8opvMEBhIQsb6d40ZrxqQf4YhDYt3HrGyTiNvblEJmW5Rp8URCBigdW+YD2hjwiQFPhuITqOpII3EO2CzvEvMmAyyOncN1ZyC/tCDxPhjS6yYFHgNnHk2pHveHXB54NhAjj6WVmSz/khH/iR+8OrscVlBUnCTaETiIuZVhfLzHWEp6Sx+WOmTqb4ku0KWIYcZW4uesV3ubyxU228sXzSnyidKAAatEihrnS8SS8GmzDpeCVNqbClOpghIp5Ka2zGNEwCcBrciL+E8LzJswKQwT8bC1wLcidLxHJRWWSMXJ4QUwOimVB+7UJLGjORoOwHM9obC4XwjYKAPIaRDShJEsS5Vwq30OpuSSxY9bxFMm31Mc21yvfwjtUKGlXzJmMdDfb9Io1lfl22jaqqbQr4pieu8XhBR4Qq26U3mQUo+IQJhzbcokxbiFyPCf1hTkCZOJ+ELgfMx0UeZ5nTlFuTQzlYAMhPcta/tFpNLhsNdVk1mMTydhU6bq5tflz9TyEayOFs7WO38O0XWxWZK8DIS3ob9TeNGxGdr92ddOQAB31v0v7mDuXyV9Kf+L/gs8K4FOSpR5al0YlAptdlYWzKel7b8tbw2yaFUqJ0plcSyqy5y7m+qMU62sjj6QO4W4hZGbNZJtwqsBnKoQLiSn4pzE5FGw1JvtDxV4zImUxmTmEiZL8PxQfij4g1MlTcGe6gKGI0vcA6G1otPnJWcJR4ceBRamMyU0ioAvIMxQ7C33km7S5i3Ph2dSOauOkLSj+dIJ1nGEuWnxw5mT86+E6Z5eVk1S+UNYrc794Q6HFJijxTGPYm/13hdtfqYaNul1K02VJd/A5y8topTa9XYhNQl8x5Xa2g9vrATOJ2jM9uzaex0gpT04loQNQTcn94R6O1ZN8NdG2WFx9Q5St4QY0E60wRDTVGkQNNu4jOo9m6OAtObxKfMe/8ADFqToPOB883Bt5+2sSTKv7u/aB2irWUTo4mZjvlIAHUjxD629ooV9UVIkyj94+sx/wDEcxeK9HWZZcw87/W0DsFmXLE/M19fOGqOE38Ak9rwM9FKCKFTQdedubeZN4gxnDJTKGmMEFwLnmSbAdyTGv8AVkfKL8u1hoPygfX4aZ81XmO1k+SWtgoNtWPMtvrpF6oybz0YNXdDbjthH+zqmijwMPrChjWDmW9rEjl5Q9Yehy5dbDmdYtT5SgagGOxRp52c9I8tqL418ds5I+FzSfCp9rRr/bJ3+Bjp7GWdxaI/iSl5iN60aXbMH9U30jm4wGobZDE0rhKpO6gesdCGIJsov5CLEuTMbXKFHVj+kVenrXbLK6x9IT8N4Ne4LkC3SPIczkT55wv0W0ZEVVa/+chc5vuSRzaVTW5iPZrW5xSaqY7CNpcon5z6bRzjaRzpuukRZ7xbZBsBaKzDWIQ1APUxuJhHONLxusuIQlE/rHmcdo0WXfaNzTtzEVCSSZ5B0tDpw2WPjJhLpaclhD/gqWQWhc3gdWssZ6CuyEMYj40rDMMjNoLObewjejw1pg8IipxTQTZLyZ03xIQEsPlRuh8/0i1ecAtwVKIXWAfE6kEQz4dka+oEAOKQofQ3iYYkFYLQggkw2UNCBawhawWtUXWxLHYCGKkqWRbfiO56DoP3i8m4x47DCKlLnob8DwxZgYFUsttCqMxvfXMRcbQbl4JKUWyC3TW3tAzgmkYSWmaXmNoSLkqum/TNmhheW3NgPIfvGeLcVhwcn88Y+7HWzzJ7XhfAn8V4UsrLMlqFU+FgNr8jbvr7Qp1VbaOoVMuWVYP4gQQb63HSOFcQYoqzHVDoHYL1sGIX6Wg7ZPlrBaE+MG2K4zYGBMmkLspm3yk/LsTzF+nlECAgh21N9un/AHF4zr2PcRSTxwjfRSm90/4DFIwBZVAACLYDQDU7D1is86zjzERUk/71h/qfoyiNKl9bxn2+47LnhLBexSWG15jaI5c+69xGPOuAe0RAWPYxVLjDBv54MmvrfrFWsq2KqGYkKoRAdlQfhUbAdeu5uYuTFuIoVEu7AcrfqYZDkRZwsgSvuSDBmhwhCoLIjac1U/W0RVFBr2/nKDMj4aqMpBjSn4OTdHnL8g8UIQ+EWHaL1PMMevP62j2nIZlUbsyqPNiAPzg4yITwbBCNVtbp+0byZDFrkaQa4g4Rm0y/EVhNlc2UWK/8hrp3/KKNLQz2HgkzmHUS3I9wIXXWrVuguDXHWzq4bX7m5UnnGq02hF9DEcxmVirqVYbq3hYeYOojZnYSzMsMgNr35+UPh+HT8R+4uX4u+t32MXD0C5dSCbnXn6RvKpVX5VAPYaxSXF72FrX0ENuAYMSM7DxHrsBDv6KyLxJYMtmv3rO5spSMJJF30HTnFuVh42VSfS/1gy4lp/u30ivMrmO2g7R0K6Ix6X7s5NuolLt/siNKBlHiIUdOcVqhQdo3did9YiYxqimuzHJp9IjmyEK2y6nn+0VzRSgthLW/+W5ido0JguKDuYPnYWLeEkHtA6dIcblvUkiDhm8hcnoBf8olSgmNugUdWP6QHOMewqEpdCj/AErxkN7YbLHzTBfoojyBvXwwuDXlHKKdhaJ320ihLUbZtYsAW5xxTqnkxyNIhJY8rCJM6juY2ZyRYCBgOSuUPWJ6SgLm3KNllW7mC9PIsum/OKt4LRWQzhWES5UsNYFm2iISs+YsFFjpaLlE2aQLbgEetoFUBmiZ94CJZ0XT8XeM/bybGkkkjSZR5TflDDg7eGKlRJuLRew2SVWI2CKwOfDGIhDYw2YhkmyshliZLfR1026+cc1ppljDlQ15aQ4Bs2RrHoQLgw+qfG0TdDncItHgA/uAp8zCWXIzc8uUso157COgSeAKIG7SVmHrMu//AKnw/SE37Oc8+cZzm7KCWbT520Gnlm9o6W1+bn6CC5yi+It/x/tmbCfkG1XDNMZTrLkSUYqcpVElkNy8QFxrHN5qlSQdCCQR3G8dS+IqnXXz1hM+0p5SvLdVs75s1vxBcoBPfl/+Qt73zJJfTn/SH1NJ4LnBGKswaTyUZk8ifEPcg+sNDBjCj9mlMGE2cTrf4YHQAK5J87r7Q8kjtDoLMRdjW54BP9KSY4hxdw09HVPnBMt2ZpL/AIcpJbJ/zW9rdBeO9T6xE3IhD+0XFEqaRkl2Yq6NcW3VwCB31t6wHXnhF6blCacuv+cnJ5p59dG8+TRkmda1/wCWjWkn5iVy2sNjqeh7fSLiyzcWNtR2H7Q6Ogk+JMfP8UguYpv7B3C+EJ0yWJ8shswYWuMts2pz8yCNRy9Ino+FZjMcxQhRmyg5iwvYjl29xFzD8ZnU4SWGmCUzABUXPqx1IFtOZOoG8MU6hluGeUxzCx0FirgEnKt9VIJuOYuN7GMOpp9KaWUxf/kLpL4FVOHhMQGnJLD5pb3D+ajfrpACbWqs74bsoYX8OUKAb2CknXNz20tDrJxuTNyy6kmVMUko6gEWtZt/nQ+HQb25GB0uXKSoZ0lS/i6qxC6kEgH00Bv0IjLFJSy+UWqsstmk5P8AkE0kpWm5WmIG1KoTrb5SzDnrew8ojw+nlTy4LmW0t2l3sGuAdGtpYZTf1gxXYRTTan+oYMZgCqyy2UJbWxYA3LAWFl06iLFbQITKZXVRcM6nVGXUeF7HnbQ32te94e7I49qOjGu3PvbafwwU3DRK5kmfEF7WWytryKkaHsL8+kUv6GxsUcMeRuGJOg0tc3hskLMBy/DUJzaYwEtidUK6Wa1/wg3JsecEqXCnUqzTpXwg6tmJzCXcZm+AL6eK+9iNPONtWuUFzCL+mEYdRpN/O+S/RvJBg32cJNlAMTKqdyrjMtiflKnUMB+cEKPg2RTzAzuWdDoNlBGnyr+pMTzpzy5h1uwOjA3v0IixVVXxxrZZmxFwM3Qjv2ji3fierthKHKeX48Px+33RevRVQkpdrj/suNi6ILIB/PKK/wDe3cgAnWBK4a2axYDtqTDBhGF5HHhJ1FywsAPLrHO09N101DOF9f8ASNd3pVRz2zn2NYfMqK6aspCxugOlgLIq5mY7C4PnyifEOFJ6y/gomfZ3m3CSl38GZrZjpfTrHSKOmCFrLYXLMzEZnc6sx5+p8hoIQ+IcQymbUVc0tTo7rJlobfFIY5Elrz5Zn2Guse8qtcYqK6ikv4POOlTbb8gDBMA8aGZuSci73sdT+WsPc5gq5F6awqcDVEyoMyqnWB+SWo+VEGyJ2F/WGBpniMNU/V9wi32exEBaNGMYysflVm8tveJBhrWvMYIOg1MMc4oSq5MpTp1tzGSZbv8AIhI6nQfWLX9TKT5Euf8AJoinYk7c7DoNIGZvpYDiuPbybnDbfPMVew1MaGVIXfNMPfb2ii940MwiJ6ee2D1cflWC8+KkaIqqOwihPqnb5mJj0TQY0ZQYKil0irnKXbIGaMj15UZFipy5Zg6RcaUCIyMjgnbMSWOkevMtGRkEB7RrdvKD8geGMjIVIbAs0FRlJXkYOyZAKgdYyMhLNUXwVxJ8ZvyNovoI8jIDAiwggzh84iVMPRG+otHkZFodlbPysWuBcQaTPKj5XYKw8zYHzBP5x1Ig9YyMjWYSuZPihW+1WgtKkTgRYFpZH/IZlI/8W9xGRkUa4YyD9yA/2YYixaolgkACW487sp/+faH1Mzm2Yx5GQ2t4pb+oi5Zux9AZjlDlbLmPI30ubjY3gBimHI0idL5vKcX6XU21562jIyH1pNKT7EybWYrrJzdFFwxF3sATsCbbkDnDlh3BMwyBUs8uxXMqWPPbMdj5WjyMjTrZuFaUeM5K1RUpNsIJm+Gqs1yOe3LW3QRrhtXkmAtqrEqQOhB184yMjylzxHJoXL5BfGEqz5Hs1mULfY5hdc/WwIHpF/AMLzl2RJSKoCiwKk3UXBA0AJsDvoo9PIyHQXL+pto4i2BhiJkTJq08uWjBgTfxAsTr4iMwXX5YNScM/qZOZ7S9QcqZiASGIVcxsBtqFG530jyMi/Z0VJxw0F5HDSU4AmzZswG7ZBZUygFgCDe5tvtr0g5OwmQSpZWJ8NtfCoJ2CjQeceRkK/yXwKnZKeJSfLKfEtOBLVhoV8Nuq8rk63hTmV5tfpHkZAvri8NrwMok1FhTA+NArqJ6GYo2ItmHTfQ+RjqQZJ0rNY2IuOTDTsY9jIbo/bY4LrGTNrYrapeTnWIY+6O8upZnVcxKoFXMq65S29vSEKbUviM740wgINJUofLLl8lA/OPYyOvq3tSSOfp/dnI8YNI+FJCDuYkkKGm2O0ZGRuo/tL6HOuf/ALX9TKrFCbqnhUbWiis4tuSTGRkaVFR6M7k5dmrxGY9jIJU0YxG0eRkAhHMsI0ppbTDZbDzv+kZGQm6biuDVRCMuwiMGtq7k9l0jIyMhMcvlsbL28JH/2Q=="/>
          <p:cNvSpPr>
            <a:spLocks noChangeAspect="1" noChangeArrowheads="1"/>
          </p:cNvSpPr>
          <p:nvPr/>
        </p:nvSpPr>
        <p:spPr bwMode="auto">
          <a:xfrm>
            <a:off x="63500" y="-152400"/>
            <a:ext cx="304800" cy="304800"/>
          </a:xfrm>
          <a:prstGeom prst="rect">
            <a:avLst/>
          </a:prstGeom>
          <a:noFill/>
          <a:ln w="9525">
            <a:noFill/>
            <a:miter lim="800000"/>
            <a:headEnd/>
            <a:tailEnd/>
          </a:ln>
        </p:spPr>
        <p:txBody>
          <a:bodyPr/>
          <a:lstStyle/>
          <a:p>
            <a:endParaRPr lang="en-US" dirty="0">
              <a:latin typeface="Franklin Gothic Medium" pitchFamily="34" charset="0"/>
            </a:endParaRPr>
          </a:p>
        </p:txBody>
      </p:sp>
    </p:spTree>
    <p:extLst>
      <p:ext uri="{BB962C8B-B14F-4D97-AF65-F5344CB8AC3E}">
        <p14:creationId xmlns:p14="http://schemas.microsoft.com/office/powerpoint/2010/main" val="4215262002"/>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81000"/>
            <a:ext cx="9144000" cy="1009650"/>
          </a:xfrm>
        </p:spPr>
        <p:txBody>
          <a:bodyPr>
            <a:normAutofit/>
          </a:bodyPr>
          <a:lstStyle/>
          <a:p>
            <a:pPr algn="ctr" fontAlgn="auto">
              <a:spcAft>
                <a:spcPts val="0"/>
              </a:spcAft>
              <a:defRPr/>
            </a:pPr>
            <a:r>
              <a:rPr lang="en-US" dirty="0" smtClean="0"/>
              <a:t>Implementation Timeline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560" y="1271322"/>
            <a:ext cx="4800600" cy="5281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1405917"/>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914400"/>
          </a:xfrm>
        </p:spPr>
        <p:txBody>
          <a:bodyPr>
            <a:normAutofit/>
          </a:bodyPr>
          <a:lstStyle/>
          <a:p>
            <a:pPr algn="ctr" fontAlgn="auto">
              <a:spcAft>
                <a:spcPts val="0"/>
              </a:spcAft>
              <a:defRPr/>
            </a:pPr>
            <a:r>
              <a:rPr lang="en-US" dirty="0" smtClean="0"/>
              <a:t>Fruit Component</a:t>
            </a:r>
            <a:endParaRPr lang="en-US" dirty="0"/>
          </a:p>
        </p:txBody>
      </p:sp>
      <p:graphicFrame>
        <p:nvGraphicFramePr>
          <p:cNvPr id="9" name="Diagram 8"/>
          <p:cNvGraphicFramePr/>
          <p:nvPr>
            <p:extLst>
              <p:ext uri="{D42A27DB-BD31-4B8C-83A1-F6EECF244321}">
                <p14:modId xmlns:p14="http://schemas.microsoft.com/office/powerpoint/2010/main" val="2329437586"/>
              </p:ext>
            </p:extLst>
          </p:nvPr>
        </p:nvGraphicFramePr>
        <p:xfrm>
          <a:off x="914400" y="1371600"/>
          <a:ext cx="7315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392154"/>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066800"/>
          </a:xfrm>
        </p:spPr>
        <p:txBody>
          <a:bodyPr>
            <a:normAutofit/>
          </a:bodyPr>
          <a:lstStyle/>
          <a:p>
            <a:pPr algn="ctr" fontAlgn="auto">
              <a:spcAft>
                <a:spcPts val="0"/>
              </a:spcAft>
              <a:defRPr/>
            </a:pPr>
            <a:r>
              <a:rPr lang="en-US" dirty="0" smtClean="0"/>
              <a:t>Vegetable Component</a:t>
            </a:r>
            <a:endParaRPr lang="en-US" dirty="0"/>
          </a:p>
        </p:txBody>
      </p:sp>
      <p:graphicFrame>
        <p:nvGraphicFramePr>
          <p:cNvPr id="9" name="Diagram 8"/>
          <p:cNvGraphicFramePr/>
          <p:nvPr>
            <p:extLst>
              <p:ext uri="{D42A27DB-BD31-4B8C-83A1-F6EECF244321}">
                <p14:modId xmlns:p14="http://schemas.microsoft.com/office/powerpoint/2010/main" val="2285673214"/>
              </p:ext>
            </p:extLst>
          </p:nvPr>
        </p:nvGraphicFramePr>
        <p:xfrm>
          <a:off x="914400" y="1447800"/>
          <a:ext cx="7315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7534528"/>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8134</TotalTime>
  <Words>7851</Words>
  <Application>Microsoft Office PowerPoint</Application>
  <PresentationFormat>On-screen Show (4:3)</PresentationFormat>
  <Paragraphs>889</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Urban</vt:lpstr>
      <vt:lpstr>Meal Pattern School Year 2015—2016 </vt:lpstr>
      <vt:lpstr>PowerPoint Presentation</vt:lpstr>
      <vt:lpstr>Presentation Topics</vt:lpstr>
      <vt:lpstr>Part 1—Meal Components</vt:lpstr>
      <vt:lpstr>Food-Based Menu Planning</vt:lpstr>
      <vt:lpstr>Meal Components</vt:lpstr>
      <vt:lpstr>Implementation Timeline</vt:lpstr>
      <vt:lpstr>Fruit Component</vt:lpstr>
      <vt:lpstr>Vegetable Component</vt:lpstr>
      <vt:lpstr>Meat/Meat Alternate (M/MA) Component</vt:lpstr>
      <vt:lpstr>Grain Component</vt:lpstr>
      <vt:lpstr>Whole Grain-Rich Exemption</vt:lpstr>
      <vt:lpstr>Fluid Milk Component</vt:lpstr>
      <vt:lpstr>Water Availability</vt:lpstr>
      <vt:lpstr>Part 2—Crediting</vt:lpstr>
      <vt:lpstr>Crediting Fruits and Vegetables</vt:lpstr>
      <vt:lpstr>Crediting Grains</vt:lpstr>
      <vt:lpstr>Product Formulation Statements</vt:lpstr>
      <vt:lpstr>Sample CN Label</vt:lpstr>
      <vt:lpstr> Crediting Grains Using Exhibit A </vt:lpstr>
      <vt:lpstr>PowerPoint Presentation</vt:lpstr>
      <vt:lpstr>Calculating Grain oz eq</vt:lpstr>
      <vt:lpstr>Crediting Grain Items at Breakfast</vt:lpstr>
      <vt:lpstr>Crediting Meat/Meat Alternate</vt:lpstr>
      <vt:lpstr>Part 3—Breakfast Requirements</vt:lpstr>
      <vt:lpstr>SY 2015-2016 SBP Requirements</vt:lpstr>
      <vt:lpstr>Breakfast (SBP) Meal Pattern for SY 2015-2016</vt:lpstr>
      <vt:lpstr>SBP Fruit and Vegetable Requirements</vt:lpstr>
      <vt:lpstr>SBP Grain Requirements</vt:lpstr>
      <vt:lpstr>PowerPoint Presentation</vt:lpstr>
      <vt:lpstr>Dietary Specifications:  SBP Requirements</vt:lpstr>
      <vt:lpstr>Part 4—Lunch Requirements</vt:lpstr>
      <vt:lpstr>NSLP Requirements</vt:lpstr>
      <vt:lpstr>Lunch (NSLP) Meal Pattern for SY 2015-2016</vt:lpstr>
      <vt:lpstr>NSLP Fruit Requirements</vt:lpstr>
      <vt:lpstr>NSLP Vegetable Requirements</vt:lpstr>
      <vt:lpstr>Examples of Vegetable Subgroups</vt:lpstr>
      <vt:lpstr>NSLP Grain Requirements</vt:lpstr>
      <vt:lpstr>NSLP Meat/Meat Alternate Requirements</vt:lpstr>
      <vt:lpstr>PowerPoint Presentation</vt:lpstr>
      <vt:lpstr>Dietary Specifications:  NSLP Requirements</vt:lpstr>
      <vt:lpstr>Part 5—Offer Versus Serve</vt:lpstr>
      <vt:lpstr>PowerPoint Presentation</vt:lpstr>
      <vt:lpstr>PowerPoint Presentation</vt:lpstr>
      <vt:lpstr>Multiple Serving Lines</vt:lpstr>
      <vt:lpstr>Signage</vt:lpstr>
      <vt:lpstr>Example of Appropriate Signage</vt:lpstr>
      <vt:lpstr>PowerPoint Presentation</vt:lpstr>
    </vt:vector>
  </TitlesOfParts>
  <Company>NYSED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Administrator;Cheryl.Nary@nysed.gov</dc:creator>
  <cp:lastModifiedBy>Administrator</cp:lastModifiedBy>
  <cp:revision>516</cp:revision>
  <cp:lastPrinted>2015-08-19T12:37:13Z</cp:lastPrinted>
  <dcterms:created xsi:type="dcterms:W3CDTF">2014-07-11T11:56:46Z</dcterms:created>
  <dcterms:modified xsi:type="dcterms:W3CDTF">2015-10-13T15:34:25Z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