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69"/>
  </p:notesMasterIdLst>
  <p:handoutMasterIdLst>
    <p:handoutMasterId r:id="rId70"/>
  </p:handoutMasterIdLst>
  <p:sldIdLst>
    <p:sldId id="926" r:id="rId2"/>
    <p:sldId id="881" r:id="rId3"/>
    <p:sldId id="313" r:id="rId4"/>
    <p:sldId id="1018" r:id="rId5"/>
    <p:sldId id="1016" r:id="rId6"/>
    <p:sldId id="845" r:id="rId7"/>
    <p:sldId id="847" r:id="rId8"/>
    <p:sldId id="900" r:id="rId9"/>
    <p:sldId id="896" r:id="rId10"/>
    <p:sldId id="901" r:id="rId11"/>
    <p:sldId id="1002" r:id="rId12"/>
    <p:sldId id="904" r:id="rId13"/>
    <p:sldId id="903" r:id="rId14"/>
    <p:sldId id="961" r:id="rId15"/>
    <p:sldId id="966" r:id="rId16"/>
    <p:sldId id="848" r:id="rId17"/>
    <p:sldId id="933" r:id="rId18"/>
    <p:sldId id="1001" r:id="rId19"/>
    <p:sldId id="851" r:id="rId20"/>
    <p:sldId id="1017" r:id="rId21"/>
    <p:sldId id="908" r:id="rId22"/>
    <p:sldId id="991" r:id="rId23"/>
    <p:sldId id="1021" r:id="rId24"/>
    <p:sldId id="935" r:id="rId25"/>
    <p:sldId id="940" r:id="rId26"/>
    <p:sldId id="968" r:id="rId27"/>
    <p:sldId id="942" r:id="rId28"/>
    <p:sldId id="969" r:id="rId29"/>
    <p:sldId id="914" r:id="rId30"/>
    <p:sldId id="943" r:id="rId31"/>
    <p:sldId id="970" r:id="rId32"/>
    <p:sldId id="945" r:id="rId33"/>
    <p:sldId id="971" r:id="rId34"/>
    <p:sldId id="917" r:id="rId35"/>
    <p:sldId id="947" r:id="rId36"/>
    <p:sldId id="948" r:id="rId37"/>
    <p:sldId id="984" r:id="rId38"/>
    <p:sldId id="985" r:id="rId39"/>
    <p:sldId id="986" r:id="rId40"/>
    <p:sldId id="987" r:id="rId41"/>
    <p:sldId id="925" r:id="rId42"/>
    <p:sldId id="949" r:id="rId43"/>
    <p:sldId id="952" r:id="rId44"/>
    <p:sldId id="950" r:id="rId45"/>
    <p:sldId id="953" r:id="rId46"/>
    <p:sldId id="923" r:id="rId47"/>
    <p:sldId id="964" r:id="rId48"/>
    <p:sldId id="965" r:id="rId49"/>
    <p:sldId id="973" r:id="rId50"/>
    <p:sldId id="990" r:id="rId51"/>
    <p:sldId id="1004" r:id="rId52"/>
    <p:sldId id="1010" r:id="rId53"/>
    <p:sldId id="1009" r:id="rId54"/>
    <p:sldId id="1019" r:id="rId55"/>
    <p:sldId id="1020" r:id="rId56"/>
    <p:sldId id="994" r:id="rId57"/>
    <p:sldId id="1006" r:id="rId58"/>
    <p:sldId id="993" r:id="rId59"/>
    <p:sldId id="995" r:id="rId60"/>
    <p:sldId id="1015" r:id="rId61"/>
    <p:sldId id="996" r:id="rId62"/>
    <p:sldId id="997" r:id="rId63"/>
    <p:sldId id="998" r:id="rId64"/>
    <p:sldId id="999" r:id="rId65"/>
    <p:sldId id="1000" r:id="rId66"/>
    <p:sldId id="1013" r:id="rId67"/>
    <p:sldId id="992" r:id="rId68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D103"/>
    <a:srgbClr val="0303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2637" autoAdjust="0"/>
    <p:restoredTop sz="80340" autoAdjust="0"/>
  </p:normalViewPr>
  <p:slideViewPr>
    <p:cSldViewPr>
      <p:cViewPr varScale="1">
        <p:scale>
          <a:sx n="153" d="100"/>
          <a:sy n="153" d="100"/>
        </p:scale>
        <p:origin x="-234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3264" y="-12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1A0CEE8-C8D4-47F2-B27D-9C7783EFA3E8}" type="datetimeFigureOut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BD2BF8B-6721-40B6-934B-D780F8A88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306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0EF30A4-7CFC-4897-9D07-498B7CBD4714}" type="datetimeFigureOut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183A3B9-A6EA-4AB3-ACB9-FFA17F677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614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5C9FCE-3827-4EB3-B933-70E750C06A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4D7D3EA-FA58-4359-A418-25D1C61C7E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2AE32D-53B4-4C57-970F-32CCF6BE820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7CB7B8-57ED-4F33-B6D8-C9BF51B42A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780B3B-4FB4-443F-AE04-99F5026F5A5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B58AA5-BA4F-495D-B8C5-4F1C7CC00A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3925">
              <a:spcBef>
                <a:spcPct val="0"/>
              </a:spcBef>
            </a:pPr>
            <a:endParaRPr lang="en-US" dirty="0" smtClean="0"/>
          </a:p>
          <a:p>
            <a:pPr defTabSz="923925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39A35F-D669-4BAB-9E61-84CC4D9889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FBB6291-A76D-402C-B15B-2CDE75E4D2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BC5C83-428F-4848-8FA9-91F64694B2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7600" y="5318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23838" y="4267200"/>
            <a:ext cx="6508750" cy="48799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1F1D89-7608-44A9-9E70-83792A92E4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F15CE8-E628-43E7-A496-DA417A807F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0C2B26-3A38-4923-BEA3-7072123829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9F8B3C7-1883-43C5-B7CB-DC1B73F570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2599" indent="-38679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60F1E00-216D-4118-B8A8-BD8CE1F15F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4166E1-09C0-4929-B144-CEB9F32EB27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5A22735-27C1-418D-9F1E-9D6BFCFD2BE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F544C73-95E1-40D1-8827-834892E28C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71021F-A744-4AA2-88E5-1B8209792B4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99B665-EC2D-41CE-9503-48CB2A46037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6DF26A-9097-4EF2-B813-CE91383A3B5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ADC655-8B8A-4F6C-98F2-2069CD699D0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071BAC-904A-4C00-AEB8-44E4EB525F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C9AD4C-E33B-49A5-929B-21E4B707FC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45B20A1-5E5F-46F8-A9DA-8103BDA9B0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BCE43A-2952-48D3-B8EB-FD3D02E6301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A04BC1-26BA-4967-B125-E6C9B268B7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5F5408-B6B0-4B0B-98C0-21CEE5EA170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69AD94B-B323-493E-BB21-BD0020135C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386BDA-CDEC-4170-BE03-6194DC914FC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42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8181A7-E968-48A9-8FC3-52F0B325483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D67BFF-C42F-4D3A-B8C4-FC9FD226BE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F9CBF82-860D-4A64-BFF9-B55560F50D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39B867-5E3C-47C8-9ACE-14F50D0EEE3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6D5F55-7241-42A8-BDC4-DC9BEB1B9B5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D136CA-951E-406D-AD91-34873C150D8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56F296C-F5F4-4FD4-8B2E-B80E8E1B620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64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B1DD11-08B3-4CF3-8137-B5B07B99294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85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2613A50-BDD0-48F9-ABD7-E5C75607927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05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B8C5423-8E5C-4091-AF55-31DEB2CEC38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126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9E3DA28-AE6C-492A-9263-D5AAD220BD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46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4892A5-4CFD-421C-9C63-BF46F2ECC29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67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F166EB-4BFD-4C9A-8281-06CA3AC55AA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187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67E05A-A5A6-485D-A477-39A6D09F634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AA17A3-38A5-4AB3-809D-E3E0694D9AC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0688AC-3BC0-44BC-8D69-B3FD7D96E56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F0D564-0A15-4BD0-9532-DFEFB10EC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17600" y="2286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223838" y="3886200"/>
            <a:ext cx="6434137" cy="5257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C73DD6-89CC-4B4F-A11A-6B8E13DF00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2588" y="4416425"/>
            <a:ext cx="6116637" cy="472440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90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304628-5030-4544-BA20-1A63C6AECD6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4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382588" y="4260850"/>
            <a:ext cx="5811837" cy="487997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3925">
              <a:spcBef>
                <a:spcPct val="0"/>
              </a:spcBef>
            </a:pPr>
            <a:endParaRPr lang="en-US" sz="1100" dirty="0" smtClean="0"/>
          </a:p>
          <a:p>
            <a:pPr defTabSz="923925">
              <a:spcBef>
                <a:spcPct val="0"/>
              </a:spcBef>
            </a:pPr>
            <a:endParaRPr lang="en-US" sz="1100" dirty="0" smtClean="0"/>
          </a:p>
          <a:p>
            <a:pPr defTabSz="923925">
              <a:spcBef>
                <a:spcPct val="0"/>
              </a:spcBef>
            </a:pPr>
            <a:endParaRPr lang="en-US" sz="1100" dirty="0" smtClean="0"/>
          </a:p>
        </p:txBody>
      </p:sp>
      <p:sp>
        <p:nvSpPr>
          <p:cNvPr id="1310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C77FD0-F6B5-4BC2-B605-392D59415E2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3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35C26B-16B7-4F1F-B180-A552F80F458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51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67EFC9-4547-4D5A-B738-674560A5A2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7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21D242-E1EE-4C51-9EE7-BA0FCAA178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92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A5D8B0-6944-4C56-A619-5AD8333D7E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61963" lvl="1" defTabSz="923925">
              <a:spcBef>
                <a:spcPct val="20000"/>
              </a:spcBef>
              <a:buClr>
                <a:srgbClr val="60B5CC"/>
              </a:buClr>
              <a:buSzPct val="90000"/>
            </a:pPr>
            <a:endParaRPr lang="en-US" dirty="0" smtClean="0"/>
          </a:p>
        </p:txBody>
      </p:sp>
      <p:sp>
        <p:nvSpPr>
          <p:cNvPr id="143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042C8F6-0F6F-48D2-A950-66DE041B8F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685925" y="696913"/>
            <a:ext cx="3509963" cy="263366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6388" y="3717925"/>
            <a:ext cx="5888037" cy="5268913"/>
          </a:xfr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145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82F99E-6DB9-4B40-B13D-38D23DE2E2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3925">
              <a:spcBef>
                <a:spcPct val="0"/>
              </a:spcBef>
            </a:pPr>
            <a:endParaRPr lang="en-US" dirty="0" smtClean="0">
              <a:ea typeface="MS Gothic"/>
              <a:cs typeface="MS Gothic"/>
            </a:endParaRPr>
          </a:p>
          <a:p>
            <a:pPr defTabSz="923925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67B1339-03AA-463B-AE54-A29CCAC771B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47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488BAB-DBFE-4CC4-A301-E37E7454A1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49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E4CF56-ECFB-42A7-8FC4-1493D418054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1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FE57C3-0C43-434F-B295-7CB499ADE77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810E5B-D940-42B5-B2EB-D1469AE54D0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55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CA3CFF-829D-4E51-9B9E-2D316C1AC8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7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0CB714-508B-40F8-A363-554129C64C3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9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05A74A-BFAB-42C0-8A3D-CDF711C0020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61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DDAE9C-F96D-40D0-84EB-62A46E89C5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BFB7FE-CF4B-42DE-A9E7-B02305030B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1A253DE-D114-474A-A62D-A7F92821909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F35E8B-4CF6-4146-A9D5-EE8DACF120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7542-01DC-4A77-94F3-8173BF884736}" type="datetimeFigureOut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BD47-B6E2-447C-89B2-F76FB7702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1109C-EE37-4353-B0A4-4D1502124543}" type="datetimeFigureOut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25373-483D-4616-A0B6-5EC83F309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85836-425B-4E31-A5F2-CC236F6E01F1}" type="datetimeFigureOut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41EE8-BFF2-4849-AF97-EA9E15885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28978-EAEE-4E20-9632-49DA1C09B039}" type="datetimeFigureOut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686B9-8B6A-47C7-B9B1-8A7DC7C7F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B742F-798A-4EEB-BB60-5479833E83C4}" type="datetimeFigureOut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6E1C0-C1DD-4675-8C80-2B91F6075D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4AE7C-4354-4861-ACD1-6396212292AF}" type="datetimeFigureOut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59BE2-9FFE-4455-ACFC-DE2D96E70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6DF95-2DD1-4E93-8120-2EE2F0343495}" type="datetimeFigureOut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6C049-5D52-4217-A832-2BB1EDE24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469CE-51B7-436B-B285-7F0ADB61DF02}" type="datetimeFigureOut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A4680-6C9C-4FBB-B8FC-82997739D4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3287B-9FDB-407C-89C9-AC2A8F3D4E4D}" type="datetimeFigureOut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BBF4-99E4-47F5-AE7A-D5722FC47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892C-0097-4FF8-95E4-CF0DA79FCA3A}" type="datetimeFigureOut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6BA67-3470-41B0-9C68-DBA93A300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326D8-2546-4E34-BC67-65F77AEFF09D}" type="datetimeFigureOut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4B4B8-623D-41FE-91FE-1A101BDF08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8BC0FBC-698A-487B-8FFC-3974CF6D6590}" type="datetimeFigureOut">
              <a:rPr lang="en-US"/>
              <a:pPr>
                <a:defRPr/>
              </a:pPr>
              <a:t>6/27/2013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941FCFF-6F58-4B1E-8560-C9663EA10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099" r:id="rId2"/>
    <p:sldLayoutId id="2147484105" r:id="rId3"/>
    <p:sldLayoutId id="2147484100" r:id="rId4"/>
    <p:sldLayoutId id="2147484101" r:id="rId5"/>
    <p:sldLayoutId id="2147484102" r:id="rId6"/>
    <p:sldLayoutId id="2147484106" r:id="rId7"/>
    <p:sldLayoutId id="2147484107" r:id="rId8"/>
    <p:sldLayoutId id="2147484108" r:id="rId9"/>
    <p:sldLayoutId id="2147484103" r:id="rId10"/>
    <p:sldLayoutId id="2147484109" r:id="rId11"/>
  </p:sldLayoutIdLst>
  <p:transition spd="med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3.jpeg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3.jpeg"/><Relationship Id="rId4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2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2.jpeg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7.jpeg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7.jpeg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2.jpe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2.jpeg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8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2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2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eg"/><Relationship Id="rId4" Type="http://schemas.openxmlformats.org/officeDocument/2006/relationships/image" Target="../media/image29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2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Nutri-grain+label+&amp;source=images&amp;cd=&amp;cad=rja&amp;docid=BRVC69_-xOFd4M&amp;tbnid=NaPHnKDJRRcW4M:&amp;ved=0CAUQjRw&amp;url=http://caloriecount.about.com/cubicle-cuisine-test-nutri-grain-cereal-b303075&amp;ei=KE-KUYjTH8P00gGZgYEI&amp;bvm=bv.46226182,d.dmQ&amp;psig=AFQjCNHxcZ6aeFlSHNtes1da17bmgLiaXQ&amp;ust=1368105119749344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152400"/>
            <a:ext cx="5181600" cy="4876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i="1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sz="4400" i="1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Nutrition Standards in the School  Breakfast Program for 2013-14</a:t>
            </a:r>
            <a:b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</a:br>
            <a:endParaRPr lang="en-US" sz="4400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4114800" y="5410200"/>
            <a:ext cx="5029200" cy="1600200"/>
          </a:xfrm>
        </p:spPr>
        <p:txBody>
          <a:bodyPr/>
          <a:lstStyle/>
          <a:p>
            <a:pPr algn="ctr"/>
            <a:endParaRPr lang="en-US" smtClean="0"/>
          </a:p>
          <a:p>
            <a:endParaRPr lang="en-US" sz="2400" smtClean="0"/>
          </a:p>
          <a:p>
            <a:endParaRPr lang="en-US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33400"/>
            <a:ext cx="28194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295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Whole Grain Rich Foods (WGR)</a:t>
            </a:r>
            <a:b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at Breakfast</a:t>
            </a:r>
            <a:endParaRPr lang="en-US" sz="40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724400" cy="4779962"/>
          </a:xfrm>
        </p:spPr>
        <p:txBody>
          <a:bodyPr rtlCol="0">
            <a:normAutofit fontScale="925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50% of grains offered must be whole grain rich beginning;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	2013-14 for the SBP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i="1" dirty="0" smtClean="0"/>
              <a:t>a whole grain rich item does not need to be offered daily provided ½ of all grains for the week are whole grains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100% of grains offered must be whole grain rich for the SBP &amp; NSLP in </a:t>
            </a:r>
            <a:r>
              <a:rPr lang="en-US" b="1" dirty="0" smtClean="0"/>
              <a:t>2014-15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900" i="1" dirty="0"/>
          </a:p>
        </p:txBody>
      </p:sp>
      <p:pic>
        <p:nvPicPr>
          <p:cNvPr id="3379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76863" y="2286000"/>
            <a:ext cx="3494087" cy="29718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Grain-based Desserts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5486400" cy="4779962"/>
          </a:xfrm>
        </p:spPr>
        <p:txBody>
          <a:bodyPr rtlCol="0">
            <a:normAutofit/>
          </a:bodyPr>
          <a:lstStyle/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No grain-based dessert limit at breakfast</a:t>
            </a:r>
            <a:endParaRPr lang="en-US" sz="1800" dirty="0"/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8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Sugar in grain items is allowed</a:t>
            </a:r>
          </a:p>
          <a:p>
            <a:pPr marL="800100" lvl="1" indent="-342900" fontAlgn="auto">
              <a:spcAft>
                <a:spcPts val="0"/>
              </a:spcAft>
              <a:buFontTx/>
              <a:buChar char="•"/>
              <a:defRPr/>
            </a:pPr>
            <a:r>
              <a:rPr lang="en-US" sz="2200" dirty="0" smtClean="0"/>
              <a:t>Some grain products can </a:t>
            </a:r>
            <a:r>
              <a:rPr lang="en-US" sz="2200" i="1" dirty="0" smtClean="0"/>
              <a:t>only</a:t>
            </a:r>
            <a:r>
              <a:rPr lang="en-US" sz="2200" dirty="0" smtClean="0"/>
              <a:t> be served as desserts in lunch/not allowable in breakfast (brownies, cookies)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pic>
        <p:nvPicPr>
          <p:cNvPr id="35843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91200" y="2743200"/>
            <a:ext cx="3263900" cy="3032125"/>
          </a:xfrm>
        </p:spPr>
      </p:pic>
      <p:sp>
        <p:nvSpPr>
          <p:cNvPr id="4" name="Rectangle 3"/>
          <p:cNvSpPr/>
          <p:nvPr/>
        </p:nvSpPr>
        <p:spPr>
          <a:xfrm>
            <a:off x="609600" y="1752600"/>
            <a:ext cx="7924800" cy="1176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endParaRPr lang="en-US" sz="3200" dirty="0">
              <a:latin typeface="+mn-lt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endParaRPr lang="en-US" sz="3200" kern="0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Optional Meat/Meat Alternate</a:t>
            </a:r>
            <a:endParaRPr lang="en-US" sz="44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724400" cy="4624387"/>
          </a:xfrm>
        </p:spPr>
        <p:txBody>
          <a:bodyPr rtlCol="0">
            <a:normAutofit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No separate requirement to offer meat/meat alternate (m/ma) in the new SBP meal pattern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S</a:t>
            </a:r>
            <a:r>
              <a:rPr lang="en-US" dirty="0" smtClean="0"/>
              <a:t>chools </a:t>
            </a:r>
            <a:r>
              <a:rPr lang="en-US" b="1" u="sng" dirty="0" smtClean="0"/>
              <a:t>may</a:t>
            </a:r>
            <a:r>
              <a:rPr lang="en-US" dirty="0" smtClean="0"/>
              <a:t> offer a m/ma in place of part of the grains component  </a:t>
            </a:r>
            <a:r>
              <a:rPr lang="en-US" b="1" i="1" dirty="0" smtClean="0"/>
              <a:t>after the </a:t>
            </a:r>
            <a:r>
              <a:rPr lang="en-US" b="1" i="1" u="sng" dirty="0" smtClean="0"/>
              <a:t>minimum 1 oz </a:t>
            </a:r>
            <a:r>
              <a:rPr lang="en-US" b="1" i="1" u="sng" dirty="0" err="1" smtClean="0"/>
              <a:t>eq</a:t>
            </a:r>
            <a:r>
              <a:rPr lang="en-US" b="1" i="1" dirty="0" smtClean="0"/>
              <a:t> daily grain requirement is offered 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pic>
        <p:nvPicPr>
          <p:cNvPr id="3993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34013" y="2362200"/>
            <a:ext cx="3328987" cy="264636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Optional Meat/Meat Alternate</a:t>
            </a:r>
            <a:endParaRPr lang="en-US" sz="44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648200" cy="4624387"/>
          </a:xfrm>
        </p:spPr>
        <p:txBody>
          <a:bodyPr/>
          <a:lstStyle/>
          <a:p>
            <a:r>
              <a:rPr lang="en-US" dirty="0" smtClean="0"/>
              <a:t>A serving of 1 </a:t>
            </a:r>
            <a:r>
              <a:rPr lang="en-US" dirty="0" err="1" smtClean="0"/>
              <a:t>oz</a:t>
            </a:r>
            <a:r>
              <a:rPr lang="en-US" dirty="0" smtClean="0"/>
              <a:t> </a:t>
            </a:r>
            <a:r>
              <a:rPr lang="en-US" dirty="0" err="1" smtClean="0"/>
              <a:t>eq</a:t>
            </a:r>
            <a:r>
              <a:rPr lang="en-US" dirty="0" smtClean="0"/>
              <a:t> of m/ma </a:t>
            </a:r>
            <a:r>
              <a:rPr lang="en-US" b="1" i="1" u="sng" dirty="0" smtClean="0"/>
              <a:t>may credit </a:t>
            </a:r>
            <a:r>
              <a:rPr lang="en-US" dirty="0" smtClean="0"/>
              <a:t>toward a 1 </a:t>
            </a:r>
            <a:r>
              <a:rPr lang="en-US" dirty="0" err="1" smtClean="0"/>
              <a:t>oz</a:t>
            </a:r>
            <a:r>
              <a:rPr lang="en-US" dirty="0" smtClean="0"/>
              <a:t> </a:t>
            </a:r>
            <a:r>
              <a:rPr lang="en-US" dirty="0" err="1" smtClean="0"/>
              <a:t>eq</a:t>
            </a:r>
            <a:r>
              <a:rPr lang="en-US" dirty="0" smtClean="0"/>
              <a:t> of grains</a:t>
            </a:r>
          </a:p>
          <a:p>
            <a:endParaRPr lang="en-US" dirty="0" smtClean="0"/>
          </a:p>
          <a:p>
            <a:r>
              <a:rPr lang="en-US" dirty="0" smtClean="0"/>
              <a:t>Alternately a school may offer a m/ma as </a:t>
            </a:r>
            <a:r>
              <a:rPr lang="en-US" b="1" i="1" u="sng" dirty="0" smtClean="0"/>
              <a:t>an additional food and not credit </a:t>
            </a:r>
            <a:r>
              <a:rPr lang="en-US" i="1" dirty="0" smtClean="0"/>
              <a:t>it </a:t>
            </a:r>
            <a:r>
              <a:rPr lang="en-US" dirty="0" smtClean="0"/>
              <a:t>toward any component</a:t>
            </a:r>
          </a:p>
          <a:p>
            <a:endParaRPr lang="en-US" dirty="0" smtClean="0"/>
          </a:p>
        </p:txBody>
      </p:sp>
      <p:pic>
        <p:nvPicPr>
          <p:cNvPr id="41987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10200" y="2590800"/>
            <a:ext cx="3276600" cy="2828925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Offering a M/MA as an additional Item </a:t>
            </a:r>
            <a:b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(not credited) 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22287" indent="-45720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800" dirty="0" smtClean="0"/>
          </a:p>
          <a:p>
            <a:pPr marL="522287" indent="-45720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If a m/ma is offered as an additional food,</a:t>
            </a:r>
          </a:p>
          <a:p>
            <a:pPr marL="65087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marL="814387" lvl="1" indent="-45720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/>
              <a:t> </a:t>
            </a:r>
            <a:r>
              <a:rPr lang="en-US" sz="2400" dirty="0"/>
              <a:t>i</a:t>
            </a:r>
            <a:r>
              <a:rPr lang="en-US" sz="2400" dirty="0" smtClean="0"/>
              <a:t>t does not count towards the daily or weekly grain component requirements</a:t>
            </a:r>
          </a:p>
          <a:p>
            <a:pPr marL="65087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 smtClean="0"/>
          </a:p>
          <a:p>
            <a:pPr marL="814387" lvl="1" indent="-45720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 smtClean="0"/>
              <a:t>it must be counted  towards the weekly dietary specifications for calories and saturated fat.</a:t>
            </a:r>
          </a:p>
          <a:p>
            <a:pPr marL="814387" lvl="1" indent="-45720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400" dirty="0" smtClean="0"/>
          </a:p>
          <a:p>
            <a:pPr marL="814387" lvl="1" indent="-45720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400" dirty="0"/>
              <a:t>i</a:t>
            </a:r>
            <a:r>
              <a:rPr lang="en-US" sz="2400" dirty="0" smtClean="0"/>
              <a:t>t cannot </a:t>
            </a:r>
            <a:r>
              <a:rPr lang="en-US" sz="2400" dirty="0"/>
              <a:t>be credited as food items for purposes of </a:t>
            </a:r>
            <a:r>
              <a:rPr lang="en-US" sz="2400" dirty="0" smtClean="0"/>
              <a:t>OVS. </a:t>
            </a:r>
            <a:endParaRPr lang="en-US" sz="2800" dirty="0" smtClean="0"/>
          </a:p>
          <a:p>
            <a:pPr marL="447675" indent="-382588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  <a:t>Flexibility in the M/MA &amp; Grain Maximums Extended for 2013-14</a:t>
            </a:r>
            <a:endParaRPr lang="en-US" dirty="0">
              <a:solidFill>
                <a:schemeClr val="accent1">
                  <a:satMod val="1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2800"/>
            <a:ext cx="6053138" cy="4410075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Menus must meet daily &amp; weekly minimums 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800" b="1" i="1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No</a:t>
            </a:r>
            <a:r>
              <a:rPr lang="en-US" b="1" i="1" dirty="0" smtClean="0"/>
              <a:t> </a:t>
            </a:r>
            <a:r>
              <a:rPr lang="en-US" dirty="0" smtClean="0"/>
              <a:t>maximums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8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Calorie and saturated fat requirements</a:t>
            </a: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3251200"/>
            <a:ext cx="26670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Breakfast Fruit/Juice/Vegetable  Requirements 2013-14</a:t>
            </a:r>
            <a:endParaRPr lang="en-US" dirty="0">
              <a:solidFill>
                <a:schemeClr val="accent1">
                  <a:satMod val="150000"/>
                </a:schemeClr>
              </a:solidFill>
              <a:latin typeface="+mn-lt"/>
            </a:endParaRPr>
          </a:p>
        </p:txBody>
      </p:sp>
      <p:sp>
        <p:nvSpPr>
          <p:cNvPr id="5017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343400" cy="4624387"/>
          </a:xfrm>
        </p:spPr>
        <p:txBody>
          <a:bodyPr/>
          <a:lstStyle/>
          <a:p>
            <a:r>
              <a:rPr lang="en-US" smtClean="0"/>
              <a:t>No change to the existing fruit/juice/vegetable component</a:t>
            </a:r>
          </a:p>
          <a:p>
            <a:endParaRPr lang="en-US" smtClean="0"/>
          </a:p>
          <a:p>
            <a:r>
              <a:rPr lang="en-US" smtClean="0"/>
              <a:t>Offer at least ½ c of fruits and/or vegetables daily  </a:t>
            </a:r>
          </a:p>
          <a:p>
            <a:endParaRPr lang="en-US" smtClean="0"/>
          </a:p>
          <a:p>
            <a:r>
              <a:rPr lang="en-US" smtClean="0"/>
              <a:t>No limitations for juice</a:t>
            </a:r>
          </a:p>
          <a:p>
            <a:endParaRPr lang="en-US" smtClean="0"/>
          </a:p>
        </p:txBody>
      </p:sp>
      <p:pic>
        <p:nvPicPr>
          <p:cNvPr id="5017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2514600"/>
            <a:ext cx="3810000" cy="32004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Breakfast Fruit/Juice/Vegetable  Requirements 2013-14</a:t>
            </a:r>
            <a:endParaRPr lang="en-US" dirty="0">
              <a:solidFill>
                <a:schemeClr val="accent1">
                  <a:satMod val="1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800600" cy="4624387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dirty="0"/>
              <a:t>S</a:t>
            </a:r>
            <a:r>
              <a:rPr lang="en-US" b="1" dirty="0" smtClean="0"/>
              <a:t>tudents are not required to take fruit  under OVS in SY 2013-14 at breakfast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F</a:t>
            </a:r>
            <a:r>
              <a:rPr lang="en-US" dirty="0" smtClean="0"/>
              <a:t>ruits and vegetables may be offered interchangeably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pic>
        <p:nvPicPr>
          <p:cNvPr id="5222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96000" y="4114800"/>
            <a:ext cx="2663825" cy="2136775"/>
          </a:xfrm>
        </p:spPr>
      </p:pic>
      <p:pic>
        <p:nvPicPr>
          <p:cNvPr id="52228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1676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3962400"/>
            <a:ext cx="1633538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Fruits- Smoothies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700" dirty="0" smtClean="0"/>
              <a:t>Fruit smoothies prepared in-house may credit toward both the fruit and milk components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8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700" dirty="0" smtClean="0"/>
              <a:t>Commercial products may only credit toward fruit component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8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700" dirty="0" smtClean="0"/>
              <a:t>All meal components must be offered in the required minimum amounts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Must still offer variety of fluid milk choices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Additional fruit offerings encouraged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19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700" dirty="0" smtClean="0"/>
              <a:t>Refer to memo SP 36-2012, released 7/11/12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2510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accent1"/>
                </a:solidFill>
              </a:rPr>
              <a:t>Breakfast Milk Requirements 2013-14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5410200" cy="4624387"/>
          </a:xfrm>
        </p:spPr>
        <p:txBody>
          <a:bodyPr/>
          <a:lstStyle/>
          <a:p>
            <a:pPr marL="520700" indent="-457200"/>
            <a:r>
              <a:rPr lang="en-US" b="1" smtClean="0"/>
              <a:t>Only low-fat (1%) unflavored and fat-free flavored or unflavored milk   </a:t>
            </a:r>
          </a:p>
          <a:p>
            <a:pPr marL="739775" lvl="1" indent="-382588"/>
            <a:r>
              <a:rPr lang="en-US" smtClean="0"/>
              <a:t>must have a variety of at least two or more types</a:t>
            </a:r>
          </a:p>
          <a:p>
            <a:pPr marL="739775" lvl="1" indent="-382588"/>
            <a:r>
              <a:rPr lang="en-US" smtClean="0"/>
              <a:t>required in both the SBP &amp; the NSLP  </a:t>
            </a:r>
          </a:p>
          <a:p>
            <a:pPr marL="739775" lvl="1" indent="-382588"/>
            <a:r>
              <a:rPr lang="en-US" smtClean="0"/>
              <a:t>serving size must be at least 8 ounces</a:t>
            </a:r>
          </a:p>
        </p:txBody>
      </p:sp>
      <p:pic>
        <p:nvPicPr>
          <p:cNvPr id="56323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2514600"/>
            <a:ext cx="3405188" cy="290036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9445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  <a:t>Healthy Hunger Free Kids Act (HHFKA)-2010 </a:t>
            </a:r>
            <a:b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2800" i="1" dirty="0" smtClean="0">
                <a:solidFill>
                  <a:schemeClr val="accent1">
                    <a:satMod val="150000"/>
                  </a:schemeClr>
                </a:solidFill>
              </a:rPr>
              <a:t>Nutrition Standards in the NSLP and SBP Programs</a:t>
            </a:r>
            <a:endParaRPr lang="en-US" sz="2800" i="1" dirty="0">
              <a:solidFill>
                <a:schemeClr val="accent1">
                  <a:satMod val="1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038600"/>
            <a:ext cx="8077200" cy="2590800"/>
          </a:xfrm>
        </p:spPr>
        <p:txBody>
          <a:bodyPr rtlCol="0">
            <a:normAutofit fontScale="77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H</a:t>
            </a:r>
            <a:r>
              <a:rPr lang="en-US" dirty="0" smtClean="0"/>
              <a:t>istoric legislation updating the nutrition standards in the NSLP &amp; SBP for the first time in 15 years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pic>
        <p:nvPicPr>
          <p:cNvPr id="5" name="Content Placeholder 4" descr="President Obama signing HHFKA 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676400"/>
            <a:ext cx="7010400" cy="373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2964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Weekly </a:t>
            </a: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Grain </a:t>
            </a:r>
            <a:r>
              <a:rPr lang="en-US" sz="4000" smtClean="0">
                <a:solidFill>
                  <a:schemeClr val="accent1">
                    <a:satMod val="150000"/>
                  </a:schemeClr>
                </a:solidFill>
              </a:rPr>
              <a:t>&amp; Calorie</a:t>
            </a:r>
            <a:endParaRPr lang="en-US" sz="44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2286000"/>
          <a:ext cx="8610599" cy="2862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371600"/>
                <a:gridCol w="1447800"/>
                <a:gridCol w="1524000"/>
                <a:gridCol w="1447800"/>
                <a:gridCol w="1523999"/>
              </a:tblGrid>
              <a:tr h="7620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K-5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6-8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K-8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9-12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K-12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alpha val="57000"/>
                      </a:schemeClr>
                    </a:solidFill>
                  </a:tcPr>
                </a:tc>
              </a:tr>
              <a:tr h="135936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Grains </a:t>
                      </a:r>
                    </a:p>
                    <a:p>
                      <a:pPr algn="ctr"/>
                      <a:r>
                        <a:rPr lang="en-US" sz="2400" dirty="0" smtClean="0"/>
                        <a:t>(oz </a:t>
                      </a:r>
                      <a:r>
                        <a:rPr lang="en-US" sz="2400" dirty="0" err="1" smtClean="0"/>
                        <a:t>eq</a:t>
                      </a:r>
                      <a:r>
                        <a:rPr lang="en-US" sz="2400" dirty="0" smtClean="0"/>
                        <a:t>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7</a:t>
                      </a:r>
                      <a:r>
                        <a:rPr lang="en-US" sz="2400" dirty="0" smtClean="0"/>
                        <a:t>-10 (1)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8</a:t>
                      </a:r>
                      <a:r>
                        <a:rPr lang="en-US" sz="2400" dirty="0" smtClean="0"/>
                        <a:t>-10 (1)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8</a:t>
                      </a:r>
                      <a:r>
                        <a:rPr lang="en-US" sz="2400" b="0" dirty="0" smtClean="0"/>
                        <a:t>-10</a:t>
                      </a:r>
                      <a:r>
                        <a:rPr lang="en-US" sz="2400" b="0" baseline="0" dirty="0" smtClean="0"/>
                        <a:t> (1)</a:t>
                      </a:r>
                      <a:endParaRPr lang="en-US" sz="2400" b="1" dirty="0"/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9</a:t>
                      </a:r>
                      <a:r>
                        <a:rPr lang="en-US" sz="2400" dirty="0" smtClean="0"/>
                        <a:t>-10 (1)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/>
                        <a:t>9</a:t>
                      </a:r>
                      <a:r>
                        <a:rPr lang="en-US" sz="2400" b="0" dirty="0" smtClean="0"/>
                        <a:t>-10</a:t>
                      </a:r>
                      <a:r>
                        <a:rPr lang="en-US" sz="2400" b="0" baseline="0" dirty="0" smtClean="0"/>
                        <a:t> (1)</a:t>
                      </a: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</a:tr>
              <a:tr h="7406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Calories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(350-500)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(400-550)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(400-500)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(450-600)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(450-500)</a:t>
                      </a:r>
                      <a:endParaRPr lang="en-US" sz="2400" dirty="0"/>
                    </a:p>
                  </a:txBody>
                  <a:tcPr>
                    <a:solidFill>
                      <a:schemeClr val="accent1">
                        <a:alpha val="57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/>
                </a:solidFill>
              </a:rPr>
              <a:t> Reimbursable Breakfasts &amp; Offer VS Serve (OVS)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6041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191000" cy="4624387"/>
          </a:xfrm>
        </p:spPr>
        <p:txBody>
          <a:bodyPr/>
          <a:lstStyle/>
          <a:p>
            <a:pPr marL="447675" indent="-382588"/>
            <a:r>
              <a:rPr lang="en-US" dirty="0" smtClean="0"/>
              <a:t>Optional for all grade levels</a:t>
            </a:r>
          </a:p>
          <a:p>
            <a:pPr marL="447675" indent="-382588"/>
            <a:endParaRPr lang="en-US" dirty="0" smtClean="0"/>
          </a:p>
          <a:p>
            <a:pPr marL="447675" indent="-382588"/>
            <a:r>
              <a:rPr lang="en-US" dirty="0" smtClean="0"/>
              <a:t>4 food items must be offered daily</a:t>
            </a:r>
          </a:p>
          <a:p>
            <a:pPr marL="447675" indent="-382588"/>
            <a:endParaRPr lang="en-US" dirty="0" smtClean="0"/>
          </a:p>
          <a:p>
            <a:pPr marL="447675" indent="-382588"/>
            <a:r>
              <a:rPr lang="en-US" dirty="0" smtClean="0"/>
              <a:t>Must select at least 3 food items</a:t>
            </a:r>
          </a:p>
        </p:txBody>
      </p:sp>
      <p:pic>
        <p:nvPicPr>
          <p:cNvPr id="6041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2514600"/>
            <a:ext cx="3516313" cy="309403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135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/>
                </a:solidFill>
              </a:rPr>
              <a:t>SBP Menu Variety and Items</a:t>
            </a:r>
            <a:br>
              <a:rPr lang="en-US" sz="4400" dirty="0" smtClean="0">
                <a:solidFill>
                  <a:schemeClr val="accent1"/>
                </a:solidFill>
              </a:rPr>
            </a:br>
            <a:endParaRPr lang="en-US" sz="4400" dirty="0">
              <a:solidFill>
                <a:schemeClr val="accent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323681"/>
              </p:ext>
            </p:extLst>
          </p:nvPr>
        </p:nvGraphicFramePr>
        <p:xfrm>
          <a:off x="609600" y="1676400"/>
          <a:ext cx="7620000" cy="4918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6667"/>
                <a:gridCol w="2163703"/>
                <a:gridCol w="2069630"/>
              </a:tblGrid>
              <a:tr h="1878884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</a:t>
                      </a:r>
                    </a:p>
                    <a:p>
                      <a:pPr algn="ctr"/>
                      <a:r>
                        <a:rPr lang="en-US" sz="2000" b="1" u="sng" dirty="0" smtClean="0"/>
                        <a:t>Choose</a:t>
                      </a:r>
                      <a:r>
                        <a:rPr lang="en-US" sz="2000" b="1" u="sng" baseline="0" dirty="0" smtClean="0"/>
                        <a:t> 1</a:t>
                      </a:r>
                    </a:p>
                    <a:p>
                      <a:pPr algn="ctr"/>
                      <a:r>
                        <a:rPr lang="en-US" sz="2000" b="0" dirty="0" smtClean="0"/>
                        <a:t>(each</a:t>
                      </a:r>
                      <a:r>
                        <a:rPr lang="en-US" sz="2000" b="0" baseline="0" dirty="0" smtClean="0"/>
                        <a:t> selection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pPr algn="ctr"/>
                      <a:r>
                        <a:rPr lang="en-US" sz="2000" b="0" baseline="0" dirty="0" smtClean="0"/>
                        <a:t>counts as </a:t>
                      </a:r>
                      <a:r>
                        <a:rPr lang="en-US" sz="2000" b="1" baseline="0" dirty="0" smtClean="0"/>
                        <a:t>2</a:t>
                      </a:r>
                      <a:r>
                        <a:rPr lang="en-US" sz="2000" b="0" baseline="0" dirty="0" smtClean="0"/>
                        <a:t> items)              </a:t>
                      </a:r>
                      <a:endParaRPr lang="en-US" sz="2000" b="0" dirty="0" smtClean="0"/>
                    </a:p>
                    <a:p>
                      <a:pPr algn="ctr"/>
                      <a:endParaRPr lang="en-US" sz="2000" b="1" u="sng" baseline="0" dirty="0" smtClean="0"/>
                    </a:p>
                    <a:p>
                      <a:pPr algn="ctr"/>
                      <a:endParaRPr lang="en-US" b="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000" b="1" u="sng" dirty="0" smtClean="0"/>
                        <a:t>Choose 1</a:t>
                      </a:r>
                      <a:endParaRPr lang="en-US" sz="20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sz="2000" u="sng" dirty="0" smtClean="0"/>
                        <a:t>Choose 1</a:t>
                      </a:r>
                      <a:endParaRPr lang="en-US" sz="2000" u="sng" dirty="0"/>
                    </a:p>
                  </a:txBody>
                  <a:tcPr/>
                </a:tc>
              </a:tr>
              <a:tr h="804587">
                <a:tc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Breakfast Pizza</a:t>
                      </a:r>
                    </a:p>
                    <a:p>
                      <a:pPr algn="ctr"/>
                      <a:r>
                        <a:rPr lang="en-US" b="1" u="none" baseline="0" dirty="0" smtClean="0"/>
                        <a:t> </a:t>
                      </a:r>
                      <a:r>
                        <a:rPr lang="en-US" b="1" u="sng" baseline="0" dirty="0" smtClean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½ cup Peaches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1 % Milk</a:t>
                      </a:r>
                      <a:endParaRPr lang="en-US" dirty="0"/>
                    </a:p>
                  </a:txBody>
                  <a:tcPr/>
                </a:tc>
              </a:tr>
              <a:tr h="8045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Mini Waffles</a:t>
                      </a:r>
                    </a:p>
                    <a:p>
                      <a:pPr algn="ctr"/>
                      <a:r>
                        <a:rPr lang="en-US" b="1" u="sng" dirty="0" smtClean="0"/>
                        <a:t>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Fresh</a:t>
                      </a:r>
                      <a:r>
                        <a:rPr lang="en-US" baseline="0" dirty="0" smtClean="0"/>
                        <a:t> Banana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Fat</a:t>
                      </a:r>
                      <a:r>
                        <a:rPr lang="en-US" baseline="0" dirty="0" smtClean="0"/>
                        <a:t> Free Milk</a:t>
                      </a:r>
                      <a:endParaRPr lang="en-US" dirty="0"/>
                    </a:p>
                  </a:txBody>
                  <a:tcPr/>
                </a:tc>
              </a:tr>
              <a:tr h="138874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Cereal</a:t>
                      </a:r>
                      <a:r>
                        <a:rPr lang="en-US" baseline="0" dirty="0" smtClean="0"/>
                        <a:t> </a:t>
                      </a:r>
                    </a:p>
                    <a:p>
                      <a:pPr algn="ctr"/>
                      <a:endParaRPr lang="en-US" baseline="0" dirty="0" smtClean="0"/>
                    </a:p>
                    <a:p>
                      <a:pPr algn="ctr"/>
                      <a:r>
                        <a:rPr lang="en-US" baseline="0" dirty="0" smtClean="0"/>
                        <a:t>Graham Crackers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½ cup 100% Fruit Juice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SBP Menu Variety and Items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graphicFrame>
        <p:nvGraphicFramePr>
          <p:cNvPr id="66589" name="Group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889600"/>
              </p:ext>
            </p:extLst>
          </p:nvPr>
        </p:nvGraphicFramePr>
        <p:xfrm>
          <a:off x="381000" y="1752600"/>
          <a:ext cx="8458200" cy="4397375"/>
        </p:xfrm>
        <a:graphic>
          <a:graphicData uri="http://schemas.openxmlformats.org/drawingml/2006/table">
            <a:tbl>
              <a:tblPr/>
              <a:tblGrid>
                <a:gridCol w="2114550"/>
                <a:gridCol w="2305050"/>
                <a:gridCol w="1924050"/>
                <a:gridCol w="2114550"/>
              </a:tblGrid>
              <a:tr h="21209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   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Choose 1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          </a:t>
                      </a:r>
                      <a:r>
                        <a:rPr kumimoji="0" lang="en-US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OR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     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Choose Up To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                                                        </a:t>
                      </a: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 Any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(each selection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                  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(can be duplicate) counts as 2 items)                       items)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Choose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sng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orbe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rbel" pitchFamily="34" charset="0"/>
                        </a:rPr>
                        <a:t>Choose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Breakfast Sandwich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Cereal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1/2 cup Peaches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1% 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Bagel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toast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Fresh Apple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Fat Free Milk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CF1E7"/>
                    </a:solidFill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Mini Pancakes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Graham Crackers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rbel" pitchFamily="34" charset="0"/>
                        </a:rPr>
                        <a:t>½ cup 100% Fruit Juice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rbe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3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Sample Menu with 4 Items</a:t>
            </a:r>
            <a:endParaRPr lang="en-US" sz="4400" dirty="0">
              <a:solidFill>
                <a:schemeClr val="accent1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2286000"/>
          <a:ext cx="8915400" cy="36027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707"/>
                <a:gridCol w="3212224"/>
                <a:gridCol w="3397469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Component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Crediting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Food items</a:t>
                      </a:r>
                      <a:endParaRPr lang="en-US" sz="2400" dirty="0"/>
                    </a:p>
                  </a:txBody>
                  <a:tcPr/>
                </a:tc>
              </a:tr>
              <a:tr h="1359363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Whole Wheat Bagel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oz </a:t>
                      </a:r>
                      <a:r>
                        <a:rPr lang="en-US" sz="2400" dirty="0" err="1" smtClean="0"/>
                        <a:t>eq</a:t>
                      </a:r>
                      <a:r>
                        <a:rPr lang="en-US" sz="2400" dirty="0" smtClean="0"/>
                        <a:t> grain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grain items</a:t>
                      </a:r>
                      <a:endParaRPr lang="en-US" sz="2400" dirty="0"/>
                    </a:p>
                  </a:txBody>
                  <a:tcPr/>
                </a:tc>
              </a:tr>
              <a:tr h="7406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Fresh Orange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½ c fruit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fruit/</a:t>
                      </a:r>
                      <a:r>
                        <a:rPr lang="en-US" sz="2400" dirty="0" err="1" smtClean="0"/>
                        <a:t>veg</a:t>
                      </a:r>
                      <a:r>
                        <a:rPr lang="en-US" sz="2400" dirty="0" smtClean="0"/>
                        <a:t> item</a:t>
                      </a:r>
                      <a:endParaRPr lang="en-US" sz="2400" dirty="0"/>
                    </a:p>
                  </a:txBody>
                  <a:tcPr/>
                </a:tc>
              </a:tr>
              <a:tr h="74067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Variety of  Milk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cup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milk item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MEAL OR NO MEAL?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70658" name="Picture 12" descr="C:\Users\McLarney\Pictures\t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828800"/>
            <a:ext cx="6934200" cy="4114800"/>
          </a:xfrm>
        </p:spPr>
      </p:pic>
      <p:pic>
        <p:nvPicPr>
          <p:cNvPr id="70659" name="Picture 5" descr="C:\Users\McLarney\Pictures\thCA4QY65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1336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9" descr="C:\Users\McLarney\Pictures\thCAXPDRP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22098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40817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MEAL-3 of 4 items selected (fruit is not required in 2013-14) 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72706" name="Picture 12" descr="C:\Users\McLarney\Pictures\t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0" y="1828800"/>
            <a:ext cx="6934200" cy="4114800"/>
          </a:xfrm>
        </p:spPr>
      </p:pic>
      <p:pic>
        <p:nvPicPr>
          <p:cNvPr id="72707" name="Picture 5" descr="C:\Users\McLarney\Pictures\thCA4QY65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1336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9" descr="C:\Users\McLarney\Pictures\thCAXPDRP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0800" y="22098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MEAL OR NO MEAL?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74754" name="Picture 12" descr="C:\Users\McLarney\Pictures\t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828800"/>
            <a:ext cx="7772400" cy="4648200"/>
          </a:xfrm>
        </p:spPr>
      </p:pic>
      <p:pic>
        <p:nvPicPr>
          <p:cNvPr id="74755" name="Picture 2" descr="C:\Users\McLarney\Pictures\thCA13JRV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2286000"/>
            <a:ext cx="24384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6" name="Picture 9" descr="C:\Users\McLarney\Pictures\thCAXPDRP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3622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7" name="Picture 11" descr="C:\Users\McLarney\Pictures\thCARO0NE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2286000"/>
            <a:ext cx="2381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8" name="Picture 2" descr="C:\Users\McLarney\Pictures\thCA13JRV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362200"/>
            <a:ext cx="22098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534400" cy="12527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MEAL 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3 of 4 items selected- bagel is 2 oz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eq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76802" name="Picture 12" descr="C:\Users\McLarney\Pictures\t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828800"/>
            <a:ext cx="7772400" cy="4648200"/>
          </a:xfrm>
        </p:spPr>
      </p:pic>
      <p:pic>
        <p:nvPicPr>
          <p:cNvPr id="76803" name="Picture 2" descr="C:\Users\McLarney\Pictures\thCA13JRV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2286000"/>
            <a:ext cx="243840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9" descr="C:\Users\McLarney\Pictures\thCAXPDRP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2362200"/>
            <a:ext cx="2209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Picture 11" descr="C:\Users\McLarney\Pictures\thCARO0NE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2286000"/>
            <a:ext cx="2381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2" descr="C:\Users\McLarney\Pictures\thCA13JRV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2362200"/>
            <a:ext cx="22098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11430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Sample Menu with 5 Items  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 flipV="1">
            <a:off x="1570038" y="6553200"/>
            <a:ext cx="258762" cy="76200"/>
          </a:xfrm>
        </p:spPr>
        <p:txBody>
          <a:bodyPr rtlCol="0">
            <a:normAutofit fontScale="25000" lnSpcReduction="20000"/>
          </a:bodyPr>
          <a:lstStyle/>
          <a:p>
            <a:pPr marL="447675" indent="-382588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800" i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752600"/>
          <a:ext cx="8915400" cy="4876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707"/>
                <a:gridCol w="3212224"/>
                <a:gridCol w="3397469"/>
              </a:tblGrid>
              <a:tr h="12124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Components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Crediting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Food items</a:t>
                      </a:r>
                      <a:endParaRPr lang="en-US" sz="2400" dirty="0"/>
                    </a:p>
                  </a:txBody>
                  <a:tcPr/>
                </a:tc>
              </a:tr>
              <a:tr h="10306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Blueberry</a:t>
                      </a:r>
                      <a:r>
                        <a:rPr lang="en-US" sz="2400" baseline="0" dirty="0" smtClean="0"/>
                        <a:t> Muffin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oz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eq</a:t>
                      </a:r>
                      <a:r>
                        <a:rPr lang="en-US" sz="2400" baseline="0" dirty="0" smtClean="0"/>
                        <a:t> grain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grain items</a:t>
                      </a:r>
                      <a:endParaRPr lang="en-US" sz="2400" dirty="0"/>
                    </a:p>
                  </a:txBody>
                  <a:tcPr/>
                </a:tc>
              </a:tr>
              <a:tr h="1091751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Cereal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oz </a:t>
                      </a:r>
                      <a:r>
                        <a:rPr lang="en-US" sz="2400" dirty="0" err="1" smtClean="0"/>
                        <a:t>eq</a:t>
                      </a:r>
                      <a:r>
                        <a:rPr lang="en-US" sz="2400" dirty="0" smtClean="0"/>
                        <a:t> grain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grain item</a:t>
                      </a:r>
                      <a:endParaRPr lang="en-US" sz="2400" dirty="0"/>
                    </a:p>
                  </a:txBody>
                  <a:tcPr/>
                </a:tc>
              </a:tr>
              <a:tr h="7709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Kiwi  Slices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½ c fruit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fruit/</a:t>
                      </a:r>
                      <a:r>
                        <a:rPr lang="en-US" sz="2400" dirty="0" err="1" smtClean="0"/>
                        <a:t>veg</a:t>
                      </a:r>
                      <a:r>
                        <a:rPr lang="en-US" sz="2400" dirty="0" smtClean="0"/>
                        <a:t> item</a:t>
                      </a:r>
                      <a:endParaRPr lang="en-US" sz="2400" dirty="0"/>
                    </a:p>
                  </a:txBody>
                  <a:tcPr/>
                </a:tc>
              </a:tr>
              <a:tr h="7709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Variety of Milk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cup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milk item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  <a:t>The New Meal Patterns</a:t>
            </a:r>
            <a:endParaRPr lang="en-US" dirty="0">
              <a:solidFill>
                <a:schemeClr val="accent1">
                  <a:satMod val="1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773238"/>
            <a:ext cx="5410200" cy="4856162"/>
          </a:xfrm>
        </p:spPr>
        <p:txBody>
          <a:bodyPr rtlCol="0">
            <a:normAutofit fontScale="550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800" dirty="0" smtClean="0"/>
              <a:t>Designed to improve nutrient density by: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4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800" dirty="0"/>
              <a:t>L</a:t>
            </a:r>
            <a:r>
              <a:rPr lang="en-US" sz="3800" dirty="0" smtClean="0"/>
              <a:t>imiting calories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8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800" dirty="0"/>
              <a:t>S</a:t>
            </a:r>
            <a:r>
              <a:rPr lang="en-US" sz="3800" dirty="0" smtClean="0"/>
              <a:t>erving more fruits, vegetables, legumes and whole grains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8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800" dirty="0"/>
              <a:t>S</a:t>
            </a:r>
            <a:r>
              <a:rPr lang="en-US" sz="3800" dirty="0" smtClean="0"/>
              <a:t>erving lean meats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8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800" dirty="0"/>
              <a:t>L</a:t>
            </a:r>
            <a:r>
              <a:rPr lang="en-US" sz="3800" dirty="0" smtClean="0"/>
              <a:t>imiting sodium &amp; saturated fat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38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800" dirty="0"/>
              <a:t>R</a:t>
            </a:r>
            <a:r>
              <a:rPr lang="en-US" sz="3800" dirty="0" smtClean="0"/>
              <a:t>equiring trans fat to be zero grams (&lt;0.5 g)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8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3800" dirty="0" smtClean="0"/>
              <a:t>*Serving only low fat (unflavored) and fat free milk (*required in both SBP &amp; NSLP in 2012) 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19459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2286000"/>
            <a:ext cx="3352800" cy="35814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MEAL OR NO MEAL?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80898" name="Picture 12" descr="C:\Users\McLarney\Pictures\t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828800"/>
            <a:ext cx="7772400" cy="4648200"/>
          </a:xfrm>
        </p:spPr>
      </p:pic>
      <p:pic>
        <p:nvPicPr>
          <p:cNvPr id="80899" name="Picture 2" descr="C:\Users\McLarney\Pictures\thCARXPQ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1910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8" descr="C:\Users\McLarney\Pictures\thCA4QY65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1336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11" descr="C:\Users\McLarney\Pictures\thCARO0NE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2362200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763000" cy="1252728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MEAL 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4 of 5 items selected-muffin is 2 oz </a:t>
            </a:r>
            <a:r>
              <a:rPr lang="en-US" dirty="0" err="1" smtClean="0">
                <a:solidFill>
                  <a:schemeClr val="accent1">
                    <a:satMod val="150000"/>
                  </a:schemeClr>
                </a:solidFill>
              </a:rPr>
              <a:t>eq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82946" name="Picture 12" descr="C:\Users\McLarney\Pictures\t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828800"/>
            <a:ext cx="7772400" cy="4648200"/>
          </a:xfrm>
        </p:spPr>
      </p:pic>
      <p:pic>
        <p:nvPicPr>
          <p:cNvPr id="82947" name="Picture 2" descr="C:\Users\McLarney\Pictures\thCARXPQ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4191000"/>
            <a:ext cx="1905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8" descr="C:\Users\McLarney\Pictures\thCA4QY65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1336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11" descr="C:\Users\McLarney\Pictures\thCARO0NE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2362200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MEAL OR NO MEAL?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84994" name="Picture 12" descr="C:\Users\McLarney\Pictures\t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828800"/>
            <a:ext cx="7772400" cy="4648200"/>
          </a:xfrm>
        </p:spPr>
      </p:pic>
      <p:pic>
        <p:nvPicPr>
          <p:cNvPr id="84995" name="Picture 8" descr="C:\Users\McLarney\Pictures\thCA4QY65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1336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8" descr="C:\Users\McLarney\Pictures\thCACEDP1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343400"/>
            <a:ext cx="18383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7" name="Picture 11" descr="C:\Users\McLarney\Pictures\thCARO0NE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2362200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448"/>
            <a:ext cx="8839200" cy="1252728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MEAL- 3 of 5 items selected</a:t>
            </a:r>
            <a:endParaRPr lang="en-US" sz="44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87042" name="Picture 12" descr="C:\Users\McLarney\Pictures\t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828800"/>
            <a:ext cx="7772400" cy="4648200"/>
          </a:xfrm>
        </p:spPr>
      </p:pic>
      <p:pic>
        <p:nvPicPr>
          <p:cNvPr id="87043" name="Picture 8" descr="C:\Users\McLarney\Pictures\thCA4QY65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21336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8" descr="C:\Users\McLarney\Pictures\thCACEDP1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4343400"/>
            <a:ext cx="18383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5" name="Picture 11" descr="C:\Users\McLarney\Pictures\thCARO0NE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38400" y="2362200"/>
            <a:ext cx="2381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Sample Menu with 4 Items and a M/MA is Credited as a Grain Item  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 flipV="1">
            <a:off x="1570038" y="6553200"/>
            <a:ext cx="258762" cy="76200"/>
          </a:xfrm>
        </p:spPr>
        <p:txBody>
          <a:bodyPr rtlCol="0">
            <a:normAutofit fontScale="25000" lnSpcReduction="20000"/>
          </a:bodyPr>
          <a:lstStyle/>
          <a:p>
            <a:pPr marL="447675" indent="-382588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800" i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52400" y="1752600"/>
          <a:ext cx="8915400" cy="4928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5707"/>
                <a:gridCol w="3212224"/>
                <a:gridCol w="3397469"/>
              </a:tblGrid>
              <a:tr h="121242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Components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Crediting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Food items</a:t>
                      </a:r>
                      <a:endParaRPr lang="en-US" sz="2400" dirty="0"/>
                    </a:p>
                  </a:txBody>
                  <a:tcPr/>
                </a:tc>
              </a:tr>
              <a:tr h="10306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Yogurt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oz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eq</a:t>
                      </a:r>
                      <a:r>
                        <a:rPr lang="en-US" sz="2400" baseline="0" dirty="0" smtClean="0"/>
                        <a:t> grain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grain item</a:t>
                      </a:r>
                      <a:endParaRPr lang="en-US" sz="2400" dirty="0"/>
                    </a:p>
                  </a:txBody>
                  <a:tcPr/>
                </a:tc>
              </a:tr>
              <a:tr h="1091751"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0" dirty="0" smtClean="0"/>
                        <a:t>Whole Grain Cereal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oz </a:t>
                      </a:r>
                      <a:r>
                        <a:rPr lang="en-US" sz="2400" dirty="0" err="1" smtClean="0"/>
                        <a:t>eq</a:t>
                      </a:r>
                      <a:r>
                        <a:rPr lang="en-US" sz="2400" dirty="0" smtClean="0"/>
                        <a:t> grain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grain item</a:t>
                      </a:r>
                      <a:endParaRPr lang="en-US" sz="2400" dirty="0"/>
                    </a:p>
                  </a:txBody>
                  <a:tcPr/>
                </a:tc>
              </a:tr>
              <a:tr h="7709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Granny Smith</a:t>
                      </a:r>
                      <a:r>
                        <a:rPr lang="en-US" sz="2400" baseline="0" dirty="0" smtClean="0"/>
                        <a:t> Apple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½ c fruit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fruit/</a:t>
                      </a:r>
                      <a:r>
                        <a:rPr lang="en-US" sz="2400" dirty="0" err="1" smtClean="0"/>
                        <a:t>veg</a:t>
                      </a:r>
                      <a:r>
                        <a:rPr lang="en-US" sz="2400" dirty="0" smtClean="0"/>
                        <a:t> item</a:t>
                      </a:r>
                      <a:endParaRPr lang="en-US" sz="2400" dirty="0"/>
                    </a:p>
                  </a:txBody>
                  <a:tcPr/>
                </a:tc>
              </a:tr>
              <a:tr h="7709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Variety of Milk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cup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milk item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MEAL OR NO MEAL?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91138" name="Picture 12" descr="C:\Users\McLarney\Pictures\t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828800"/>
            <a:ext cx="7772400" cy="4648200"/>
          </a:xfrm>
        </p:spPr>
      </p:pic>
      <p:pic>
        <p:nvPicPr>
          <p:cNvPr id="91139" name="Picture 3" descr="C:\Users\McLarney\Pictures\thCAPC0QY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191000"/>
            <a:ext cx="1676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0" name="Picture 8" descr="C:\Users\McLarney\Pictures\thCA4QY65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2860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41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73663" y="4114800"/>
            <a:ext cx="13779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MEAL-3 of 4 items selected (fruit is not required in 2013-14) 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93186" name="Picture 12" descr="C:\Users\McLarney\Pictures\t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828800"/>
            <a:ext cx="7772400" cy="4648200"/>
          </a:xfrm>
        </p:spPr>
      </p:pic>
      <p:pic>
        <p:nvPicPr>
          <p:cNvPr id="93187" name="Picture 3" descr="C:\Users\McLarney\Pictures\thCAPC0QY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191000"/>
            <a:ext cx="1676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8" descr="C:\Users\McLarney\Pictures\thCA4QY65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2860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73663" y="4114800"/>
            <a:ext cx="13779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MEAL OR NO MEAL?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95234" name="Picture 12" descr="C:\Users\McLarney\Pictures\t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828800"/>
            <a:ext cx="7772400" cy="4648200"/>
          </a:xfrm>
        </p:spPr>
      </p:pic>
      <p:pic>
        <p:nvPicPr>
          <p:cNvPr id="95235" name="Picture 8" descr="C:\Users\McLarney\Pictures\thCA4QY65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1336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3663" y="4114800"/>
            <a:ext cx="13779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7" name="Picture 3" descr="C:\Users\McLarney\Pictures\thCALVT03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038600"/>
            <a:ext cx="17621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610600" cy="125272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  <a:t>MEAL- 3 of 4 items selected </a:t>
            </a:r>
            <a:b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  <a:t>the yogurt is counting toward the grain </a:t>
            </a:r>
            <a:r>
              <a:rPr lang="en-US" sz="3600" dirty="0" err="1" smtClean="0">
                <a:solidFill>
                  <a:schemeClr val="accent1">
                    <a:satMod val="150000"/>
                  </a:schemeClr>
                </a:solidFill>
              </a:rPr>
              <a:t>eq</a:t>
            </a:r>
            <a:endParaRPr lang="en-US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97282" name="Picture 12" descr="C:\Users\McLarney\Pictures\t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828800"/>
            <a:ext cx="7772400" cy="4648200"/>
          </a:xfrm>
        </p:spPr>
      </p:pic>
      <p:pic>
        <p:nvPicPr>
          <p:cNvPr id="97283" name="Picture 8" descr="C:\Users\McLarney\Pictures\thCA4QY65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21336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3663" y="4114800"/>
            <a:ext cx="13779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3" descr="C:\Users\McLarney\Pictures\thCALVT03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4038600"/>
            <a:ext cx="1762125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MEAL OR NO MEAL?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99330" name="Picture 12" descr="C:\Users\McLarney\Pictures\t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828800"/>
            <a:ext cx="7772400" cy="4648200"/>
          </a:xfrm>
        </p:spPr>
      </p:pic>
      <p:pic>
        <p:nvPicPr>
          <p:cNvPr id="99331" name="Picture 3" descr="C:\Users\McLarney\Pictures\thCAPC0QY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191000"/>
            <a:ext cx="1676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2" name="Picture 8" descr="C:\Users\McLarney\Pictures\thCA4QY65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2860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3" name="Picture 3" descr="C:\Users\McLarney\Pictures\thCAPC0QY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191000"/>
            <a:ext cx="1676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  <a:t>          The Meal Patterns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  <a:t>Daily &amp; Weekly Requirements</a:t>
            </a:r>
            <a:endParaRPr lang="en-US" dirty="0">
              <a:solidFill>
                <a:schemeClr val="accent1">
                  <a:satMod val="150000"/>
                </a:schemeClr>
              </a:solidFill>
              <a:latin typeface="+mn-lt"/>
            </a:endParaRPr>
          </a:p>
        </p:txBody>
      </p:sp>
      <p:graphicFrame>
        <p:nvGraphicFramePr>
          <p:cNvPr id="9" name="Group 3"/>
          <p:cNvGraphicFramePr>
            <a:graphicFrameLocks noGrp="1"/>
          </p:cNvGraphicFramePr>
          <p:nvPr/>
        </p:nvGraphicFramePr>
        <p:xfrm>
          <a:off x="609600" y="1609725"/>
          <a:ext cx="7810499" cy="5218795"/>
        </p:xfrm>
        <a:graphic>
          <a:graphicData uri="http://schemas.openxmlformats.org/drawingml/2006/table">
            <a:tbl>
              <a:tblPr/>
              <a:tblGrid>
                <a:gridCol w="1741322"/>
                <a:gridCol w="1011787"/>
                <a:gridCol w="1031837"/>
                <a:gridCol w="1010245"/>
                <a:gridCol w="1033379"/>
                <a:gridCol w="988651"/>
                <a:gridCol w="993278"/>
              </a:tblGrid>
              <a:tr h="27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Breakfast Meal Pattern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Lunch Meal Pattern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53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Grades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K-5</a:t>
                      </a:r>
                      <a:r>
                        <a:rPr kumimoji="0" lang="en-US" sz="15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Grades </a:t>
                      </a:r>
                      <a:b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6-8</a:t>
                      </a:r>
                      <a:r>
                        <a:rPr kumimoji="0" lang="en-US" sz="15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Grades </a:t>
                      </a:r>
                      <a:b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9-12</a:t>
                      </a:r>
                      <a:r>
                        <a:rPr kumimoji="0" lang="en-US" sz="15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Grades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K-5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Grades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6-8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Grades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9-12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Meal Pattern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Amount of Food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Per Week  (Minimum Per Day)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42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Fruits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(cups)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c,d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(1) 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(1) 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(1) </a:t>
                      </a:r>
                      <a:r>
                        <a:rPr kumimoji="0" lang="en-US" sz="2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2.5 (0.5)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2.5 (0.5)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(1)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Vegetables (cups)</a:t>
                      </a:r>
                      <a:r>
                        <a:rPr kumimoji="0" lang="en-US" sz="10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c,d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3.75 (0.75)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3.75 (0.75)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(1)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Dark green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f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Red/Orange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f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0.75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0.75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1.25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Beans/Peas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(Legumes)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f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Starchy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Other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f,g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0.5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0.75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Additional Veg to Reach Total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h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1.5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Grains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oz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eq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)</a:t>
                      </a:r>
                      <a:r>
                        <a:rPr kumimoji="0" lang="en-US" sz="1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i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7-10 (1) </a:t>
                      </a:r>
                      <a:r>
                        <a:rPr kumimoji="0" 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j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8-10 (1) </a:t>
                      </a:r>
                      <a:r>
                        <a:rPr kumimoji="0" 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j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9-10 (1) </a:t>
                      </a:r>
                      <a:r>
                        <a:rPr kumimoji="0" 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j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8-9 (1)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8-10 (1)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10-12 (2)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Meats/Meat Alternates (oz eq)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 </a:t>
                      </a:r>
                      <a:r>
                        <a:rPr kumimoji="0" 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 </a:t>
                      </a:r>
                      <a:r>
                        <a:rPr kumimoji="0" lang="en-US" sz="1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0 </a:t>
                      </a:r>
                      <a:r>
                        <a:rPr kumimoji="0" lang="en-US" sz="1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k</a:t>
                      </a: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8-10 (1)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9-10 (1)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10-12 (2)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Fluid milk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(cups)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l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(1)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(1)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(1)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(1)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(1)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 (1)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5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Other Specifications: Daily Amount Based on the Average for a 5-Day Week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Min-max calories (kcal)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m,n,o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350-500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400-550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450-600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550-650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600-700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750-850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Saturated fat </a:t>
                      </a:r>
                      <a:b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(% of total calories)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n,o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&lt; 10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&lt; 10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&lt; 10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&lt; 10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&lt; 10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&lt; 10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Sodium (mg)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n, p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430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470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500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640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710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740</a:t>
                      </a:r>
                    </a:p>
                  </a:txBody>
                  <a:tcPr marL="53544" marR="53544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35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Trans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fat</a:t>
                      </a:r>
                      <a:r>
                        <a:rPr kumimoji="0" lang="en-US" sz="10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n,o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3544" marR="53544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Nutrition label or manufacturer specifications must indicate zero grams of </a:t>
                      </a:r>
                      <a:r>
                        <a:rPr kumimoji="0" lang="en-US" sz="10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trans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fat per serving.</a:t>
                      </a:r>
                    </a:p>
                  </a:txBody>
                  <a:tcPr marL="53544" marR="53544" marT="0" marB="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MEAL-*</a:t>
            </a:r>
            <a:r>
              <a:rPr lang="en-US" i="1" dirty="0" smtClean="0">
                <a:solidFill>
                  <a:schemeClr val="accent1">
                    <a:satMod val="150000"/>
                  </a:schemeClr>
                </a:solidFill>
              </a:rPr>
              <a:t>if the menu planner allows more than 1 selection of each item</a:t>
            </a:r>
            <a:endParaRPr lang="en-US" i="1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01378" name="Picture 12" descr="C:\Users\McLarney\Pictures\t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828800"/>
            <a:ext cx="7772400" cy="4648200"/>
          </a:xfrm>
        </p:spPr>
      </p:pic>
      <p:pic>
        <p:nvPicPr>
          <p:cNvPr id="101379" name="Picture 3" descr="C:\Users\McLarney\Pictures\thCAPC0QY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191000"/>
            <a:ext cx="1676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8" descr="C:\Users\McLarney\Pictures\thCA4QY65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57600" y="22860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3" descr="C:\Users\McLarney\Pictures\thCAPC0QY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191000"/>
            <a:ext cx="16764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>
                    <a:satMod val="150000"/>
                  </a:schemeClr>
                </a:solidFill>
              </a:rPr>
              <a:t>Sample Menu with 4 Items and a M/MA is offered as an Additional Item (not credited) </a:t>
            </a:r>
            <a:endParaRPr lang="en-US" sz="40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 flipV="1">
            <a:off x="1570038" y="6553200"/>
            <a:ext cx="258762" cy="76200"/>
          </a:xfrm>
        </p:spPr>
        <p:txBody>
          <a:bodyPr rtlCol="0">
            <a:normAutofit fontScale="25000" lnSpcReduction="20000"/>
          </a:bodyPr>
          <a:lstStyle/>
          <a:p>
            <a:pPr marL="447675" indent="-382588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800" i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752600"/>
          <a:ext cx="8458200" cy="4583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646"/>
                <a:gridCol w="2385646"/>
                <a:gridCol w="3686908"/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Components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Crediting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Food  Items</a:t>
                      </a:r>
                      <a:endParaRPr lang="en-US" sz="2400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Yogurt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 smtClean="0"/>
                        <a:t>Not a food item</a:t>
                      </a:r>
                      <a:endParaRPr lang="en-US" sz="2400" b="1" i="1" dirty="0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Whole Grain</a:t>
                      </a:r>
                      <a:r>
                        <a:rPr lang="en-US" sz="2400" baseline="0" dirty="0" smtClean="0"/>
                        <a:t> Toast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oz </a:t>
                      </a:r>
                      <a:r>
                        <a:rPr lang="en-US" sz="2400" dirty="0" err="1" smtClean="0"/>
                        <a:t>eq</a:t>
                      </a:r>
                      <a:r>
                        <a:rPr lang="en-US" sz="2400" dirty="0" smtClean="0"/>
                        <a:t> grain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grain item</a:t>
                      </a:r>
                      <a:endParaRPr lang="en-US" sz="2400" dirty="0"/>
                    </a:p>
                  </a:txBody>
                  <a:tcPr/>
                </a:tc>
              </a:tr>
              <a:tr h="7709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Graham Crackers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</a:t>
                      </a:r>
                      <a:r>
                        <a:rPr lang="en-US" sz="2400" dirty="0" err="1" smtClean="0"/>
                        <a:t>oz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eq</a:t>
                      </a:r>
                      <a:r>
                        <a:rPr lang="en-US" sz="2400" dirty="0" smtClean="0"/>
                        <a:t> grain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grain item</a:t>
                      </a:r>
                      <a:endParaRPr lang="en-US" sz="2400" dirty="0"/>
                    </a:p>
                  </a:txBody>
                  <a:tcPr/>
                </a:tc>
              </a:tr>
              <a:tr h="7709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Orange Juice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½ c fruit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fruit/</a:t>
                      </a:r>
                      <a:r>
                        <a:rPr lang="en-US" sz="2400" dirty="0" err="1" smtClean="0"/>
                        <a:t>veg</a:t>
                      </a:r>
                      <a:r>
                        <a:rPr lang="en-US" sz="2400" dirty="0" smtClean="0"/>
                        <a:t> item</a:t>
                      </a:r>
                      <a:endParaRPr lang="en-US" sz="2400" dirty="0"/>
                    </a:p>
                  </a:txBody>
                  <a:tcPr/>
                </a:tc>
              </a:tr>
              <a:tr h="7709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Variety of milk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cup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milk item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MEAL OR NO MEAL?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05474" name="Picture 12" descr="C:\Users\McLarney\Pictures\t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828800"/>
            <a:ext cx="7772400" cy="4648200"/>
          </a:xfrm>
        </p:spPr>
      </p:pic>
      <p:pic>
        <p:nvPicPr>
          <p:cNvPr id="105475" name="Picture 8" descr="C:\Users\McLarney\Pictures\thCA4QY65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2860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2" descr="C:\Users\McLarney\Pictures\thCAVEBD7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191000"/>
            <a:ext cx="2057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9663" y="2514600"/>
            <a:ext cx="2154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MEAL-3 OF THE 4 ITEMS SELECTED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07522" name="Picture 12" descr="C:\Users\McLarney\Pictures\t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828800"/>
            <a:ext cx="7772400" cy="4648200"/>
          </a:xfrm>
        </p:spPr>
      </p:pic>
      <p:pic>
        <p:nvPicPr>
          <p:cNvPr id="107523" name="Picture 8" descr="C:\Users\McLarney\Pictures\thCA4QY65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2860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2" descr="C:\Users\McLarney\Pictures\thCAVEBD7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4200" y="4191000"/>
            <a:ext cx="20574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6000" y="2438875"/>
            <a:ext cx="2154550" cy="14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MEAL OR NO MEAL?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09570" name="Picture 12" descr="C:\Users\McLarney\Pictures\t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828800"/>
            <a:ext cx="7772400" cy="4648200"/>
          </a:xfrm>
        </p:spPr>
      </p:pic>
      <p:pic>
        <p:nvPicPr>
          <p:cNvPr id="10957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3663" y="4114800"/>
            <a:ext cx="13779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2" name="Picture 2" descr="C:\Users\McLarney\Pictures\thCAVEBD7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4114800"/>
            <a:ext cx="21336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957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2362200"/>
            <a:ext cx="226802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1408176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  <a:t>NO MEAL</a:t>
            </a:r>
            <a:b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  <a:t>Only 2 items selected the yogurt is additional</a:t>
            </a:r>
            <a:endParaRPr lang="en-US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11618" name="Picture 12" descr="C:\Users\McLarney\Pictures\t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828800"/>
            <a:ext cx="7772400" cy="4648200"/>
          </a:xfrm>
        </p:spPr>
      </p:pic>
      <p:pic>
        <p:nvPicPr>
          <p:cNvPr id="11161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3663" y="4114800"/>
            <a:ext cx="13779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0" name="Picture 2" descr="C:\Users\McLarney\Pictures\thCAVEBD7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4267200"/>
            <a:ext cx="16859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19400" y="2286000"/>
            <a:ext cx="2268021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1622" name="Picture 2" descr="C:\Users\McLarney\Pictures\thCAVEBD7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4114800"/>
            <a:ext cx="21336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/>
                </a:solidFill>
              </a:rPr>
              <a:t> </a:t>
            </a:r>
            <a:r>
              <a:rPr lang="en-US" sz="3100" dirty="0" smtClean="0">
                <a:solidFill>
                  <a:schemeClr val="accent1">
                    <a:satMod val="150000"/>
                  </a:schemeClr>
                </a:solidFill>
              </a:rPr>
              <a:t>Sample Menu with 4 Items and a M/MA is offered as an Additional Item in a Combination Item (not credited) </a:t>
            </a:r>
            <a:endParaRPr lang="en-US" sz="31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 flipV="1">
            <a:off x="1570038" y="6553200"/>
            <a:ext cx="258762" cy="76200"/>
          </a:xfrm>
        </p:spPr>
        <p:txBody>
          <a:bodyPr rtlCol="0">
            <a:normAutofit fontScale="25000" lnSpcReduction="20000"/>
          </a:bodyPr>
          <a:lstStyle/>
          <a:p>
            <a:pPr marL="447675" indent="-382588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800" i="1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1752600"/>
          <a:ext cx="84582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5646"/>
                <a:gridCol w="2719754"/>
                <a:gridCol w="3352800"/>
              </a:tblGrid>
              <a:tr h="80657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Components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Crediting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Food  Items</a:t>
                      </a:r>
                      <a:endParaRPr lang="en-US" sz="2400" dirty="0"/>
                    </a:p>
                  </a:txBody>
                  <a:tcPr/>
                </a:tc>
              </a:tr>
              <a:tr h="157282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Egg Sandwich on an  English Muffin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oz </a:t>
                      </a:r>
                      <a:r>
                        <a:rPr lang="en-US" sz="2400" dirty="0" err="1" smtClean="0"/>
                        <a:t>eq</a:t>
                      </a:r>
                      <a:r>
                        <a:rPr lang="en-US" sz="2400" dirty="0" smtClean="0"/>
                        <a:t> grain from bread, egg = extra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 grain food items;</a:t>
                      </a:r>
                      <a:r>
                        <a:rPr lang="en-US" sz="2400" baseline="0" dirty="0" smtClean="0"/>
                        <a:t> egg is not a food item</a:t>
                      </a:r>
                      <a:endParaRPr lang="en-US" sz="2400" dirty="0"/>
                    </a:p>
                  </a:txBody>
                  <a:tcPr/>
                </a:tc>
              </a:tr>
              <a:tr h="10200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apple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½ c fruit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fruit/</a:t>
                      </a:r>
                      <a:r>
                        <a:rPr lang="en-US" sz="2400" dirty="0" err="1" smtClean="0"/>
                        <a:t>veg</a:t>
                      </a:r>
                      <a:r>
                        <a:rPr lang="en-US" sz="2400" dirty="0" smtClean="0"/>
                        <a:t> item</a:t>
                      </a:r>
                      <a:endParaRPr lang="en-US" sz="2400" dirty="0"/>
                    </a:p>
                  </a:txBody>
                  <a:tcPr/>
                </a:tc>
              </a:tr>
              <a:tr h="10200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 milk variety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cup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 milk item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MEAL OR NO MEAL?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15714" name="Picture 12" descr="C:\Users\McLarney\Pictures\t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828800"/>
            <a:ext cx="7772400" cy="4648200"/>
          </a:xfrm>
        </p:spPr>
      </p:pic>
      <p:pic>
        <p:nvPicPr>
          <p:cNvPr id="115715" name="Picture 8" descr="C:\Users\McLarney\Pictures\thCA4QY65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2362200"/>
            <a:ext cx="2133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16" name="Picture 2" descr="C:\Users\McLarney\Pictures\thCANSUA6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2514600"/>
            <a:ext cx="18954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MEAL-3 of 4 items selected (fruit is not required in 2013-14)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17762" name="Picture 12" descr="C:\Users\McLarney\Pictures\th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90600" y="1828800"/>
            <a:ext cx="7772400" cy="4648200"/>
          </a:xfrm>
        </p:spPr>
      </p:pic>
      <p:pic>
        <p:nvPicPr>
          <p:cNvPr id="117763" name="Picture 8" descr="C:\Users\McLarney\Pictures\thCA4QY65X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2514600"/>
            <a:ext cx="213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4" name="Picture 2" descr="C:\Users\McLarney\Pictures\thCANSUA6U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2590800"/>
            <a:ext cx="189547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/>
                </a:solidFill>
              </a:rPr>
              <a:t>SBP Menus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1198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7675" indent="-382588"/>
            <a:r>
              <a:rPr lang="en-US" sz="2800" smtClean="0"/>
              <a:t>Menus for SBP must be posted daily listing items for selection</a:t>
            </a:r>
          </a:p>
          <a:p>
            <a:pPr marL="447675" indent="-382588"/>
            <a:endParaRPr lang="en-US" sz="2400" smtClean="0"/>
          </a:p>
          <a:p>
            <a:pPr marL="447675" indent="-382588"/>
            <a:r>
              <a:rPr lang="en-US" sz="2800" smtClean="0"/>
              <a:t>Menu planners determine how menu items credit based on offerings</a:t>
            </a:r>
          </a:p>
          <a:p>
            <a:pPr marL="447675" indent="-382588"/>
            <a:endParaRPr lang="en-US" sz="2400" smtClean="0"/>
          </a:p>
          <a:p>
            <a:pPr marL="447675" indent="-382588"/>
            <a:r>
              <a:rPr lang="en-US" sz="2800" smtClean="0"/>
              <a:t>There is a difference between variety and the number of items that can be selected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3581400" y="1752600"/>
            <a:ext cx="5181600" cy="51054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	 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        Implementation Time Line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23555" name="Picture 2" descr="C:\Users\btusch\Pictures\Implementation timelin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600200"/>
            <a:ext cx="5133975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/>
                </a:solidFill>
              </a:rPr>
              <a:t> Suggestions for SBP Menu Planning</a:t>
            </a:r>
            <a:endParaRPr lang="en-US" sz="44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47675" indent="-382588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/>
              <a:t>S</a:t>
            </a:r>
            <a:r>
              <a:rPr lang="en-US" sz="2800" dirty="0" smtClean="0"/>
              <a:t>tart with simple menus-consider a cycle menu</a:t>
            </a:r>
          </a:p>
          <a:p>
            <a:pPr marL="447675" indent="-382588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800" dirty="0" smtClean="0"/>
          </a:p>
          <a:p>
            <a:pPr marL="447675" indent="-382588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/>
              <a:t>K</a:t>
            </a:r>
            <a:r>
              <a:rPr lang="en-US" sz="2800" dirty="0" smtClean="0"/>
              <a:t>eep the crediting consistent (m/ma as a grain or an extra)</a:t>
            </a:r>
          </a:p>
          <a:p>
            <a:pPr marL="447675" indent="-382588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800" dirty="0" smtClean="0"/>
          </a:p>
          <a:p>
            <a:pPr marL="447675" indent="-382588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/>
              <a:t>G</a:t>
            </a:r>
            <a:r>
              <a:rPr lang="en-US" sz="2800" dirty="0" smtClean="0"/>
              <a:t>radually introduce more whole grains to  move from 50 to 100%</a:t>
            </a:r>
          </a:p>
          <a:p>
            <a:pPr marL="447675" indent="-382588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800" dirty="0" smtClean="0"/>
          </a:p>
          <a:p>
            <a:pPr marL="447675" indent="-382588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/>
              <a:t>U</a:t>
            </a:r>
            <a:r>
              <a:rPr lang="en-US" sz="2800" dirty="0" smtClean="0"/>
              <a:t>se more fruit than juice</a:t>
            </a:r>
          </a:p>
          <a:p>
            <a:pPr marL="65087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1143000"/>
          </a:xfrm>
        </p:spPr>
        <p:txBody>
          <a:bodyPr tIns="83808"/>
          <a:lstStyle/>
          <a:p>
            <a:pPr algn="ctr" fontAlgn="auto">
              <a:spcAft>
                <a:spcPts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Pre-plating/Bundling</a:t>
            </a:r>
          </a:p>
        </p:txBody>
      </p:sp>
      <p:sp>
        <p:nvSpPr>
          <p:cNvPr id="125954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5029200"/>
          </a:xfrm>
        </p:spPr>
        <p:txBody>
          <a:bodyPr/>
          <a:lstStyle/>
          <a:p>
            <a:r>
              <a:rPr lang="en-US" smtClean="0"/>
              <a:t>Remember – OVS is not required at breakfast</a:t>
            </a:r>
          </a:p>
          <a:p>
            <a:endParaRPr lang="en-US" smtClean="0"/>
          </a:p>
          <a:p>
            <a:r>
              <a:rPr lang="en-US" smtClean="0"/>
              <a:t>Pre-plating/bundling is allowed</a:t>
            </a:r>
          </a:p>
          <a:p>
            <a:endParaRPr lang="en-US" smtClean="0"/>
          </a:p>
          <a:p>
            <a:r>
              <a:rPr lang="en-US" smtClean="0"/>
              <a:t>Encouraged to offer choices to the extent possible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/>
                </a:solidFill>
              </a:rPr>
              <a:t>Sample CN Label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80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smtClean="0"/>
              <a:t>	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DD1BD-E624-4123-AFFD-4EEF5E6FA74F}" type="slidenum">
              <a:rPr lang="en-US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12800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00" y="5900738"/>
            <a:ext cx="690563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8005" name="Group 25"/>
          <p:cNvGrpSpPr>
            <a:grpSpLocks/>
          </p:cNvGrpSpPr>
          <p:nvPr/>
        </p:nvGrpSpPr>
        <p:grpSpPr bwMode="auto">
          <a:xfrm>
            <a:off x="917575" y="354013"/>
            <a:ext cx="8147050" cy="6078537"/>
            <a:chOff x="234950" y="-3502"/>
            <a:chExt cx="9144000" cy="6077996"/>
          </a:xfrm>
        </p:grpSpPr>
        <p:sp>
          <p:nvSpPr>
            <p:cNvPr id="128009" name="Text Box 4"/>
            <p:cNvSpPr txBox="1">
              <a:spLocks noChangeArrowheads="1"/>
            </p:cNvSpPr>
            <p:nvPr/>
          </p:nvSpPr>
          <p:spPr bwMode="auto">
            <a:xfrm>
              <a:off x="380999" y="1167568"/>
              <a:ext cx="81534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200" b="1">
                  <a:latin typeface="Corbel" pitchFamily="34" charset="0"/>
                </a:rPr>
                <a:t>Chicken Stir-Fry Bowl </a:t>
              </a:r>
            </a:p>
          </p:txBody>
        </p:sp>
        <p:sp>
          <p:nvSpPr>
            <p:cNvPr id="128010" name="Rectangle 5"/>
            <p:cNvSpPr>
              <a:spLocks noChangeArrowheads="1"/>
            </p:cNvSpPr>
            <p:nvPr/>
          </p:nvSpPr>
          <p:spPr bwMode="auto">
            <a:xfrm>
              <a:off x="234950" y="2011363"/>
              <a:ext cx="91440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600">
                <a:latin typeface="Corbel" pitchFamily="34" charset="0"/>
              </a:endParaRPr>
            </a:p>
          </p:txBody>
        </p:sp>
        <p:pic>
          <p:nvPicPr>
            <p:cNvPr id="128011" name="Picture 6" descr="img00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19600" y="2588344"/>
              <a:ext cx="4648200" cy="348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8012" name="Rectangle 7"/>
            <p:cNvSpPr>
              <a:spLocks noChangeArrowheads="1"/>
            </p:cNvSpPr>
            <p:nvPr/>
          </p:nvSpPr>
          <p:spPr bwMode="auto">
            <a:xfrm>
              <a:off x="4343400" y="2971800"/>
              <a:ext cx="4800600" cy="1219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orbel" pitchFamily="34" charset="0"/>
              </a:endParaRPr>
            </a:p>
          </p:txBody>
        </p:sp>
        <p:sp>
          <p:nvSpPr>
            <p:cNvPr id="128013" name="Rectangle 8"/>
            <p:cNvSpPr>
              <a:spLocks noChangeArrowheads="1"/>
            </p:cNvSpPr>
            <p:nvPr/>
          </p:nvSpPr>
          <p:spPr bwMode="auto">
            <a:xfrm>
              <a:off x="4648200" y="4267200"/>
              <a:ext cx="1143000" cy="1371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orbel" pitchFamily="34" charset="0"/>
              </a:endParaRPr>
            </a:p>
          </p:txBody>
        </p:sp>
        <p:sp>
          <p:nvSpPr>
            <p:cNvPr id="128014" name="Rectangle 9"/>
            <p:cNvSpPr>
              <a:spLocks noChangeArrowheads="1"/>
            </p:cNvSpPr>
            <p:nvPr/>
          </p:nvSpPr>
          <p:spPr bwMode="auto">
            <a:xfrm>
              <a:off x="7620000" y="4267200"/>
              <a:ext cx="1143000" cy="1371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orbel" pitchFamily="34" charset="0"/>
              </a:endParaRPr>
            </a:p>
          </p:txBody>
        </p:sp>
        <p:sp>
          <p:nvSpPr>
            <p:cNvPr id="128015" name="Text Box 10"/>
            <p:cNvSpPr txBox="1">
              <a:spLocks noChangeArrowheads="1"/>
            </p:cNvSpPr>
            <p:nvPr/>
          </p:nvSpPr>
          <p:spPr bwMode="auto">
            <a:xfrm>
              <a:off x="990600" y="1634608"/>
              <a:ext cx="685800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rbel" pitchFamily="34" charset="0"/>
                </a:rPr>
                <a:t>Ingredient Statement:</a:t>
              </a:r>
            </a:p>
            <a:p>
              <a:pPr algn="ctr"/>
              <a:r>
                <a:rPr lang="en-US" sz="1400">
                  <a:latin typeface="Corbel" pitchFamily="34" charset="0"/>
                </a:rPr>
                <a:t>Chicken, brown rice, broccoli, red peppers, carrots, onions, water, olive oil, soy sauce, spices.</a:t>
              </a:r>
            </a:p>
          </p:txBody>
        </p:sp>
        <p:sp>
          <p:nvSpPr>
            <p:cNvPr id="128016" name="Rectangle 11"/>
            <p:cNvSpPr>
              <a:spLocks noChangeArrowheads="1"/>
            </p:cNvSpPr>
            <p:nvPr/>
          </p:nvSpPr>
          <p:spPr bwMode="auto">
            <a:xfrm>
              <a:off x="410496" y="-3502"/>
              <a:ext cx="8153400" cy="5867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orbel" pitchFamily="34" charset="0"/>
              </a:endParaRPr>
            </a:p>
          </p:txBody>
        </p:sp>
        <p:sp>
          <p:nvSpPr>
            <p:cNvPr id="128017" name="Text Box 12"/>
            <p:cNvSpPr txBox="1">
              <a:spLocks noChangeArrowheads="1"/>
            </p:cNvSpPr>
            <p:nvPr/>
          </p:nvSpPr>
          <p:spPr bwMode="auto">
            <a:xfrm>
              <a:off x="584200" y="4488432"/>
              <a:ext cx="268470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>
                  <a:latin typeface="Corbel" pitchFamily="34" charset="0"/>
                </a:rPr>
                <a:t>Net Wt.:</a:t>
              </a:r>
              <a:r>
                <a:rPr lang="en-US" sz="2000">
                  <a:latin typeface="Corbel" pitchFamily="34" charset="0"/>
                </a:rPr>
                <a:t> 18 pounds</a:t>
              </a:r>
            </a:p>
          </p:txBody>
        </p:sp>
        <p:sp>
          <p:nvSpPr>
            <p:cNvPr id="128018" name="Text Box 13"/>
            <p:cNvSpPr txBox="1">
              <a:spLocks noChangeArrowheads="1"/>
            </p:cNvSpPr>
            <p:nvPr/>
          </p:nvSpPr>
          <p:spPr bwMode="auto">
            <a:xfrm>
              <a:off x="609600" y="5131115"/>
              <a:ext cx="777240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>
                  <a:latin typeface="Corbel" pitchFamily="34" charset="0"/>
                </a:rPr>
                <a:t>Chicken Wok Company</a:t>
              </a:r>
            </a:p>
            <a:p>
              <a:pPr algn="ctr"/>
              <a:r>
                <a:rPr lang="en-US" sz="2000">
                  <a:latin typeface="Corbel" pitchFamily="34" charset="0"/>
                </a:rPr>
                <a:t> </a:t>
              </a:r>
              <a:r>
                <a:rPr lang="en-US" sz="2000" b="1">
                  <a:latin typeface="Corbel" pitchFamily="34" charset="0"/>
                </a:rPr>
                <a:t>1234 Kluck Street     Poultry, PA 12345</a:t>
              </a:r>
            </a:p>
          </p:txBody>
        </p:sp>
        <p:sp>
          <p:nvSpPr>
            <p:cNvPr id="128019" name="Rectangle 14"/>
            <p:cNvSpPr>
              <a:spLocks noChangeArrowheads="1"/>
            </p:cNvSpPr>
            <p:nvPr/>
          </p:nvSpPr>
          <p:spPr bwMode="auto">
            <a:xfrm>
              <a:off x="914400" y="2590800"/>
              <a:ext cx="7239000" cy="190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orbel" pitchFamily="34" charset="0"/>
              </a:endParaRPr>
            </a:p>
          </p:txBody>
        </p:sp>
        <p:sp>
          <p:nvSpPr>
            <p:cNvPr id="128020" name="Rectangle 16"/>
            <p:cNvSpPr>
              <a:spLocks noChangeArrowheads="1"/>
            </p:cNvSpPr>
            <p:nvPr/>
          </p:nvSpPr>
          <p:spPr bwMode="auto">
            <a:xfrm>
              <a:off x="7772400" y="3352800"/>
              <a:ext cx="6096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orbel" pitchFamily="34" charset="0"/>
              </a:endParaRPr>
            </a:p>
          </p:txBody>
        </p:sp>
        <p:sp>
          <p:nvSpPr>
            <p:cNvPr id="128021" name="Rectangle 17"/>
            <p:cNvSpPr>
              <a:spLocks noChangeArrowheads="1"/>
            </p:cNvSpPr>
            <p:nvPr/>
          </p:nvSpPr>
          <p:spPr bwMode="auto">
            <a:xfrm>
              <a:off x="533400" y="3352800"/>
              <a:ext cx="6096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orbel" pitchFamily="34" charset="0"/>
              </a:endParaRPr>
            </a:p>
          </p:txBody>
        </p:sp>
        <p:sp>
          <p:nvSpPr>
            <p:cNvPr id="128022" name="Rectangle 18"/>
            <p:cNvSpPr>
              <a:spLocks noChangeArrowheads="1"/>
            </p:cNvSpPr>
            <p:nvPr/>
          </p:nvSpPr>
          <p:spPr bwMode="auto">
            <a:xfrm>
              <a:off x="4038600" y="2667000"/>
              <a:ext cx="6096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>
                <a:latin typeface="Corbel" pitchFamily="34" charset="0"/>
              </a:endParaRPr>
            </a:p>
          </p:txBody>
        </p:sp>
        <p:sp>
          <p:nvSpPr>
            <p:cNvPr id="128023" name="Text Box 22"/>
            <p:cNvSpPr txBox="1">
              <a:spLocks noChangeArrowheads="1"/>
            </p:cNvSpPr>
            <p:nvPr/>
          </p:nvSpPr>
          <p:spPr bwMode="auto">
            <a:xfrm>
              <a:off x="967483" y="2590800"/>
              <a:ext cx="7086600" cy="16004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en-US">
                  <a:latin typeface="Times New Roman" pitchFamily="18" charset="0"/>
                </a:rPr>
                <a:t>099135</a:t>
              </a:r>
            </a:p>
            <a:p>
              <a:r>
                <a:rPr lang="en-US" sz="1600">
                  <a:latin typeface="Times New Roman" pitchFamily="18" charset="0"/>
                </a:rPr>
                <a:t>Each 4.5 oz. Chicken Stir-Fry Bowl provides 1.5 oz. equivalent meat, </a:t>
              </a:r>
              <a:r>
                <a:rPr lang="en-US" sz="1600" u="sng">
                  <a:solidFill>
                    <a:srgbClr val="FF0000"/>
                  </a:solidFill>
                  <a:latin typeface="Times New Roman" pitchFamily="18" charset="0"/>
                </a:rPr>
                <a:t>1.0 oz eq Grains,</a:t>
              </a:r>
              <a:r>
                <a:rPr lang="en-US" sz="1600">
                  <a:latin typeface="Times New Roman" pitchFamily="18" charset="0"/>
                </a:rPr>
                <a:t> ¼ cup dark green vegetable, ¼ cup red/orange vegetable, and ⅛</a:t>
              </a:r>
              <a:r>
                <a:rPr lang="en-US" sz="1600" baseline="30000">
                  <a:latin typeface="Times New Roman" pitchFamily="18" charset="0"/>
                </a:rPr>
                <a:t> </a:t>
              </a:r>
              <a:r>
                <a:rPr lang="en-US" sz="1600">
                  <a:latin typeface="Times New Roman" pitchFamily="18" charset="0"/>
                </a:rPr>
                <a:t>cup other vegetable for Child Nutrition Meal Pattern Requirements. (Use of this logo and statement authorized by the Food and Nutrition Service, USDA XX/XX). </a:t>
              </a:r>
            </a:p>
          </p:txBody>
        </p:sp>
        <p:sp>
          <p:nvSpPr>
            <p:cNvPr id="128024" name="Rectangle 20"/>
            <p:cNvSpPr>
              <a:spLocks noChangeArrowheads="1"/>
            </p:cNvSpPr>
            <p:nvPr/>
          </p:nvSpPr>
          <p:spPr bwMode="auto">
            <a:xfrm>
              <a:off x="7935835" y="3165992"/>
              <a:ext cx="6096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</a:rPr>
                <a:t>CN</a:t>
              </a:r>
            </a:p>
          </p:txBody>
        </p:sp>
        <p:sp>
          <p:nvSpPr>
            <p:cNvPr id="128025" name="Rectangle 21"/>
            <p:cNvSpPr>
              <a:spLocks noChangeArrowheads="1"/>
            </p:cNvSpPr>
            <p:nvPr/>
          </p:nvSpPr>
          <p:spPr bwMode="auto">
            <a:xfrm>
              <a:off x="510284" y="3185656"/>
              <a:ext cx="5334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</a:rPr>
                <a:t>CN</a:t>
              </a:r>
            </a:p>
          </p:txBody>
        </p:sp>
        <p:sp>
          <p:nvSpPr>
            <p:cNvPr id="128026" name="Rectangle 19"/>
            <p:cNvSpPr>
              <a:spLocks noChangeArrowheads="1"/>
            </p:cNvSpPr>
            <p:nvPr/>
          </p:nvSpPr>
          <p:spPr bwMode="auto">
            <a:xfrm>
              <a:off x="4163960" y="2401528"/>
              <a:ext cx="6096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</a:rPr>
                <a:t>CN</a:t>
              </a:r>
            </a:p>
          </p:txBody>
        </p:sp>
        <p:sp>
          <p:nvSpPr>
            <p:cNvPr id="128027" name="Rectangle 15"/>
            <p:cNvSpPr>
              <a:spLocks noChangeArrowheads="1"/>
            </p:cNvSpPr>
            <p:nvPr/>
          </p:nvSpPr>
          <p:spPr bwMode="auto">
            <a:xfrm>
              <a:off x="4141998" y="4011568"/>
              <a:ext cx="6096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 b="1">
                  <a:latin typeface="Times New Roman" pitchFamily="18" charset="0"/>
                </a:rPr>
                <a:t>CN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>
            <a:off x="787400" y="1558925"/>
            <a:ext cx="7583488" cy="4799013"/>
          </a:xfrm>
          <a:prstGeom prst="rect">
            <a:avLst/>
          </a:prstGeom>
          <a:noFill/>
          <a:ln w="762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/>
          </a:p>
        </p:txBody>
      </p:sp>
      <p:cxnSp>
        <p:nvCxnSpPr>
          <p:cNvPr id="35" name="Straight Connector 34"/>
          <p:cNvCxnSpPr/>
          <p:nvPr/>
        </p:nvCxnSpPr>
        <p:spPr>
          <a:xfrm>
            <a:off x="5884863" y="4975225"/>
            <a:ext cx="1198562" cy="90805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915025" y="4960938"/>
            <a:ext cx="1168400" cy="9382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686800" cy="1252728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3D103"/>
                </a:solidFill>
              </a:rPr>
              <a:t>Product Formulation Statements</a:t>
            </a:r>
            <a:endParaRPr lang="en-US" dirty="0">
              <a:solidFill>
                <a:srgbClr val="F3D10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5E6BE7-2007-4587-BF2B-24F3AC0A6C29}" type="slidenum">
              <a:rPr lang="en-US"/>
              <a:pPr>
                <a:defRPr/>
              </a:pPr>
              <a:t>53</a:t>
            </a:fld>
            <a:endParaRPr lang="en-US" dirty="0"/>
          </a:p>
        </p:txBody>
      </p:sp>
      <p:pic>
        <p:nvPicPr>
          <p:cNvPr id="130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1898" t="11452" r="31265"/>
          <a:stretch>
            <a:fillRect/>
          </a:stretch>
        </p:blipFill>
        <p:spPr>
          <a:xfrm>
            <a:off x="76200" y="1516613"/>
            <a:ext cx="4697413" cy="5162550"/>
          </a:xfrm>
        </p:spPr>
      </p:pic>
      <p:sp>
        <p:nvSpPr>
          <p:cNvPr id="8" name="Rectangle 7"/>
          <p:cNvSpPr/>
          <p:nvPr/>
        </p:nvSpPr>
        <p:spPr>
          <a:xfrm>
            <a:off x="76200" y="1518557"/>
            <a:ext cx="4676775" cy="5162550"/>
          </a:xfrm>
          <a:prstGeom prst="rect">
            <a:avLst/>
          </a:prstGeom>
          <a:noFill/>
          <a:ln w="762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105400" y="1905000"/>
            <a:ext cx="365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23925">
              <a:buClr>
                <a:srgbClr val="F3D103"/>
              </a:buClr>
              <a:buFont typeface="Wingdings" pitchFamily="2" charset="2"/>
              <a:buChar char="§"/>
            </a:pPr>
            <a:r>
              <a:rPr lang="en-US" dirty="0"/>
              <a:t>A Product Formulation Statement (PFS) will provide specific information about how the product credits to meet CN meal patterns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7" name="irc_mi" descr="http://caloriecount.about.com/images/splash/newsletter/nutrigrain_label20090519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1975" y="1497013"/>
            <a:ext cx="19526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47800" y="228600"/>
            <a:ext cx="6324600" cy="10779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Calculating Grain Ounce Equivalents using Exhibit A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90800" y="1447800"/>
            <a:ext cx="6096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orbel" pitchFamily="34" charset="0"/>
              </a:rPr>
              <a:t>This is a label from a popular cereal bar containing fruit. </a:t>
            </a:r>
          </a:p>
          <a:p>
            <a:pPr algn="ctr"/>
            <a:endParaRPr lang="en-US" sz="800">
              <a:latin typeface="Corbel" pitchFamily="34" charset="0"/>
            </a:endParaRPr>
          </a:p>
          <a:p>
            <a:pPr algn="ctr"/>
            <a:r>
              <a:rPr lang="en-US">
                <a:latin typeface="Corbel" pitchFamily="34" charset="0"/>
              </a:rPr>
              <a:t>On the label it states:  </a:t>
            </a:r>
          </a:p>
          <a:p>
            <a:pPr algn="ctr"/>
            <a:r>
              <a:rPr lang="en-US" b="1">
                <a:latin typeface="Corbel" pitchFamily="34" charset="0"/>
              </a:rPr>
              <a:t>Child Nutrition Program: 1 bread equivalent</a:t>
            </a:r>
          </a:p>
          <a:p>
            <a:pPr algn="ctr"/>
            <a:r>
              <a:rPr lang="en-US" b="1">
                <a:solidFill>
                  <a:schemeClr val="accent1"/>
                </a:solidFill>
                <a:latin typeface="Corbel" pitchFamily="34" charset="0"/>
              </a:rPr>
              <a:t>Is this an acceptable CN label?  </a:t>
            </a:r>
          </a:p>
          <a:p>
            <a:pPr algn="ctr"/>
            <a:endParaRPr lang="en-US" sz="1000">
              <a:latin typeface="Corbel" pitchFamily="34" charset="0"/>
            </a:endParaRPr>
          </a:p>
          <a:p>
            <a:pPr algn="ctr"/>
            <a:r>
              <a:rPr lang="en-US" b="1">
                <a:latin typeface="Corbel" pitchFamily="34" charset="0"/>
              </a:rPr>
              <a:t> NO!! If we don’t have a CN label or a product formulation statement, we will have to use Exhibit A to calculate the ounce equivalents based on the weight of the whole product.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11200" y="3962400"/>
            <a:ext cx="820261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1"/>
                </a:solidFill>
                <a:latin typeface="Corbel" pitchFamily="34" charset="0"/>
              </a:rPr>
              <a:t>Which category on Exhibit A would we use?</a:t>
            </a:r>
          </a:p>
          <a:p>
            <a:r>
              <a:rPr lang="en-US" b="1">
                <a:latin typeface="Corbel" pitchFamily="34" charset="0"/>
              </a:rPr>
              <a:t>Group E- cereal bar containing fruit</a:t>
            </a:r>
          </a:p>
          <a:p>
            <a:endParaRPr lang="en-US" sz="800">
              <a:latin typeface="Corbel" pitchFamily="34" charset="0"/>
            </a:endParaRPr>
          </a:p>
          <a:p>
            <a:r>
              <a:rPr lang="en-US" b="1">
                <a:solidFill>
                  <a:schemeClr val="accent1"/>
                </a:solidFill>
                <a:latin typeface="Corbel" pitchFamily="34" charset="0"/>
              </a:rPr>
              <a:t>How many grams is equal to a one ounce equivalent in Group E?</a:t>
            </a:r>
          </a:p>
          <a:p>
            <a:r>
              <a:rPr lang="en-US" b="1">
                <a:latin typeface="Corbel" pitchFamily="34" charset="0"/>
              </a:rPr>
              <a:t>69 grams</a:t>
            </a:r>
          </a:p>
          <a:p>
            <a:endParaRPr lang="en-US" sz="800">
              <a:latin typeface="Corbel" pitchFamily="34" charset="0"/>
            </a:endParaRPr>
          </a:p>
          <a:p>
            <a:r>
              <a:rPr lang="en-US" b="1">
                <a:solidFill>
                  <a:schemeClr val="accent1"/>
                </a:solidFill>
                <a:latin typeface="Corbel" pitchFamily="34" charset="0"/>
              </a:rPr>
              <a:t>How many grams does the cereal bar weigh?</a:t>
            </a:r>
          </a:p>
          <a:p>
            <a:r>
              <a:rPr lang="en-US" b="1">
                <a:latin typeface="Corbel" pitchFamily="34" charset="0"/>
              </a:rPr>
              <a:t>37 grams</a:t>
            </a:r>
          </a:p>
          <a:p>
            <a:endParaRPr lang="en-US" sz="800" b="1">
              <a:solidFill>
                <a:schemeClr val="accent1"/>
              </a:solidFill>
              <a:latin typeface="Corbel" pitchFamily="34" charset="0"/>
            </a:endParaRPr>
          </a:p>
          <a:p>
            <a:r>
              <a:rPr lang="en-US" b="1">
                <a:solidFill>
                  <a:schemeClr val="accent1"/>
                </a:solidFill>
                <a:latin typeface="Corbel" pitchFamily="34" charset="0"/>
              </a:rPr>
              <a:t>How do we calculate the ounce equivalents?</a:t>
            </a:r>
          </a:p>
          <a:p>
            <a:endParaRPr lang="en-US">
              <a:latin typeface="Corbe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752600"/>
            <a:ext cx="8229600" cy="4525963"/>
          </a:xfrm>
        </p:spPr>
        <p:txBody>
          <a:bodyPr rtlCol="0">
            <a:normAutofit fontScale="85000" lnSpcReduction="20000"/>
          </a:bodyPr>
          <a:lstStyle/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/>
              <a:t>Calculation:</a:t>
            </a:r>
            <a:endParaRPr lang="en-US" dirty="0"/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 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37 grams ÷ 69 grams = 0.53623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 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Always round down to </a:t>
            </a:r>
            <a:r>
              <a:rPr lang="en-US" dirty="0" smtClean="0"/>
              <a:t>the </a:t>
            </a:r>
            <a:r>
              <a:rPr lang="en-US" dirty="0"/>
              <a:t>nearest quarter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 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0.53623 = .50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 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This cereal bar is actually .5 of an ounce equivalent.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 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 You would have to serve two cereal bars to equal the required one ounce equivalent of grain for the school breakfast program.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381000" y="304800"/>
            <a:ext cx="8229600" cy="12001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smtClean="0"/>
              <a:t>Calculating Grain Ounce                 Equivalents using Exhibit A</a:t>
            </a:r>
            <a:endParaRPr lang="en-US" sz="3600" dirty="0"/>
          </a:p>
        </p:txBody>
      </p:sp>
      <p:pic>
        <p:nvPicPr>
          <p:cNvPr id="134147" name="Picture 2" descr="C:\Users\mtaney\AppData\Local\Microsoft\Windows\Temporary Internet Files\Content.IE5\IVYE83MV\MC90038969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2133600"/>
            <a:ext cx="165893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Grain and Meat/Meat Alternate flexibility continues through 2013-14 </a:t>
            </a:r>
            <a:endParaRPr lang="en-US" dirty="0" smtClean="0"/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8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Half of grain products Whole Grain Rich (WGR)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Must contain at least 50% Whole Grain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8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Production </a:t>
            </a:r>
            <a:r>
              <a:rPr lang="en-US" dirty="0" smtClean="0"/>
              <a:t>Records for </a:t>
            </a:r>
            <a:r>
              <a:rPr lang="en-US" b="1" u="sng" dirty="0"/>
              <a:t>A</a:t>
            </a:r>
            <a:r>
              <a:rPr lang="en-US" b="1" u="sng" dirty="0" smtClean="0"/>
              <a:t>ll meals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800" dirty="0" smtClean="0"/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National School Lunch Program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534400" cy="1331976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solidFill>
                  <a:schemeClr val="accent1">
                    <a:satMod val="150000"/>
                  </a:schemeClr>
                </a:solidFill>
              </a:rPr>
              <a:t>Required Elements of a </a:t>
            </a: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  <a:t>Production Record </a:t>
            </a:r>
            <a:b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en-US" sz="3600" dirty="0" smtClean="0">
                <a:solidFill>
                  <a:schemeClr val="accent1">
                    <a:satMod val="150000"/>
                  </a:schemeClr>
                </a:solidFill>
              </a:rPr>
              <a:t>*</a:t>
            </a:r>
            <a:r>
              <a:rPr lang="en-US" sz="3200" dirty="0" smtClean="0">
                <a:solidFill>
                  <a:schemeClr val="accent1">
                    <a:satMod val="150000"/>
                  </a:schemeClr>
                </a:solidFill>
              </a:rPr>
              <a:t>required for all meals</a:t>
            </a:r>
            <a:endParaRPr lang="en-US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/>
              <a:t>All food items on the reimbursable menu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/>
              <a:t>      -including condiments and </a:t>
            </a:r>
            <a:r>
              <a:rPr lang="en-US" sz="2800" dirty="0" smtClean="0"/>
              <a:t>toppings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600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/>
              <a:t>Quantity </a:t>
            </a:r>
            <a:r>
              <a:rPr lang="en-US" sz="2800" dirty="0" smtClean="0"/>
              <a:t>Prepared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800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/>
              <a:t>Portion Sizes for each grade/age </a:t>
            </a:r>
            <a:r>
              <a:rPr lang="en-US" sz="2800" dirty="0" smtClean="0"/>
              <a:t>group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000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/>
              <a:t>Number of reimbursable portions </a:t>
            </a:r>
            <a:r>
              <a:rPr lang="en-US" sz="2800" dirty="0" smtClean="0"/>
              <a:t>served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800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/>
              <a:t>Number of </a:t>
            </a:r>
            <a:r>
              <a:rPr lang="en-US" sz="2800" dirty="0" smtClean="0"/>
              <a:t>a la </a:t>
            </a:r>
            <a:r>
              <a:rPr lang="en-US" sz="2800" dirty="0"/>
              <a:t>carte/non reimbursable portions served (milk and second meals</a:t>
            </a:r>
            <a:r>
              <a:rPr lang="en-US" sz="2800" dirty="0" smtClean="0"/>
              <a:t>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800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/>
              <a:t>Number of leftover portions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Can receive $.06 in 2013-14 and beyond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0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If you have not completed $.06 certification, why not?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8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www.nymenureview.com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Six Cent Certification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Future meetings</a:t>
            </a:r>
            <a:endParaRPr lang="en-US" sz="2800" dirty="0">
              <a:solidFill>
                <a:srgbClr val="FF0000"/>
              </a:solidFill>
            </a:endParaRP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800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Three Year Cycle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8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Breakfast review in 50% of NSLP reviewed sites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8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Off-Site and On-Site Review Components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8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Nutrient Analysis of both B and L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19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sz="2800" dirty="0" smtClean="0"/>
              <a:t>Resource Management Component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New Administrative Review 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  <a:t>Summary of Changes for SBP Meal Patterns</a:t>
            </a:r>
            <a:endParaRPr lang="en-US" dirty="0">
              <a:solidFill>
                <a:schemeClr val="accent1">
                  <a:satMod val="1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 rtlCol="0">
            <a:normAutofit fontScale="850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A</a:t>
            </a:r>
            <a:r>
              <a:rPr lang="en-US" dirty="0" smtClean="0"/>
              <a:t> single food based menu planning system for the SBP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Majority of changes begin for the SBP in 2013-14 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T</a:t>
            </a:r>
            <a:r>
              <a:rPr lang="en-US" dirty="0" smtClean="0"/>
              <a:t>hree grade groups (K-5), (6-8), (9-12)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Calorie ranges must be met over the week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T</a:t>
            </a:r>
            <a:r>
              <a:rPr lang="en-US" dirty="0" smtClean="0"/>
              <a:t>rans fats must be zero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</p:txBody>
      </p:sp>
      <p:pic>
        <p:nvPicPr>
          <p:cNvPr id="25603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181600" y="2438400"/>
            <a:ext cx="3505200" cy="2992438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3D103"/>
                </a:solidFill>
              </a:rPr>
              <a:t>Verification</a:t>
            </a:r>
            <a:endParaRPr lang="en-US" dirty="0">
              <a:solidFill>
                <a:srgbClr val="F3D10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New Verification Form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Read detailed instructions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Based on eligible students as of October 1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Do not include carryovers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Must conduct evaluation of PLE Annually</a:t>
            </a:r>
          </a:p>
          <a:p>
            <a:pPr lvl="1"/>
            <a:r>
              <a:rPr lang="en-US" smtClean="0"/>
              <a:t>Can use USDA Tool or Alternative Method</a:t>
            </a:r>
          </a:p>
          <a:p>
            <a:pPr lvl="1"/>
            <a:r>
              <a:rPr lang="en-US" smtClean="0"/>
              <a:t>Must keep backup documentation for method used</a:t>
            </a:r>
          </a:p>
          <a:p>
            <a:pPr lvl="1"/>
            <a:endParaRPr lang="en-US" sz="1800" smtClean="0"/>
          </a:p>
          <a:p>
            <a:r>
              <a:rPr lang="en-US" sz="2800" smtClean="0"/>
              <a:t>New flexibility to be exempt from PLE if excess fund balance exceeds three months operating</a:t>
            </a:r>
          </a:p>
          <a:p>
            <a:pPr lvl="1"/>
            <a:r>
              <a:rPr lang="en-US" smtClean="0"/>
              <a:t>Must get exemption approval from NYSED</a:t>
            </a:r>
          </a:p>
          <a:p>
            <a:pPr lvl="1"/>
            <a:endParaRPr lang="en-US" sz="1800" smtClean="0"/>
          </a:p>
          <a:p>
            <a:r>
              <a:rPr lang="en-US" sz="2800" smtClean="0"/>
              <a:t>Announcement on CNMS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Paid Lunch Equity (PLE)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Based on Directly Certified Students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Must be at least 40% by building, group or LEA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Receive reimbursement based on % DC X multiplier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Must provide all meals to all students at no charge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21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Based on April 1 enrollment in year prior to implementation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1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Updated OTDA Direct Certification Data for April posted to CNMS 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sz="2100" dirty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Must submit CEO documents by June 30, 2013 for 2013-14 participation – Watch for memo on CNMS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Community Eligibility Option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Competitive Foods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800600" cy="4624387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Proposed Rule comments closed 4/9/2013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Implementation of Final Rule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One full school year after Final Rule Publication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dirty="0" smtClean="0"/>
              <a:t>School year 2014-15 or 2015-16</a:t>
            </a:r>
          </a:p>
          <a:p>
            <a:pPr marL="996696" lvl="2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endParaRPr lang="en-US" sz="18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No changes to Competitive Foods in 2013-14 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  <p:pic>
        <p:nvPicPr>
          <p:cNvPr id="152579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562600" y="2133600"/>
            <a:ext cx="3124200" cy="34290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Schools must actively promote the Summer Food Service Program and the School Breakfast Program</a:t>
            </a:r>
          </a:p>
          <a:p>
            <a:endParaRPr lang="en-US" sz="2000" smtClean="0"/>
          </a:p>
          <a:p>
            <a:r>
              <a:rPr lang="en-US" smtClean="0"/>
              <a:t>Promotion can include websites, flyers, etc.</a:t>
            </a:r>
          </a:p>
          <a:p>
            <a:endParaRPr lang="en-US" sz="1800" smtClean="0"/>
          </a:p>
          <a:p>
            <a:r>
              <a:rPr lang="en-US" smtClean="0"/>
              <a:t>Contact NYSED to find SFSP sites near you</a:t>
            </a:r>
          </a:p>
          <a:p>
            <a:pPr lvl="1"/>
            <a:r>
              <a:rPr lang="en-US" smtClean="0"/>
              <a:t>Even if you’re not implementing SFSP in your district, you must still actively promote available programs in your communities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SFSP and SBP Promotion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Must advertise at the beginning of the line the meal offerings for Breakfast and Lunch each day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8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NYSED posters – Free!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smtClean="0"/>
              <a:t>laminate and write-on each day</a:t>
            </a:r>
          </a:p>
          <a:p>
            <a:pPr marL="731520" lvl="1" indent="-274320" fontAlgn="auto">
              <a:spcAft>
                <a:spcPts val="0"/>
              </a:spcAft>
              <a:buFont typeface="Wingdings"/>
              <a:buChar char=""/>
              <a:defRPr/>
            </a:pPr>
            <a:endParaRPr lang="en-US" sz="18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Contact Child Nutrition for 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/>
              <a:t> </a:t>
            </a:r>
            <a:r>
              <a:rPr lang="en-US" dirty="0" smtClean="0"/>
              <a:t>     additional posters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</a:rPr>
              <a:t>MEAL PROMOTION</a:t>
            </a:r>
            <a:endParaRPr lang="en-US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56675" name="Picture 11" descr="boa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276600"/>
            <a:ext cx="26066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2" descr="Screen Clippi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0"/>
            <a:ext cx="594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143000"/>
            <a:ext cx="8229600" cy="4625975"/>
          </a:xfrm>
        </p:spPr>
        <p:txBody>
          <a:bodyPr rtlCol="0">
            <a:normAutofit/>
          </a:bodyPr>
          <a:lstStyle/>
          <a:p>
            <a:pPr marL="438912" indent="-320040"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600" i="1" dirty="0">
              <a:solidFill>
                <a:srgbClr val="0303EF"/>
              </a:solidFill>
            </a:endParaRPr>
          </a:p>
          <a:p>
            <a:pPr marL="438912" indent="-320040"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i="1" dirty="0"/>
              <a:t>Child Nutrition Program Administration</a:t>
            </a:r>
          </a:p>
          <a:p>
            <a:pPr marL="438912" indent="-320040"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i="1" dirty="0"/>
              <a:t>99 Washington Avenue, Room 1623 OCP</a:t>
            </a:r>
          </a:p>
          <a:p>
            <a:pPr marL="438912" indent="-320040"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i="1" dirty="0"/>
              <a:t>Albany, NY 12234</a:t>
            </a:r>
          </a:p>
          <a:p>
            <a:pPr marL="438912" indent="-320040"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600" i="1" dirty="0" smtClean="0"/>
          </a:p>
          <a:p>
            <a:pPr marL="438912" indent="-320040"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i="1" dirty="0" smtClean="0"/>
              <a:t>(</a:t>
            </a:r>
            <a:r>
              <a:rPr lang="en-US" sz="3600" i="1" dirty="0"/>
              <a:t>518) </a:t>
            </a:r>
            <a:r>
              <a:rPr lang="en-US" sz="3600" i="1" dirty="0" smtClean="0"/>
              <a:t>473-8781</a:t>
            </a:r>
          </a:p>
          <a:p>
            <a:pPr marL="438912" indent="-320040"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600" i="1" dirty="0" smtClean="0"/>
          </a:p>
          <a:p>
            <a:pPr marL="438912" indent="-320040" algn="ctr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600" i="1" dirty="0" smtClean="0"/>
              <a:t>portal.nysed.gov</a:t>
            </a:r>
            <a:endParaRPr lang="en-US" sz="3600" i="1" dirty="0"/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  <a:t>Breakfast Requirements 2013-14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  <a:t>Components</a:t>
            </a:r>
            <a:endParaRPr lang="en-US" dirty="0">
              <a:solidFill>
                <a:schemeClr val="accent1">
                  <a:satMod val="1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572000" cy="4624387"/>
          </a:xfrm>
        </p:spPr>
        <p:txBody>
          <a:bodyPr rtlCol="0">
            <a:normAutofit fontScale="925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Breakfast consists of 3 components from three food groups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92583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b="1" dirty="0"/>
              <a:t>F</a:t>
            </a:r>
            <a:r>
              <a:rPr lang="en-US" sz="3200" b="1" dirty="0" smtClean="0"/>
              <a:t>ruit/vegetables</a:t>
            </a:r>
          </a:p>
          <a:p>
            <a:pPr marL="92583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b="1" dirty="0"/>
              <a:t>G</a:t>
            </a:r>
            <a:r>
              <a:rPr lang="en-US" sz="3200" b="1" dirty="0" smtClean="0"/>
              <a:t>rains</a:t>
            </a:r>
          </a:p>
          <a:p>
            <a:pPr marL="1191006" lvl="2" indent="-514350" fontAlgn="auto">
              <a:spcAft>
                <a:spcPts val="0"/>
              </a:spcAft>
              <a:buClr>
                <a:schemeClr val="accent3"/>
              </a:buClr>
              <a:buFont typeface="Arial"/>
              <a:buChar char="▪"/>
              <a:defRPr/>
            </a:pPr>
            <a:r>
              <a:rPr lang="en-US" sz="3200" dirty="0" smtClean="0"/>
              <a:t>meat/meat alternate (optional)</a:t>
            </a:r>
          </a:p>
          <a:p>
            <a:pPr marL="92583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b="1" dirty="0"/>
              <a:t>M</a:t>
            </a:r>
            <a:r>
              <a:rPr lang="en-US" sz="3200" b="1" dirty="0" smtClean="0"/>
              <a:t>ilk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pic>
        <p:nvPicPr>
          <p:cNvPr id="2765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57800" y="2133600"/>
            <a:ext cx="3124200" cy="3352800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  <a:t>Breakfast Requirements 2013-14</a:t>
            </a:r>
            <a:b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</a:br>
            <a:r>
              <a:rPr lang="en-US" dirty="0" smtClean="0">
                <a:solidFill>
                  <a:schemeClr val="accent1">
                    <a:satMod val="150000"/>
                  </a:schemeClr>
                </a:solidFill>
                <a:latin typeface="+mn-lt"/>
              </a:rPr>
              <a:t>Food Items</a:t>
            </a:r>
            <a:endParaRPr lang="en-US" dirty="0">
              <a:solidFill>
                <a:schemeClr val="accent1">
                  <a:satMod val="1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648200" cy="4624387"/>
          </a:xfrm>
        </p:spPr>
        <p:txBody>
          <a:bodyPr rtlCol="0">
            <a:normAutofit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 smtClean="0"/>
              <a:t>A </a:t>
            </a:r>
            <a:r>
              <a:rPr lang="en-US" u="sng" dirty="0" smtClean="0"/>
              <a:t>food item </a:t>
            </a:r>
            <a:r>
              <a:rPr lang="en-US" dirty="0" smtClean="0"/>
              <a:t>is a specific food offered within the 3 food components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800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F</a:t>
            </a:r>
            <a:r>
              <a:rPr lang="en-US" dirty="0" smtClean="0"/>
              <a:t>or Offer vs. Serve (OVS) </a:t>
            </a:r>
            <a:r>
              <a:rPr lang="en-US" b="1" i="1" u="sng" dirty="0" smtClean="0"/>
              <a:t>a school must offer at least 4 food items </a:t>
            </a:r>
          </a:p>
          <a:p>
            <a:pPr marL="118872" indent="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400" dirty="0" smtClean="0"/>
              <a:t>     (from the 3 food components)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b="1" i="1" u="sng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A</a:t>
            </a:r>
            <a:r>
              <a:rPr lang="en-US" dirty="0" smtClean="0"/>
              <a:t> student must select at least 3 food items</a:t>
            </a:r>
            <a:endParaRPr lang="en-US" b="1" i="1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/>
          </a:p>
        </p:txBody>
      </p:sp>
      <p:pic>
        <p:nvPicPr>
          <p:cNvPr id="2969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019800" y="2481263"/>
            <a:ext cx="2667000" cy="3157537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accent1">
                    <a:satMod val="150000"/>
                  </a:schemeClr>
                </a:solidFill>
              </a:rPr>
              <a:t>Breakfast Grains</a:t>
            </a:r>
            <a:endParaRPr lang="en-US" sz="44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648200" cy="4624387"/>
          </a:xfrm>
        </p:spPr>
        <p:txBody>
          <a:bodyPr rtlCol="0">
            <a:normAutofit fontScale="92500" lnSpcReduction="1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	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A</a:t>
            </a:r>
            <a:r>
              <a:rPr lang="en-US" dirty="0" smtClean="0"/>
              <a:t>ll school programs must offer grains in ounce equivalents (oz </a:t>
            </a:r>
            <a:r>
              <a:rPr lang="en-US" dirty="0" err="1" smtClean="0"/>
              <a:t>eq</a:t>
            </a:r>
            <a:r>
              <a:rPr lang="en-US" dirty="0" smtClean="0"/>
              <a:t>) in 2013-14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b="1" i="1" dirty="0" smtClean="0"/>
              <a:t>A minimum of 1 oz </a:t>
            </a:r>
            <a:r>
              <a:rPr lang="en-US" b="1" i="1" dirty="0" err="1" smtClean="0"/>
              <a:t>eq</a:t>
            </a:r>
            <a:r>
              <a:rPr lang="en-US" b="1" i="1" dirty="0" smtClean="0"/>
              <a:t> </a:t>
            </a:r>
            <a:r>
              <a:rPr lang="en-US" dirty="0" smtClean="0"/>
              <a:t>of grains must be offered to each grade group daily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en-US" dirty="0" smtClean="0"/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en-US" dirty="0"/>
              <a:t>T</a:t>
            </a:r>
            <a:r>
              <a:rPr lang="en-US" dirty="0" smtClean="0"/>
              <a:t>he minimum weekly offerings of grains vary by grade group</a:t>
            </a:r>
          </a:p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1900" i="1" dirty="0"/>
          </a:p>
        </p:txBody>
      </p:sp>
      <p:pic>
        <p:nvPicPr>
          <p:cNvPr id="31747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0" y="2286000"/>
            <a:ext cx="3581400" cy="3357563"/>
          </a:xfr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utrition Standards in the SBP 2013-14 -4 -30-2013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Nutrition Standards in the SBP 2013-14 -4 -30-2013</Template>
  <TotalTime>33</TotalTime>
  <Words>2313</Words>
  <Application>Microsoft Office PowerPoint</Application>
  <PresentationFormat>On-screen Show (4:3)</PresentationFormat>
  <Paragraphs>648</Paragraphs>
  <Slides>67</Slides>
  <Notes>67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68" baseType="lpstr">
      <vt:lpstr>Nutrition Standards in the SBP 2013-14 -4 -30-2013</vt:lpstr>
      <vt:lpstr> Nutrition Standards in the School  Breakfast Program for 2013-14  </vt:lpstr>
      <vt:lpstr>Healthy Hunger Free Kids Act (HHFKA)-2010  Nutrition Standards in the NSLP and SBP Programs</vt:lpstr>
      <vt:lpstr>The New Meal Patterns</vt:lpstr>
      <vt:lpstr>          The Meal Patterns Daily &amp; Weekly Requirements</vt:lpstr>
      <vt:lpstr>        Implementation Time Line</vt:lpstr>
      <vt:lpstr>Summary of Changes for SBP Meal Patterns</vt:lpstr>
      <vt:lpstr>Breakfast Requirements 2013-14 Components</vt:lpstr>
      <vt:lpstr>Breakfast Requirements 2013-14 Food Items</vt:lpstr>
      <vt:lpstr>Breakfast Grains</vt:lpstr>
      <vt:lpstr>Whole Grain Rich Foods (WGR) at Breakfast</vt:lpstr>
      <vt:lpstr>Grain-based Desserts</vt:lpstr>
      <vt:lpstr>Optional Meat/Meat Alternate</vt:lpstr>
      <vt:lpstr>Optional Meat/Meat Alternate</vt:lpstr>
      <vt:lpstr> Offering a M/MA as an additional Item  (not credited) </vt:lpstr>
      <vt:lpstr>Flexibility in the M/MA &amp; Grain Maximums Extended for 2013-14</vt:lpstr>
      <vt:lpstr>Breakfast Fruit/Juice/Vegetable  Requirements 2013-14</vt:lpstr>
      <vt:lpstr>Breakfast Fruit/Juice/Vegetable  Requirements 2013-14</vt:lpstr>
      <vt:lpstr>Fruits- Smoothies</vt:lpstr>
      <vt:lpstr>Breakfast Milk Requirements 2013-14</vt:lpstr>
      <vt:lpstr> Weekly Grain &amp; Calorie</vt:lpstr>
      <vt:lpstr> Reimbursable Breakfasts &amp; Offer VS Serve (OVS)</vt:lpstr>
      <vt:lpstr>SBP Menu Variety and Items </vt:lpstr>
      <vt:lpstr>SBP Menu Variety and Items</vt:lpstr>
      <vt:lpstr> Sample Menu with 4 Items</vt:lpstr>
      <vt:lpstr>MEAL OR NO MEAL?</vt:lpstr>
      <vt:lpstr>MEAL-3 of 4 items selected (fruit is not required in 2013-14) </vt:lpstr>
      <vt:lpstr> MEAL OR NO MEAL?</vt:lpstr>
      <vt:lpstr> MEAL  3 of 4 items selected- bagel is 2 oz eq</vt:lpstr>
      <vt:lpstr> Sample Menu with 5 Items  </vt:lpstr>
      <vt:lpstr>MEAL OR NO MEAL?</vt:lpstr>
      <vt:lpstr> MEAL  4 of 5 items selected-muffin is 2 oz eq</vt:lpstr>
      <vt:lpstr>MEAL OR NO MEAL?</vt:lpstr>
      <vt:lpstr>MEAL- 3 of 5 items selected</vt:lpstr>
      <vt:lpstr> Sample Menu with 4 Items and a M/MA is Credited as a Grain Item  </vt:lpstr>
      <vt:lpstr>MEAL OR NO MEAL?</vt:lpstr>
      <vt:lpstr>MEAL-3 of 4 items selected (fruit is not required in 2013-14) </vt:lpstr>
      <vt:lpstr>MEAL OR NO MEAL?</vt:lpstr>
      <vt:lpstr>MEAL- 3 of 4 items selected  the yogurt is counting toward the grain eq</vt:lpstr>
      <vt:lpstr>MEAL OR NO MEAL?</vt:lpstr>
      <vt:lpstr>MEAL-*if the menu planner allows more than 1 selection of each item</vt:lpstr>
      <vt:lpstr> Sample Menu with 4 Items and a M/MA is offered as an Additional Item (not credited) </vt:lpstr>
      <vt:lpstr>MEAL OR NO MEAL?</vt:lpstr>
      <vt:lpstr>MEAL-3 OF THE 4 ITEMS SELECTED</vt:lpstr>
      <vt:lpstr>MEAL OR NO MEAL?</vt:lpstr>
      <vt:lpstr>NO MEAL Only 2 items selected the yogurt is additional</vt:lpstr>
      <vt:lpstr> Sample Menu with 4 Items and a M/MA is offered as an Additional Item in a Combination Item (not credited) </vt:lpstr>
      <vt:lpstr>MEAL OR NO MEAL?</vt:lpstr>
      <vt:lpstr>MEAL-3 of 4 items selected (fruit is not required in 2013-14)</vt:lpstr>
      <vt:lpstr>SBP Menus</vt:lpstr>
      <vt:lpstr> Suggestions for SBP Menu Planning</vt:lpstr>
      <vt:lpstr>Pre-plating/Bundling</vt:lpstr>
      <vt:lpstr>Sample CN Label</vt:lpstr>
      <vt:lpstr>Product Formulation Statements</vt:lpstr>
      <vt:lpstr>PowerPoint Presentation</vt:lpstr>
      <vt:lpstr>Calculating Grain Ounce                 Equivalents using Exhibit A</vt:lpstr>
      <vt:lpstr>National School Lunch Program</vt:lpstr>
      <vt:lpstr>Required Elements of a Production Record  *required for all meals</vt:lpstr>
      <vt:lpstr>Six Cent Certification</vt:lpstr>
      <vt:lpstr>New Administrative Review </vt:lpstr>
      <vt:lpstr>Verification</vt:lpstr>
      <vt:lpstr>Paid Lunch Equity (PLE)</vt:lpstr>
      <vt:lpstr>Community Eligibility Option</vt:lpstr>
      <vt:lpstr>Competitive Foods</vt:lpstr>
      <vt:lpstr>SFSP and SBP Promotion</vt:lpstr>
      <vt:lpstr>MEAL PROMOTION</vt:lpstr>
      <vt:lpstr>PowerPoint Presentation</vt:lpstr>
      <vt:lpstr>PowerPoint Presentation</vt:lpstr>
    </vt:vector>
  </TitlesOfParts>
  <Company>NYSED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Standards in the School  Breakfast Program for 2013-14</dc:title>
  <dc:creator>Administrator</dc:creator>
  <cp:lastModifiedBy>Administrator</cp:lastModifiedBy>
  <cp:revision>5</cp:revision>
  <cp:lastPrinted>2013-06-14T17:37:25Z</cp:lastPrinted>
  <dcterms:created xsi:type="dcterms:W3CDTF">2013-06-25T14:12:09Z</dcterms:created>
  <dcterms:modified xsi:type="dcterms:W3CDTF">2013-06-27T17:59:08Z</dcterms:modified>
</cp:coreProperties>
</file>