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7">
  <p:sldMasterIdLst>
    <p:sldMasterId id="2147483945" r:id="rId1"/>
  </p:sldMasterIdLst>
  <p:notesMasterIdLst>
    <p:notesMasterId r:id="rId46"/>
  </p:notesMasterIdLst>
  <p:handoutMasterIdLst>
    <p:handoutMasterId r:id="rId47"/>
  </p:handoutMasterIdLst>
  <p:sldIdLst>
    <p:sldId id="393" r:id="rId2"/>
    <p:sldId id="416" r:id="rId3"/>
    <p:sldId id="390" r:id="rId4"/>
    <p:sldId id="380" r:id="rId5"/>
    <p:sldId id="271" r:id="rId6"/>
    <p:sldId id="346" r:id="rId7"/>
    <p:sldId id="381" r:id="rId8"/>
    <p:sldId id="371" r:id="rId9"/>
    <p:sldId id="382" r:id="rId10"/>
    <p:sldId id="284" r:id="rId11"/>
    <p:sldId id="385" r:id="rId12"/>
    <p:sldId id="386" r:id="rId13"/>
    <p:sldId id="408" r:id="rId14"/>
    <p:sldId id="387" r:id="rId15"/>
    <p:sldId id="388" r:id="rId16"/>
    <p:sldId id="398" r:id="rId17"/>
    <p:sldId id="389" r:id="rId18"/>
    <p:sldId id="406" r:id="rId19"/>
    <p:sldId id="365" r:id="rId20"/>
    <p:sldId id="367" r:id="rId21"/>
    <p:sldId id="391" r:id="rId22"/>
    <p:sldId id="392" r:id="rId23"/>
    <p:sldId id="413" r:id="rId24"/>
    <p:sldId id="394" r:id="rId25"/>
    <p:sldId id="414" r:id="rId26"/>
    <p:sldId id="395" r:id="rId27"/>
    <p:sldId id="396" r:id="rId28"/>
    <p:sldId id="328" r:id="rId29"/>
    <p:sldId id="397" r:id="rId30"/>
    <p:sldId id="402" r:id="rId31"/>
    <p:sldId id="399" r:id="rId32"/>
    <p:sldId id="400" r:id="rId33"/>
    <p:sldId id="401" r:id="rId34"/>
    <p:sldId id="403" r:id="rId35"/>
    <p:sldId id="405" r:id="rId36"/>
    <p:sldId id="404" r:id="rId37"/>
    <p:sldId id="415" r:id="rId38"/>
    <p:sldId id="409" r:id="rId39"/>
    <p:sldId id="407" r:id="rId40"/>
    <p:sldId id="410" r:id="rId41"/>
    <p:sldId id="352" r:id="rId42"/>
    <p:sldId id="353" r:id="rId43"/>
    <p:sldId id="354" r:id="rId44"/>
    <p:sldId id="412" r:id="rId4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Nary" initials="CN" lastIdx="5" clrIdx="0"/>
  <p:cmAuthor id="1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FF0000"/>
    <a:srgbClr val="6600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73753" autoAdjust="0"/>
  </p:normalViewPr>
  <p:slideViewPr>
    <p:cSldViewPr>
      <p:cViewPr>
        <p:scale>
          <a:sx n="80" d="100"/>
          <a:sy n="80" d="100"/>
        </p:scale>
        <p:origin x="-45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240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FC7A08B7-C347-4D0F-AA8C-19B33EA7E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798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B307A254-6834-44DA-B3A4-8173ED35E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503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422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4A3BC5-6D58-4260-9811-D182E5167380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4343401"/>
            <a:ext cx="5999162" cy="441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000" b="0" dirty="0" smtClean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baseline="0" dirty="0" smtClean="0"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825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728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330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099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590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957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767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120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59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7563" y="236538"/>
            <a:ext cx="5375275" cy="4030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3680" y="4495800"/>
            <a:ext cx="654304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8953-CEC1-4BE3-B96C-CEFD1AFE75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9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907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974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802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303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492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74B77C-1D5D-4ED9-8794-2FC210B00130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85750" indent="-285750" eaLnBrk="1" hangingPunct="1">
              <a:buFont typeface="Wingdings" panose="05000000000000000000" pitchFamily="2" charset="2"/>
              <a:buChar char="§"/>
            </a:pPr>
            <a:endParaRPr lang="en-US" altLang="en-US" sz="1600" dirty="0" smtClean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031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800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618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11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91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73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164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950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34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269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746F85-B681-4606-8457-73E52F491FBA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					</a:t>
            </a:r>
            <a:endParaRPr lang="en-US" altLang="en-US" b="1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1D61DE-9CCE-4792-B5D9-A3F255ADDA31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400" b="1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6D5722C-3ADE-4076-8DD7-547D5FE43F28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40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7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3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315C1C-A1CA-4954-A045-30E8E05F39C8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343400"/>
            <a:ext cx="5791200" cy="4495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800" dirty="0" smtClean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35BDF4-5717-43D7-B5B8-0276A089EA6D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651375"/>
          </a:xfrm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en-US" b="1" dirty="0" smtClean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9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900" dirty="0" smtClean="0"/>
              <a:t>                           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6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19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07A254-6834-44DA-B3A4-8173ED35E72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1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45A2E-E666-4906-88B3-114F80F98C6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637C3-0EDE-43FB-BEF6-B010E05D64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53E4C-C653-41E0-994B-587771CA28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0704-0FD2-454D-89CC-7DACE1E3F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64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4E264-5081-4539-BBED-BDDA3EA877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EABDE-05EC-4348-80A6-C2055BA3D0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34DBB-1944-4F1F-A726-27058FB066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4C0B-D40A-4B87-BCE3-BB75884F15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3C9C0-B9F5-45B8-A444-2CBA34C9B2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F99C9-9C2B-48F9-AD35-D4C8CC2CD9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1E300-707E-4975-86C3-6D4C2CB524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AAA7D-3D3D-402A-92CE-4C2C92209C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87F403-1E84-47BB-ADD3-EFFC16EE61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cn/cnm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cn/cnms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N@nysed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NYSED Child Nutrition Program Administration</a:t>
            </a:r>
          </a:p>
          <a:p>
            <a:pPr marL="0" indent="0" algn="ctr">
              <a:buNone/>
            </a:pPr>
            <a:r>
              <a:rPr lang="en-US" sz="3200" dirty="0" smtClean="0"/>
              <a:t>2016-2017 Food Service Management Company (FSMC) Contract and Extension Training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New York State General Municipal </a:t>
            </a:r>
            <a:r>
              <a:rPr lang="en-US" altLang="en-US" sz="2400" b="1" dirty="0" smtClean="0">
                <a:cs typeface="Arial" charset="0"/>
              </a:rPr>
              <a:t>§</a:t>
            </a:r>
            <a:r>
              <a:rPr lang="en-US" altLang="en-US" sz="2400" b="1" dirty="0" smtClean="0"/>
              <a:t>Law 103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Advertisements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New York State Education Law </a:t>
            </a:r>
            <a:r>
              <a:rPr lang="en-US" altLang="en-US" sz="2400" b="1" dirty="0" smtClean="0">
                <a:cs typeface="Arial" charset="0"/>
              </a:rPr>
              <a:t>§305.14a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Contract Terms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NYS Education Commissioner’s Regulations Part 114.2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Solicitation of Contracts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	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/>
              <a:t>Federal regulations 7CFR Part 210.16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 smtClean="0"/>
              <a:t>Regulation pertaining to operating with a FSMC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Regulatory Authority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NYS regulations require IFB</a:t>
            </a:r>
          </a:p>
          <a:p>
            <a:r>
              <a:rPr lang="en-US" dirty="0" smtClean="0"/>
              <a:t>IFB is the type of solicitation document used in competitive sealed bidding</a:t>
            </a:r>
          </a:p>
          <a:p>
            <a:pPr lvl="2"/>
            <a:r>
              <a:rPr lang="en-US" dirty="0" smtClean="0"/>
              <a:t>Awarded to lowest responsive and responsible bidder</a:t>
            </a:r>
          </a:p>
          <a:p>
            <a:pPr lvl="2"/>
            <a:r>
              <a:rPr lang="en-US" dirty="0" smtClean="0"/>
              <a:t>Formal method of procurement resulting in a fixed price contract</a:t>
            </a:r>
          </a:p>
          <a:p>
            <a:r>
              <a:rPr lang="en-US" dirty="0" smtClean="0"/>
              <a:t>NYS no longer utilizes a maximum allowable cost contract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Invitation For Bid (IFB)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047999"/>
            <a:ext cx="7408333" cy="3078163"/>
          </a:xfrm>
        </p:spPr>
        <p:txBody>
          <a:bodyPr/>
          <a:lstStyle/>
          <a:p>
            <a:r>
              <a:rPr lang="en-US" dirty="0" smtClean="0"/>
              <a:t>The price is fixed at the inception of the contract and is guaranteed for a specific period of time</a:t>
            </a:r>
          </a:p>
          <a:p>
            <a:pPr lvl="2"/>
            <a:r>
              <a:rPr lang="en-US" dirty="0" smtClean="0"/>
              <a:t>Price is adjusted annually with the CPI-U</a:t>
            </a:r>
          </a:p>
          <a:p>
            <a:pPr lvl="2"/>
            <a:endParaRPr lang="en-US" dirty="0"/>
          </a:p>
          <a:p>
            <a:r>
              <a:rPr lang="en-US" dirty="0" smtClean="0"/>
              <a:t>FSMC bills the SFA meals plus meal equivalent multiplied by contract price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Price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contract is a one year contract with the option of 4 yearly extensions</a:t>
            </a:r>
          </a:p>
          <a:p>
            <a:endParaRPr lang="en-US" dirty="0"/>
          </a:p>
          <a:p>
            <a:r>
              <a:rPr lang="en-US" dirty="0" smtClean="0"/>
              <a:t>The contract price has potential to increase based on the CPI-U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Duration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 and Prototype Contracts available at </a:t>
            </a:r>
            <a:r>
              <a:rPr lang="en-US" dirty="0" smtClean="0">
                <a:hlinkClick r:id="rId3"/>
              </a:rPr>
              <a:t>www.nysed.gov/cn/cnms.htm</a:t>
            </a:r>
            <a:endParaRPr lang="en-US" dirty="0" smtClean="0"/>
          </a:p>
          <a:p>
            <a:r>
              <a:rPr lang="en-US" dirty="0" smtClean="0"/>
              <a:t>Prototype Contracts – required </a:t>
            </a:r>
          </a:p>
          <a:p>
            <a:pPr lvl="2"/>
            <a:r>
              <a:rPr lang="en-US" dirty="0" smtClean="0"/>
              <a:t>Type II – Public and Non Public schools offering breakfast, lunch and/or snack (Per Meal Contract)</a:t>
            </a:r>
          </a:p>
          <a:p>
            <a:pPr lvl="2"/>
            <a:r>
              <a:rPr lang="en-US" dirty="0" smtClean="0"/>
              <a:t>Type III – A La Carte or Special Milk Programs Only (annual or per meal management fee)</a:t>
            </a:r>
          </a:p>
          <a:p>
            <a:pPr lvl="2"/>
            <a:r>
              <a:rPr lang="en-US" dirty="0" smtClean="0"/>
              <a:t>Type IV – Jails or RCCIs (per person per day or per person per meal)</a:t>
            </a:r>
          </a:p>
          <a:p>
            <a:pPr lvl="2"/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Memo/Prototype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3124200"/>
            <a:ext cx="7408333" cy="3001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Federal Regulation 7 CFR Part 210.16 requires that any amendments made by the SFA to the prototype contract must be approved by the State Agency prior to bidding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Pre-Bid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bidders with enough information to submit an accurate and reasonable bid</a:t>
            </a:r>
          </a:p>
          <a:p>
            <a:r>
              <a:rPr lang="en-US" dirty="0" smtClean="0"/>
              <a:t>Protect the financial and nutritional integrity of the SFA</a:t>
            </a:r>
          </a:p>
          <a:p>
            <a:r>
              <a:rPr lang="en-US" dirty="0" smtClean="0"/>
              <a:t>Legal advice</a:t>
            </a:r>
          </a:p>
          <a:p>
            <a:r>
              <a:rPr lang="en-US" dirty="0" smtClean="0"/>
              <a:t>Create a fair and equitable bidding process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Pre-Bid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SFA has the flexibility to set a quality bid specification</a:t>
            </a:r>
          </a:p>
          <a:p>
            <a:pPr lvl="2"/>
            <a:r>
              <a:rPr lang="en-US" dirty="0" smtClean="0"/>
              <a:t>Set food and beverage procurements standards</a:t>
            </a:r>
          </a:p>
          <a:p>
            <a:pPr lvl="2"/>
            <a:r>
              <a:rPr lang="en-US" dirty="0"/>
              <a:t>Staffing requirements </a:t>
            </a:r>
          </a:p>
          <a:p>
            <a:pPr lvl="4"/>
            <a:r>
              <a:rPr lang="en-US" dirty="0"/>
              <a:t>Staffing levels by building</a:t>
            </a:r>
          </a:p>
          <a:p>
            <a:pPr lvl="4"/>
            <a:r>
              <a:rPr lang="en-US" dirty="0"/>
              <a:t>Experience</a:t>
            </a:r>
          </a:p>
          <a:p>
            <a:pPr lvl="4"/>
            <a:r>
              <a:rPr lang="en-US" dirty="0"/>
              <a:t>Education</a:t>
            </a:r>
          </a:p>
          <a:p>
            <a:pPr lvl="4"/>
            <a:r>
              <a:rPr lang="en-US" dirty="0"/>
              <a:t>Retain current </a:t>
            </a:r>
            <a:r>
              <a:rPr lang="en-US" dirty="0" smtClean="0"/>
              <a:t>staff</a:t>
            </a:r>
          </a:p>
          <a:p>
            <a:pPr lvl="2"/>
            <a:r>
              <a:rPr lang="en-US" dirty="0" smtClean="0"/>
              <a:t>Develop 21 day menu that must be adhered to for the first 21 operating days</a:t>
            </a:r>
          </a:p>
          <a:p>
            <a:pPr lvl="4"/>
            <a:r>
              <a:rPr lang="en-US" dirty="0" smtClean="0"/>
              <a:t>Foundation for future menus 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Pre-Bid Development</a:t>
            </a:r>
          </a:p>
        </p:txBody>
      </p:sp>
    </p:spTree>
    <p:extLst>
      <p:ext uri="{BB962C8B-B14F-4D97-AF65-F5344CB8AC3E}">
        <p14:creationId xmlns:p14="http://schemas.microsoft.com/office/powerpoint/2010/main" val="8347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on meal pattern requirements can be found on Child Nutrition Knowledge Center</a:t>
            </a:r>
          </a:p>
          <a:p>
            <a:pPr lvl="2"/>
            <a:r>
              <a:rPr lang="en-US" dirty="0" smtClean="0">
                <a:hlinkClick r:id="rId3"/>
              </a:rPr>
              <a:t>www.nysed.gov/cn/cnms.htm</a:t>
            </a:r>
            <a:endParaRPr lang="en-US" dirty="0" smtClean="0"/>
          </a:p>
          <a:p>
            <a:r>
              <a:rPr lang="en-US" dirty="0" smtClean="0"/>
              <a:t>NYSED staff can offer technical assistance in menu development</a:t>
            </a:r>
          </a:p>
          <a:p>
            <a:r>
              <a:rPr lang="en-US" dirty="0" smtClean="0"/>
              <a:t>Regulations allow for the SFA to request the FSMC to submit 21 day menu with the Bid	</a:t>
            </a:r>
          </a:p>
          <a:p>
            <a:pPr lvl="2"/>
            <a:r>
              <a:rPr lang="en-US" dirty="0" smtClean="0"/>
              <a:t>Pros and Cons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 a 21 Day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506" name="Picture 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08" y="116774"/>
            <a:ext cx="6019800" cy="65843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99488"/>
            <a:ext cx="8229600" cy="4629912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Effective July 1, </a:t>
            </a:r>
            <a:r>
              <a:rPr lang="en-US" sz="2400" dirty="0" smtClean="0">
                <a:solidFill>
                  <a:schemeClr val="tx2"/>
                </a:solidFill>
              </a:rPr>
              <a:t>2015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This </a:t>
            </a:r>
            <a:r>
              <a:rPr lang="en-US" sz="2400" dirty="0">
                <a:solidFill>
                  <a:schemeClr val="tx2"/>
                </a:solidFill>
              </a:rPr>
              <a:t>webinar will contribute </a:t>
            </a:r>
            <a:r>
              <a:rPr lang="en-US" sz="2400" dirty="0" smtClean="0">
                <a:solidFill>
                  <a:schemeClr val="tx2"/>
                </a:solidFill>
              </a:rPr>
              <a:t>up to </a:t>
            </a:r>
            <a:r>
              <a:rPr lang="en-US" sz="2400" dirty="0" smtClean="0">
                <a:solidFill>
                  <a:srgbClr val="FF0000"/>
                </a:solidFill>
              </a:rPr>
              <a:t>1.5 </a:t>
            </a:r>
            <a:r>
              <a:rPr lang="en-US" sz="2400" dirty="0">
                <a:solidFill>
                  <a:srgbClr val="FF0000"/>
                </a:solidFill>
              </a:rPr>
              <a:t>Training </a:t>
            </a:r>
            <a:r>
              <a:rPr lang="en-US" sz="2400" dirty="0" smtClean="0">
                <a:solidFill>
                  <a:srgbClr val="FF0000"/>
                </a:solidFill>
              </a:rPr>
              <a:t>Hour </a:t>
            </a:r>
            <a:r>
              <a:rPr lang="en-US" sz="2400" dirty="0" smtClean="0">
                <a:solidFill>
                  <a:schemeClr val="tx2"/>
                </a:solidFill>
              </a:rPr>
              <a:t>toward </a:t>
            </a:r>
            <a:r>
              <a:rPr lang="en-US" sz="2400" dirty="0">
                <a:solidFill>
                  <a:schemeClr val="tx2"/>
                </a:solidFill>
              </a:rPr>
              <a:t>the Professional </a:t>
            </a:r>
            <a:r>
              <a:rPr lang="en-US" sz="2400" dirty="0" smtClean="0">
                <a:solidFill>
                  <a:schemeClr val="tx2"/>
                </a:solidFill>
              </a:rPr>
              <a:t>Standards </a:t>
            </a:r>
            <a:r>
              <a:rPr lang="en-US" sz="2400" dirty="0">
                <a:solidFill>
                  <a:schemeClr val="tx2"/>
                </a:solidFill>
              </a:rPr>
              <a:t>training </a:t>
            </a:r>
            <a:r>
              <a:rPr lang="en-US" sz="2400" dirty="0" smtClean="0">
                <a:solidFill>
                  <a:schemeClr val="tx2"/>
                </a:solidFill>
              </a:rPr>
              <a:t>requirements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Required </a:t>
            </a:r>
            <a:r>
              <a:rPr lang="en-US" sz="2400" dirty="0">
                <a:solidFill>
                  <a:schemeClr val="tx2"/>
                </a:solidFill>
              </a:rPr>
              <a:t>to track the number of training hours earned each year and maintain documentation of the trainings </a:t>
            </a:r>
            <a:r>
              <a:rPr lang="en-US" sz="2400" dirty="0" smtClean="0">
                <a:solidFill>
                  <a:schemeClr val="tx2"/>
                </a:solidFill>
              </a:rPr>
              <a:t>attended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SED </a:t>
            </a:r>
            <a:r>
              <a:rPr lang="en-US" sz="2400" dirty="0">
                <a:solidFill>
                  <a:schemeClr val="tx2"/>
                </a:solidFill>
              </a:rPr>
              <a:t>prototype tracking excel document for School Nutrition Directors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More information </a:t>
            </a:r>
            <a:r>
              <a:rPr lang="en-US" sz="2400" dirty="0">
                <a:solidFill>
                  <a:schemeClr val="tx2"/>
                </a:solidFill>
              </a:rPr>
              <a:t>will be provided in upcoming SED </a:t>
            </a:r>
            <a:r>
              <a:rPr lang="en-US" sz="2400" dirty="0" smtClean="0">
                <a:solidFill>
                  <a:schemeClr val="tx2"/>
                </a:solidFill>
              </a:rPr>
              <a:t>webinars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USDA Learning Topic Code: 2460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381000" y="520005"/>
            <a:ext cx="853440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Professional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Standards for State and Local Nutrition Program Personnel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(Final Rule)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39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30" name="Picture 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2" y="220371"/>
            <a:ext cx="6389435" cy="64090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4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514600"/>
            <a:ext cx="7408333" cy="376396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SFA completes the following information in the bid specification:</a:t>
            </a:r>
          </a:p>
          <a:p>
            <a:pPr lvl="1"/>
            <a:r>
              <a:rPr lang="en-US" sz="1800" dirty="0" smtClean="0"/>
              <a:t>School Participation</a:t>
            </a:r>
          </a:p>
          <a:p>
            <a:pPr lvl="1"/>
            <a:r>
              <a:rPr lang="en-US" sz="1800" dirty="0" smtClean="0"/>
              <a:t>Prices – by meal service, adults and a la carte</a:t>
            </a:r>
          </a:p>
          <a:p>
            <a:pPr lvl="1"/>
            <a:r>
              <a:rPr lang="en-US" sz="1800" dirty="0" smtClean="0"/>
              <a:t>Insurance requirements</a:t>
            </a:r>
          </a:p>
          <a:p>
            <a:pPr lvl="1"/>
            <a:r>
              <a:rPr lang="en-US" sz="1800" dirty="0" smtClean="0"/>
              <a:t>Performance security</a:t>
            </a:r>
          </a:p>
          <a:p>
            <a:pPr marL="301943" lvl="1" indent="0">
              <a:buNone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Pre-Bid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Option </a:t>
            </a:r>
            <a:r>
              <a:rPr lang="en-US" sz="2000" dirty="0"/>
              <a:t>1 or 2</a:t>
            </a:r>
            <a:r>
              <a:rPr lang="en-US" sz="2300" dirty="0"/>
              <a:t>	</a:t>
            </a:r>
          </a:p>
          <a:p>
            <a:pPr lvl="2"/>
            <a:r>
              <a:rPr lang="en-US" sz="1800" dirty="0"/>
              <a:t>Bid option 1 – 1 bid price for breakfast and lunch</a:t>
            </a:r>
          </a:p>
          <a:p>
            <a:pPr lvl="2"/>
            <a:r>
              <a:rPr lang="en-US" sz="1800" dirty="0"/>
              <a:t>Bid option 2 – separate bid price for breakfast, lunch and </a:t>
            </a:r>
            <a:r>
              <a:rPr lang="en-US" sz="1800" dirty="0" smtClean="0"/>
              <a:t>snack</a:t>
            </a:r>
            <a:br>
              <a:rPr lang="en-US" sz="1800" dirty="0" smtClean="0"/>
            </a:br>
            <a:endParaRPr lang="en-US" sz="1800" dirty="0" smtClean="0"/>
          </a:p>
          <a:p>
            <a:pPr lvl="1"/>
            <a:r>
              <a:rPr lang="en-US" sz="2000" dirty="0" smtClean="0"/>
              <a:t>Options A, B or C</a:t>
            </a:r>
            <a:endParaRPr lang="en-US" sz="2000" dirty="0"/>
          </a:p>
          <a:p>
            <a:pPr lvl="2"/>
            <a:r>
              <a:rPr lang="en-US" sz="1800" dirty="0" smtClean="0"/>
              <a:t>Option A – Guaranteed return to the SFA</a:t>
            </a:r>
          </a:p>
          <a:p>
            <a:pPr lvl="2"/>
            <a:r>
              <a:rPr lang="en-US" sz="1800" dirty="0" smtClean="0"/>
              <a:t>Option B – Break Even</a:t>
            </a:r>
          </a:p>
          <a:p>
            <a:pPr lvl="2"/>
            <a:r>
              <a:rPr lang="en-US" sz="1800" dirty="0" smtClean="0"/>
              <a:t>Option C – General Fund Subsidy</a:t>
            </a:r>
          </a:p>
          <a:p>
            <a:pPr marL="627063" lvl="2" indent="0">
              <a:buNone/>
            </a:pPr>
            <a:endParaRPr lang="en-US" sz="23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Pre-Bid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9480" y="1999716"/>
            <a:ext cx="7884919" cy="4477284"/>
          </a:xfrm>
        </p:spPr>
        <p:txBody>
          <a:bodyPr>
            <a:normAutofit lnSpcReduction="10000"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2000" dirty="0" smtClean="0"/>
              <a:t>Schedule A – Menus and related materials</a:t>
            </a:r>
          </a:p>
          <a:p>
            <a:r>
              <a:rPr lang="en-US" sz="2000" dirty="0" smtClean="0"/>
              <a:t>Schedule B – Food, Beverage and </a:t>
            </a:r>
            <a:r>
              <a:rPr lang="en-US" sz="2000" dirty="0" err="1" smtClean="0"/>
              <a:t>Smallware</a:t>
            </a:r>
            <a:r>
              <a:rPr lang="en-US" sz="2000" dirty="0" smtClean="0"/>
              <a:t> Product Specifications</a:t>
            </a:r>
          </a:p>
          <a:p>
            <a:r>
              <a:rPr lang="en-US" sz="2000" dirty="0" smtClean="0"/>
              <a:t>Schedule C – Local Wellness Policy</a:t>
            </a:r>
          </a:p>
          <a:p>
            <a:r>
              <a:rPr lang="en-US" sz="2000" dirty="0" smtClean="0"/>
              <a:t>Schedule D – Cost Responsibility Detail Sheet</a:t>
            </a:r>
          </a:p>
          <a:p>
            <a:r>
              <a:rPr lang="en-US" sz="2000" dirty="0" smtClean="0"/>
              <a:t>Schedule E – Itemized Inventory List</a:t>
            </a:r>
          </a:p>
          <a:p>
            <a:r>
              <a:rPr lang="en-US" sz="2000" dirty="0" smtClean="0"/>
              <a:t>Schedule F – HACCP Based Food Safety Plan</a:t>
            </a:r>
          </a:p>
          <a:p>
            <a:r>
              <a:rPr lang="en-US" sz="2000" dirty="0" smtClean="0"/>
              <a:t>Schedule G – Staffing Schedules and Related Information</a:t>
            </a:r>
          </a:p>
          <a:p>
            <a:r>
              <a:rPr lang="en-US" sz="2000" dirty="0" smtClean="0"/>
              <a:t>Schedule H – Direct Diversion Receipt and/or WBSCM Requisition status report</a:t>
            </a:r>
          </a:p>
          <a:p>
            <a:r>
              <a:rPr lang="en-US" sz="2000" dirty="0" smtClean="0"/>
              <a:t>Schedule I – Additional Schedules (calendar, map, forms)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completed pre-bid document to </a:t>
            </a:r>
            <a:r>
              <a:rPr lang="en-US" dirty="0" smtClean="0">
                <a:hlinkClick r:id="rId3"/>
              </a:rPr>
              <a:t>CN@nysed.gov</a:t>
            </a:r>
            <a:endParaRPr lang="en-US" dirty="0"/>
          </a:p>
          <a:p>
            <a:pPr lvl="1"/>
            <a:r>
              <a:rPr lang="en-US" dirty="0" smtClean="0"/>
              <a:t>Include – updated prototype, all schedules, all amendments and all changes	</a:t>
            </a:r>
          </a:p>
          <a:p>
            <a:pPr lvl="1"/>
            <a:r>
              <a:rPr lang="en-US" dirty="0" smtClean="0"/>
              <a:t>Send in 30 days prior to letting bids</a:t>
            </a:r>
          </a:p>
          <a:p>
            <a:r>
              <a:rPr lang="en-US" dirty="0" smtClean="0"/>
              <a:t>SFA will be notified via email once the pre-bid has been approved or if additional information or changes are needed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Pre-Bid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6600" dirty="0" smtClean="0"/>
              <a:t>Questions?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Advertise Bid</a:t>
            </a:r>
          </a:p>
          <a:p>
            <a:pPr lvl="1"/>
            <a:r>
              <a:rPr lang="en-US" dirty="0" smtClean="0"/>
              <a:t>Must include time and place where bids will be received and publicly opened and read</a:t>
            </a:r>
          </a:p>
          <a:p>
            <a:pPr lvl="1"/>
            <a:r>
              <a:rPr lang="en-US" dirty="0" smtClean="0"/>
              <a:t>At least 5 days shall elapse between first publication of advertisement and the date for opening and read</a:t>
            </a:r>
          </a:p>
          <a:p>
            <a:r>
              <a:rPr lang="en-US" dirty="0" smtClean="0"/>
              <a:t>Sealed Bid 	</a:t>
            </a:r>
          </a:p>
          <a:p>
            <a:pPr lvl="1"/>
            <a:r>
              <a:rPr lang="en-US" dirty="0" smtClean="0"/>
              <a:t>All bids submitted to the SFA must be sealed and cannot be opened until the specified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Bidding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Awarded to the lowest responsive and responsible bidder</a:t>
            </a:r>
          </a:p>
          <a:p>
            <a:pPr lvl="2"/>
            <a:r>
              <a:rPr lang="en-US" dirty="0" smtClean="0"/>
              <a:t>Board minutes must be submitted if the lowest bidder was not awarded</a:t>
            </a:r>
          </a:p>
          <a:p>
            <a:pPr lvl="2"/>
            <a:r>
              <a:rPr lang="en-US" dirty="0" smtClean="0"/>
              <a:t>SFA must be able to demonstrate why they were not responsive or responsible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Bidding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7175"/>
            <a:ext cx="8839200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en-US" sz="7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700" dirty="0" smtClean="0"/>
              <a:t>		</a:t>
            </a:r>
            <a:r>
              <a:rPr lang="en-US" altLang="en-US" sz="1050" dirty="0" smtClean="0"/>
              <a:t>                                     </a:t>
            </a:r>
            <a:r>
              <a:rPr lang="en-US" altLang="en-US" sz="1050" b="1" dirty="0" smtClean="0"/>
              <a:t>To be completed by FSMC                             To Be completed            To Be completed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050" b="1" dirty="0"/>
              <a:t> </a:t>
            </a:r>
            <a:r>
              <a:rPr lang="en-US" altLang="en-US" sz="1050" b="1" dirty="0" smtClean="0"/>
              <a:t>                                                                                                                                                         by SFA                             by FSMC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050" b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050" dirty="0" smtClean="0"/>
              <a:t>			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</a:rPr>
              <a:t>Type II Contract – Bid Option </a:t>
            </a:r>
            <a:r>
              <a:rPr lang="en-US" altLang="en-US" sz="3600" b="1" dirty="0" smtClean="0">
                <a:solidFill>
                  <a:schemeClr val="bg1"/>
                </a:solidFill>
              </a:rPr>
              <a:t>2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22022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62593"/>
              </p:ext>
            </p:extLst>
          </p:nvPr>
        </p:nvGraphicFramePr>
        <p:xfrm>
          <a:off x="914401" y="2366367"/>
          <a:ext cx="7089776" cy="2461278"/>
        </p:xfrm>
        <a:graphic>
          <a:graphicData uri="http://schemas.openxmlformats.org/drawingml/2006/table">
            <a:tbl>
              <a:tblPr/>
              <a:tblGrid>
                <a:gridCol w="917673"/>
                <a:gridCol w="1137532"/>
                <a:gridCol w="217526"/>
                <a:gridCol w="608597"/>
                <a:gridCol w="251724"/>
                <a:gridCol w="970247"/>
                <a:gridCol w="221453"/>
                <a:gridCol w="998924"/>
                <a:gridCol w="217526"/>
                <a:gridCol w="1548574"/>
              </a:tblGrid>
              <a:tr h="939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Management Fee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Direct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per Meal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SFA Estimate of Meals &amp; Equivalent Meals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SFA Cost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Breakfast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Lunch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2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Snack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2" marR="91432"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65" name="Rectangle 61"/>
          <p:cNvSpPr>
            <a:spLocks noChangeArrowheads="1"/>
          </p:cNvSpPr>
          <p:nvPr/>
        </p:nvSpPr>
        <p:spPr bwMode="auto">
          <a:xfrm>
            <a:off x="1295401" y="5562600"/>
            <a:ext cx="6708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" charset="0"/>
                <a:cs typeface="Times New Roman" pitchFamily="18" charset="0"/>
              </a:rPr>
              <a:t>				</a:t>
            </a:r>
            <a:endParaRPr lang="en-US" altLang="en-US" sz="1200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200" b="1" dirty="0" smtClean="0">
                <a:latin typeface="Arial" charset="0"/>
                <a:cs typeface="Times New Roman" pitchFamily="18" charset="0"/>
              </a:rPr>
              <a:t>                                                                                    GRAND </a:t>
            </a:r>
            <a:r>
              <a:rPr lang="en-US" altLang="en-US" sz="1200" b="1" dirty="0">
                <a:latin typeface="Arial" charset="0"/>
                <a:cs typeface="Times New Roman" pitchFamily="18" charset="0"/>
              </a:rPr>
              <a:t>TOTAL             = ____________*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dirty="0"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latin typeface="Arial" charset="0"/>
                <a:cs typeface="Times New Roman" pitchFamily="18" charset="0"/>
              </a:rPr>
              <a:t>                           *</a:t>
            </a:r>
            <a:r>
              <a:rPr lang="en-US" altLang="en-US" sz="1200" i="1" dirty="0">
                <a:latin typeface="Arial" charset="0"/>
                <a:cs typeface="Times New Roman" pitchFamily="18" charset="0"/>
              </a:rPr>
              <a:t>Transfer this amount to either Option A, B or C selected by the SFA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989957" y="2099441"/>
            <a:ext cx="4846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5396484" y="2079734"/>
            <a:ext cx="4846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Up Arrow 3"/>
          <p:cNvSpPr/>
          <p:nvPr/>
        </p:nvSpPr>
        <p:spPr>
          <a:xfrm rot="13516981">
            <a:off x="3250116" y="1810703"/>
            <a:ext cx="534833" cy="577478"/>
          </a:xfrm>
          <a:prstGeom prst="leftUpArrow">
            <a:avLst>
              <a:gd name="adj1" fmla="val 5641"/>
              <a:gd name="adj2" fmla="val 25000"/>
              <a:gd name="adj3" fmla="val 30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Once SFA awards the bid and receives board approval, the bid must be submitted to NYSED for final approval</a:t>
            </a:r>
          </a:p>
          <a:p>
            <a:pPr lvl="2"/>
            <a:r>
              <a:rPr lang="en-US" sz="1600" dirty="0" smtClean="0"/>
              <a:t>Submit two copies of the completed bid package to NYSED</a:t>
            </a:r>
          </a:p>
          <a:p>
            <a:pPr lvl="2"/>
            <a:endParaRPr lang="en-US" sz="1800" dirty="0"/>
          </a:p>
          <a:p>
            <a:r>
              <a:rPr lang="en-US" sz="1800" dirty="0" smtClean="0"/>
              <a:t>SFA will be contacted if information is missing</a:t>
            </a:r>
          </a:p>
          <a:p>
            <a:endParaRPr lang="en-US" sz="1800" dirty="0"/>
          </a:p>
          <a:p>
            <a:r>
              <a:rPr lang="en-US" sz="1800" dirty="0" smtClean="0"/>
              <a:t>Mail the bid package to our office: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 algn="ctr">
              <a:buNone/>
            </a:pPr>
            <a:r>
              <a:rPr lang="en-US" sz="1600" dirty="0" smtClean="0"/>
              <a:t>89 Washington Avenue</a:t>
            </a:r>
          </a:p>
          <a:p>
            <a:pPr marL="0" indent="0" algn="ctr">
              <a:buNone/>
            </a:pPr>
            <a:r>
              <a:rPr lang="en-US" sz="1600" dirty="0" smtClean="0"/>
              <a:t>Room 375 EBA</a:t>
            </a:r>
          </a:p>
          <a:p>
            <a:pPr marL="0" indent="0" algn="ctr">
              <a:buNone/>
            </a:pPr>
            <a:r>
              <a:rPr lang="en-US" sz="1600" dirty="0" smtClean="0"/>
              <a:t>Albany, NY 12234</a:t>
            </a:r>
          </a:p>
          <a:p>
            <a:pPr marL="627063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the Child Nutrition Programs</a:t>
            </a:r>
          </a:p>
          <a:p>
            <a:r>
              <a:rPr lang="en-US" dirty="0" smtClean="0"/>
              <a:t>Regulatory Requirements</a:t>
            </a:r>
          </a:p>
          <a:p>
            <a:r>
              <a:rPr lang="en-US" dirty="0" smtClean="0"/>
              <a:t>Pre-bid Process</a:t>
            </a:r>
          </a:p>
          <a:p>
            <a:r>
              <a:rPr lang="en-US" dirty="0" smtClean="0"/>
              <a:t>Bidding Requirements</a:t>
            </a:r>
          </a:p>
          <a:p>
            <a:r>
              <a:rPr lang="en-US" dirty="0" smtClean="0"/>
              <a:t>Administering FSMC Contracts</a:t>
            </a:r>
          </a:p>
          <a:p>
            <a:r>
              <a:rPr lang="en-US" dirty="0" smtClean="0"/>
              <a:t>FSMC Extensions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with 7 CFR 210.16 (10) and NYS Education Law 305, the Commissioner is vested with the obligation of approving FSMC contracts that would thereby promote the best interest of the school district </a:t>
            </a:r>
          </a:p>
          <a:p>
            <a:r>
              <a:rPr lang="en-US" dirty="0" smtClean="0"/>
              <a:t>Contracts containing a zero or extremely </a:t>
            </a:r>
            <a:r>
              <a:rPr lang="en-US" smtClean="0"/>
              <a:t>low management </a:t>
            </a:r>
            <a:r>
              <a:rPr lang="en-US" dirty="0" smtClean="0"/>
              <a:t>fee may not be in the best interest of the school district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or Low Bid Amounts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SFA must provide oversight of the FSMC operations</a:t>
            </a:r>
            <a:endParaRPr lang="en-US" dirty="0"/>
          </a:p>
          <a:p>
            <a:pPr lvl="2"/>
            <a:r>
              <a:rPr lang="en-US" dirty="0" smtClean="0"/>
              <a:t>Review and audit invoices</a:t>
            </a:r>
          </a:p>
          <a:p>
            <a:pPr lvl="2"/>
            <a:r>
              <a:rPr lang="en-US" dirty="0" smtClean="0"/>
              <a:t>Ensure proper use of USDA Foods</a:t>
            </a:r>
          </a:p>
          <a:p>
            <a:pPr lvl="2"/>
            <a:r>
              <a:rPr lang="en-US" dirty="0" smtClean="0"/>
              <a:t>Following established procurement standards</a:t>
            </a:r>
          </a:p>
          <a:p>
            <a:pPr lvl="2"/>
            <a:r>
              <a:rPr lang="en-US" dirty="0" smtClean="0"/>
              <a:t>Staffing requirements are being met</a:t>
            </a:r>
          </a:p>
          <a:p>
            <a:pPr lvl="2"/>
            <a:r>
              <a:rPr lang="en-US" dirty="0" smtClean="0"/>
              <a:t>Following the 21 day cycle menu – changes must be approved by SFA</a:t>
            </a:r>
          </a:p>
          <a:p>
            <a:pPr lvl="2"/>
            <a:r>
              <a:rPr lang="en-US" dirty="0"/>
              <a:t>All terms of the contract are adhered </a:t>
            </a:r>
            <a:r>
              <a:rPr lang="en-US" dirty="0" smtClean="0"/>
              <a:t>to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Administering the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Establish an advisory board consisting of parents, students and </a:t>
            </a:r>
            <a:r>
              <a:rPr lang="en-US" dirty="0" smtClean="0"/>
              <a:t>staff to assist in menu planning</a:t>
            </a:r>
          </a:p>
          <a:p>
            <a:r>
              <a:rPr lang="en-US" dirty="0" smtClean="0"/>
              <a:t>SFA retains control of the nonprofit school food service account</a:t>
            </a:r>
          </a:p>
          <a:p>
            <a:r>
              <a:rPr lang="en-US" dirty="0" smtClean="0"/>
              <a:t>Conduct application, certification and verification procedures</a:t>
            </a:r>
          </a:p>
          <a:p>
            <a:r>
              <a:rPr lang="en-US" dirty="0" smtClean="0"/>
              <a:t>Monthly claim for reimbursement</a:t>
            </a:r>
          </a:p>
          <a:p>
            <a:r>
              <a:rPr lang="en-US" dirty="0" smtClean="0"/>
              <a:t>Conduct on-site visits</a:t>
            </a:r>
          </a:p>
          <a:p>
            <a:r>
              <a:rPr lang="en-US" dirty="0" smtClean="0"/>
              <a:t>Establish internal controls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SFA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Menus and meals served must meet program and bid specifications and requirements</a:t>
            </a:r>
          </a:p>
          <a:p>
            <a:r>
              <a:rPr lang="en-US" dirty="0" smtClean="0"/>
              <a:t>Maintain accurate categorical point of service accountability counts/records</a:t>
            </a:r>
          </a:p>
          <a:p>
            <a:r>
              <a:rPr lang="en-US" dirty="0" smtClean="0"/>
              <a:t>Train </a:t>
            </a:r>
            <a:r>
              <a:rPr lang="en-US" dirty="0"/>
              <a:t>c</a:t>
            </a:r>
            <a:r>
              <a:rPr lang="en-US" dirty="0" smtClean="0"/>
              <a:t>ashiers and staff </a:t>
            </a:r>
          </a:p>
          <a:p>
            <a:r>
              <a:rPr lang="en-US" dirty="0" smtClean="0"/>
              <a:t>Submit monthly operating statement </a:t>
            </a:r>
          </a:p>
          <a:p>
            <a:r>
              <a:rPr lang="en-US" dirty="0" smtClean="0"/>
              <a:t>Bill the SFA for number of meals plus equivalent meals multiplied by bid price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FSMC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 Carte Conversion </a:t>
            </a:r>
            <a:endParaRPr lang="en-US" dirty="0"/>
          </a:p>
          <a:p>
            <a:pPr lvl="2"/>
            <a:r>
              <a:rPr lang="en-US" dirty="0" smtClean="0"/>
              <a:t>The manner in which the value a la carte food items sold is converted into meal equivalents</a:t>
            </a:r>
          </a:p>
          <a:p>
            <a:pPr lvl="2"/>
            <a:r>
              <a:rPr lang="en-US" dirty="0" smtClean="0"/>
              <a:t>The meal equivalents are then billed to the SFA at current bid price</a:t>
            </a:r>
            <a:endParaRPr lang="en-US" dirty="0"/>
          </a:p>
          <a:p>
            <a:r>
              <a:rPr lang="en-US" dirty="0" smtClean="0"/>
              <a:t>2016-2017 A la Carte Conversion Rate</a:t>
            </a:r>
          </a:p>
          <a:p>
            <a:pPr lvl="2"/>
            <a:r>
              <a:rPr lang="en-US" dirty="0" smtClean="0"/>
              <a:t>$3.53</a:t>
            </a:r>
          </a:p>
          <a:p>
            <a:r>
              <a:rPr lang="en-US" dirty="0" smtClean="0"/>
              <a:t>Changes annually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Conversion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no payment for meals that:</a:t>
            </a:r>
          </a:p>
          <a:p>
            <a:pPr lvl="2"/>
            <a:r>
              <a:rPr lang="en-US" dirty="0" smtClean="0"/>
              <a:t>Are spoiled or unwholesome at time of delivery</a:t>
            </a:r>
          </a:p>
          <a:p>
            <a:pPr lvl="2"/>
            <a:r>
              <a:rPr lang="en-US" dirty="0" smtClean="0"/>
              <a:t>Do not meet meal pattern requirements</a:t>
            </a:r>
          </a:p>
          <a:p>
            <a:pPr lvl="2"/>
            <a:r>
              <a:rPr lang="en-US" dirty="0" smtClean="0"/>
              <a:t>Do not otherwise meet the requirements of the contract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Regulation 7 CFR Part 210.16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Invoices, bills and payroll records must be kept on file in the school district</a:t>
            </a:r>
          </a:p>
          <a:p>
            <a:r>
              <a:rPr lang="en-US" dirty="0" smtClean="0"/>
              <a:t>All documentation to support meal service must be kept in the school district</a:t>
            </a:r>
          </a:p>
          <a:p>
            <a:r>
              <a:rPr lang="en-US" dirty="0" smtClean="0"/>
              <a:t>Records must be kept for 3 years after the final payment has been made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819399"/>
            <a:ext cx="7408333" cy="3306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801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contract can be extended annually for up to 4 years</a:t>
            </a:r>
            <a:endParaRPr lang="en-US" dirty="0"/>
          </a:p>
          <a:p>
            <a:r>
              <a:rPr lang="en-US" dirty="0" smtClean="0"/>
              <a:t>Price may be  increased up to the CPI-U percentage</a:t>
            </a:r>
          </a:p>
          <a:p>
            <a:pPr lvl="2"/>
            <a:r>
              <a:rPr lang="en-US" dirty="0" smtClean="0"/>
              <a:t>Use the previous month before the ending month (Contract ends June 30</a:t>
            </a:r>
            <a:r>
              <a:rPr lang="en-US" baseline="30000" dirty="0" smtClean="0"/>
              <a:t>th</a:t>
            </a:r>
            <a:r>
              <a:rPr lang="en-US" dirty="0" smtClean="0"/>
              <a:t>, use May CPI-U)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FSMC Contract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SFA is responsible for completing the extension</a:t>
            </a:r>
          </a:p>
          <a:p>
            <a:pPr lvl="2"/>
            <a:r>
              <a:rPr lang="en-US" dirty="0" smtClean="0"/>
              <a:t>FSMC should not be completing the extension and just having the SFA sign it</a:t>
            </a:r>
          </a:p>
          <a:p>
            <a:r>
              <a:rPr lang="en-US" dirty="0" smtClean="0"/>
              <a:t> The SFA must ensure the extension is complete and accurate before submitting to NYSED</a:t>
            </a:r>
            <a:endParaRPr lang="en-US" dirty="0"/>
          </a:p>
          <a:p>
            <a:r>
              <a:rPr lang="en-US" dirty="0" smtClean="0"/>
              <a:t>NYSED is required to review and approve extensions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SFA Extension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90800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CPI-U—Consumer Price </a:t>
            </a:r>
            <a:r>
              <a:rPr lang="en-US" dirty="0"/>
              <a:t>Index for Urban Consumers</a:t>
            </a:r>
          </a:p>
          <a:p>
            <a:pPr marL="0" indent="0">
              <a:buNone/>
            </a:pPr>
            <a:r>
              <a:rPr lang="en-US" dirty="0" smtClean="0"/>
              <a:t>FSMC—Food </a:t>
            </a:r>
            <a:r>
              <a:rPr lang="en-US" dirty="0"/>
              <a:t>Service Management Company</a:t>
            </a:r>
          </a:p>
          <a:p>
            <a:pPr marL="0" indent="0">
              <a:buNone/>
            </a:pPr>
            <a:r>
              <a:rPr lang="en-US" dirty="0" smtClean="0"/>
              <a:t>HHKFA—Healthy </a:t>
            </a:r>
            <a:r>
              <a:rPr lang="en-US" dirty="0"/>
              <a:t>Hunger Free Kids Act</a:t>
            </a:r>
          </a:p>
          <a:p>
            <a:pPr marL="0" indent="0">
              <a:buNone/>
            </a:pPr>
            <a:r>
              <a:rPr lang="en-US" dirty="0" smtClean="0"/>
              <a:t>IFB—Invitation </a:t>
            </a:r>
            <a:r>
              <a:rPr lang="en-US" dirty="0"/>
              <a:t>for Bid</a:t>
            </a:r>
          </a:p>
          <a:p>
            <a:pPr marL="0" indent="0">
              <a:buNone/>
            </a:pPr>
            <a:r>
              <a:rPr lang="en-US" dirty="0" smtClean="0"/>
              <a:t>NYSED—New </a:t>
            </a:r>
            <a:r>
              <a:rPr lang="en-US" dirty="0"/>
              <a:t>York State Education Department </a:t>
            </a:r>
          </a:p>
          <a:p>
            <a:pPr marL="0" indent="0">
              <a:buNone/>
            </a:pPr>
            <a:r>
              <a:rPr lang="en-US" dirty="0" smtClean="0"/>
              <a:t>RA—Recipient </a:t>
            </a:r>
            <a:r>
              <a:rPr lang="en-US" dirty="0"/>
              <a:t>Agency</a:t>
            </a:r>
          </a:p>
          <a:p>
            <a:pPr marL="0" indent="0">
              <a:buNone/>
            </a:pPr>
            <a:r>
              <a:rPr lang="en-US" dirty="0" smtClean="0"/>
              <a:t>SFA—School Food Authority</a:t>
            </a:r>
          </a:p>
          <a:p>
            <a:pPr marL="0" indent="0">
              <a:buNone/>
            </a:pPr>
            <a:r>
              <a:rPr lang="en-US" dirty="0" smtClean="0"/>
              <a:t>USDA—United States Department of Agriculture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Extension Form includes:</a:t>
            </a:r>
          </a:p>
          <a:p>
            <a:pPr lvl="3"/>
            <a:r>
              <a:rPr lang="en-US" dirty="0" smtClean="0"/>
              <a:t>Checklist</a:t>
            </a:r>
          </a:p>
          <a:p>
            <a:pPr lvl="3"/>
            <a:r>
              <a:rPr lang="en-US" dirty="0" smtClean="0"/>
              <a:t>Section 1 and 2 completed – pdf automatically calculates the increase based on CPI-U </a:t>
            </a:r>
          </a:p>
          <a:p>
            <a:pPr lvl="3"/>
            <a:r>
              <a:rPr lang="en-US" dirty="0" smtClean="0"/>
              <a:t>Form 1 completed (HHFKA Amendment)</a:t>
            </a:r>
          </a:p>
          <a:p>
            <a:pPr lvl="3"/>
            <a:r>
              <a:rPr lang="en-US" dirty="0" smtClean="0"/>
              <a:t>Debarment option A or B completed</a:t>
            </a:r>
          </a:p>
          <a:p>
            <a:pPr lvl="3"/>
            <a:r>
              <a:rPr lang="en-US" dirty="0" smtClean="0"/>
              <a:t>Certificate of Lobbying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5041294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52400"/>
            <a:ext cx="5023477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3636"/>
            <a:ext cx="5090075" cy="65519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NYSED Child Nutrition Program Administration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(518) 473-8781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 smtClean="0"/>
              <a:t>Jamie McMillian</a:t>
            </a:r>
          </a:p>
          <a:p>
            <a:pPr algn="ctr"/>
            <a:r>
              <a:rPr lang="en-US" smtClean="0"/>
              <a:t>Cheryl </a:t>
            </a:r>
            <a:r>
              <a:rPr lang="en-US" dirty="0" smtClean="0"/>
              <a:t>Nary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400" b="1" dirty="0" smtClean="0">
                <a:solidFill>
                  <a:schemeClr val="bg1"/>
                </a:solidFill>
              </a:rPr>
              <a:t>SFA Options to Operate</a:t>
            </a:r>
            <a:br>
              <a:rPr lang="en-US" altLang="en-US" sz="3400" b="1" dirty="0" smtClean="0">
                <a:solidFill>
                  <a:schemeClr val="bg1"/>
                </a:solidFill>
              </a:rPr>
            </a:br>
            <a:r>
              <a:rPr lang="en-US" altLang="en-US" sz="3400" b="1" dirty="0" smtClean="0">
                <a:solidFill>
                  <a:schemeClr val="bg1"/>
                </a:solidFill>
              </a:rPr>
              <a:t>Child Nutrition Programs </a:t>
            </a:r>
            <a:endParaRPr lang="en-US" altLang="en-US" sz="3400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4582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 2"/>
              <a:buChar char=""/>
              <a:defRPr/>
            </a:pPr>
            <a:endParaRPr lang="en-US" altLang="en-US" dirty="0" smtClean="0"/>
          </a:p>
          <a:p>
            <a:pPr>
              <a:lnSpc>
                <a:spcPct val="150000"/>
              </a:lnSpc>
              <a:buFont typeface="Wingdings 2"/>
              <a:buChar char=""/>
              <a:defRPr/>
            </a:pPr>
            <a:r>
              <a:rPr lang="en-US" altLang="en-US" dirty="0" smtClean="0"/>
              <a:t>Becoming </a:t>
            </a:r>
            <a:r>
              <a:rPr lang="en-US" altLang="en-US" dirty="0"/>
              <a:t>a Recipient </a:t>
            </a:r>
            <a:r>
              <a:rPr lang="en-US" altLang="en-US" dirty="0" smtClean="0"/>
              <a:t>Agency (</a:t>
            </a:r>
            <a:r>
              <a:rPr lang="en-US" altLang="en-US" dirty="0"/>
              <a:t>RA)</a:t>
            </a:r>
          </a:p>
          <a:p>
            <a:pPr>
              <a:lnSpc>
                <a:spcPct val="150000"/>
              </a:lnSpc>
              <a:buFont typeface="Wingdings 2"/>
              <a:buChar char=""/>
              <a:defRPr/>
            </a:pPr>
            <a:r>
              <a:rPr lang="en-US" altLang="en-US" dirty="0"/>
              <a:t>BOCES Service</a:t>
            </a:r>
          </a:p>
          <a:p>
            <a:pPr>
              <a:lnSpc>
                <a:spcPct val="150000"/>
              </a:lnSpc>
              <a:buFont typeface="Wingdings 2"/>
              <a:buChar char=""/>
              <a:defRPr/>
            </a:pPr>
            <a:r>
              <a:rPr lang="en-US" altLang="en-US" dirty="0"/>
              <a:t>Food Service Management </a:t>
            </a:r>
            <a:r>
              <a:rPr lang="en-US" altLang="en-US" dirty="0" smtClean="0"/>
              <a:t>Company</a:t>
            </a:r>
          </a:p>
          <a:p>
            <a:pPr>
              <a:lnSpc>
                <a:spcPct val="150000"/>
              </a:lnSpc>
              <a:buFont typeface="Wingdings 2"/>
              <a:buChar char=""/>
              <a:defRPr/>
            </a:pPr>
            <a:r>
              <a:rPr lang="en-US" altLang="en-US" dirty="0" smtClean="0"/>
              <a:t>Self Operated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/>
              <a:t>Shared Manager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dirty="0" smtClean="0"/>
              <a:t>Vended Meals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en-US" sz="3600" b="1" dirty="0" smtClean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 sz="3600" b="1" dirty="0"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3200" dirty="0" smtClean="0">
                <a:cs typeface="Arial" charset="0"/>
              </a:rPr>
              <a:t>A commercial enterprise, public or nonprofit organization or individual that enters into a contract with a school food authority to run any aspect of the food service operation, whole or in part.</a:t>
            </a:r>
          </a:p>
          <a:p>
            <a:pPr eaLnBrk="1" hangingPunct="1"/>
            <a:endParaRPr lang="en-US" altLang="en-US" b="1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Food Service Management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 186 SFAs operate with FSMC</a:t>
            </a:r>
          </a:p>
          <a:p>
            <a:pPr marL="0" indent="0" algn="ctr">
              <a:buNone/>
            </a:pPr>
            <a:r>
              <a:rPr lang="en-US" sz="3600" dirty="0" smtClean="0"/>
              <a:t> 16% of NYS total SFAs</a:t>
            </a:r>
          </a:p>
          <a:p>
            <a:pPr marL="0" indent="0" algn="ctr">
              <a:buNone/>
            </a:pPr>
            <a:r>
              <a:rPr lang="en-US" sz="3600" dirty="0" smtClean="0"/>
              <a:t>24% of Public SFAs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FSMC Operations in NYS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1"/>
            <a:ext cx="8839199" cy="12953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Breakfast Statistics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Breakfast  2013-2014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505200"/>
            <a:ext cx="3820055" cy="2697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616,501 are served daily in NYS</a:t>
            </a:r>
          </a:p>
          <a:p>
            <a:r>
              <a:rPr lang="en-US" dirty="0"/>
              <a:t>2.6 million students with access to the program</a:t>
            </a:r>
          </a:p>
          <a:p>
            <a:r>
              <a:rPr lang="en-US" dirty="0"/>
              <a:t>23% Participation</a:t>
            </a:r>
          </a:p>
          <a:p>
            <a:pPr lvl="1"/>
            <a:r>
              <a:rPr lang="en-US" dirty="0"/>
              <a:t>79% are eligible for free</a:t>
            </a:r>
          </a:p>
          <a:p>
            <a:pPr lvl="1"/>
            <a:r>
              <a:rPr lang="en-US" dirty="0"/>
              <a:t>7% are eligible for reduced</a:t>
            </a:r>
          </a:p>
          <a:p>
            <a:pPr lvl="1"/>
            <a:r>
              <a:rPr lang="en-US" dirty="0"/>
              <a:t>14% are paid</a:t>
            </a:r>
          </a:p>
          <a:p>
            <a:pPr marL="0" indent="0">
              <a:buNone/>
            </a:pPr>
            <a:r>
              <a:rPr lang="en-US" sz="2400" dirty="0" smtClean="0"/>
              <a:t>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Breakfast  2014-2015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624,884 </a:t>
            </a:r>
            <a:r>
              <a:rPr lang="en-US" dirty="0"/>
              <a:t>are served daily in NYS</a:t>
            </a:r>
          </a:p>
          <a:p>
            <a:r>
              <a:rPr lang="en-US" dirty="0" smtClean="0"/>
              <a:t>2.7 </a:t>
            </a:r>
            <a:r>
              <a:rPr lang="en-US" dirty="0"/>
              <a:t>million students with access to the program</a:t>
            </a:r>
          </a:p>
          <a:p>
            <a:r>
              <a:rPr lang="en-US" dirty="0" smtClean="0"/>
              <a:t>23% </a:t>
            </a:r>
            <a:r>
              <a:rPr lang="en-US" dirty="0"/>
              <a:t>Participation</a:t>
            </a:r>
          </a:p>
          <a:p>
            <a:pPr lvl="1"/>
            <a:r>
              <a:rPr lang="en-US" dirty="0" smtClean="0"/>
              <a:t>81% </a:t>
            </a:r>
            <a:r>
              <a:rPr lang="en-US" dirty="0"/>
              <a:t>are eligible for free</a:t>
            </a:r>
          </a:p>
          <a:p>
            <a:pPr lvl="1"/>
            <a:r>
              <a:rPr lang="en-US" dirty="0" smtClean="0"/>
              <a:t>6% </a:t>
            </a:r>
            <a:r>
              <a:rPr lang="en-US" dirty="0"/>
              <a:t>are eligible for reduced</a:t>
            </a:r>
          </a:p>
          <a:p>
            <a:pPr lvl="1"/>
            <a:r>
              <a:rPr lang="en-US" dirty="0" smtClean="0"/>
              <a:t>13% </a:t>
            </a:r>
            <a:r>
              <a:rPr lang="en-US" dirty="0"/>
              <a:t>are paid</a:t>
            </a:r>
          </a:p>
        </p:txBody>
      </p:sp>
    </p:spTree>
    <p:extLst>
      <p:ext uri="{BB962C8B-B14F-4D97-AF65-F5344CB8AC3E}">
        <p14:creationId xmlns:p14="http://schemas.microsoft.com/office/powerpoint/2010/main" val="20215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1"/>
            <a:ext cx="8839199" cy="11429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Lunch Statistics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Lunch 2013-2014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505200"/>
            <a:ext cx="3887787" cy="26971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1.6 million lunches are served daily in NY</a:t>
            </a:r>
          </a:p>
          <a:p>
            <a:r>
              <a:rPr lang="en-US" sz="2400" dirty="0"/>
              <a:t>3 million students have access to the program</a:t>
            </a:r>
          </a:p>
          <a:p>
            <a:r>
              <a:rPr lang="en-US" sz="2400" dirty="0"/>
              <a:t>54% Participation</a:t>
            </a:r>
          </a:p>
          <a:p>
            <a:pPr lvl="1"/>
            <a:r>
              <a:rPr lang="en-US" sz="1900" dirty="0"/>
              <a:t>66% are eligible for free</a:t>
            </a:r>
          </a:p>
          <a:p>
            <a:pPr lvl="1"/>
            <a:r>
              <a:rPr lang="en-US" sz="1900" dirty="0"/>
              <a:t>7% are eligible for reduced</a:t>
            </a:r>
          </a:p>
          <a:p>
            <a:pPr lvl="1"/>
            <a:r>
              <a:rPr lang="en-US" sz="1900" dirty="0"/>
              <a:t>27% are paid</a:t>
            </a:r>
          </a:p>
          <a:p>
            <a:pPr marL="0" indent="0">
              <a:buNone/>
            </a:pPr>
            <a:r>
              <a:rPr lang="en-US" sz="2400" dirty="0" smtClean="0"/>
              <a:t>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Lunch 2014-2015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1.6 </a:t>
            </a:r>
            <a:r>
              <a:rPr lang="en-US" dirty="0"/>
              <a:t>million lunches are served daily in NY</a:t>
            </a:r>
          </a:p>
          <a:p>
            <a:pPr>
              <a:spcBef>
                <a:spcPts val="0"/>
              </a:spcBef>
            </a:pPr>
            <a:r>
              <a:rPr lang="en-US" dirty="0"/>
              <a:t>3 million students have access to the program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52% </a:t>
            </a:r>
            <a:r>
              <a:rPr lang="en-US" dirty="0"/>
              <a:t>Participation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66% </a:t>
            </a:r>
            <a:r>
              <a:rPr lang="en-US" sz="1600" dirty="0"/>
              <a:t>are eligible for </a:t>
            </a:r>
            <a:r>
              <a:rPr lang="en-US" sz="1600" dirty="0" smtClean="0"/>
              <a:t>free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9% are eligible for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25% are paid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53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6900</TotalTime>
  <Words>1552</Words>
  <Application>Microsoft Office PowerPoint</Application>
  <PresentationFormat>On-screen Show (4:3)</PresentationFormat>
  <Paragraphs>345</Paragraphs>
  <Slides>44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Waveform</vt:lpstr>
      <vt:lpstr>WELCOME</vt:lpstr>
      <vt:lpstr>PowerPoint Presentation</vt:lpstr>
      <vt:lpstr>Today’s Discussions</vt:lpstr>
      <vt:lpstr>Terminology</vt:lpstr>
      <vt:lpstr>SFA Options to Operate Child Nutrition Programs </vt:lpstr>
      <vt:lpstr> Food Service Management Company</vt:lpstr>
      <vt:lpstr>FSMC Operations in NYS</vt:lpstr>
      <vt:lpstr>Breakfast Statistics</vt:lpstr>
      <vt:lpstr>Lunch Statistics </vt:lpstr>
      <vt:lpstr>Regulatory Authority </vt:lpstr>
      <vt:lpstr>Invitation For Bid (IFB)</vt:lpstr>
      <vt:lpstr>Fixed Price Contract</vt:lpstr>
      <vt:lpstr>Contract Duration</vt:lpstr>
      <vt:lpstr>Memo/Prototype </vt:lpstr>
      <vt:lpstr>Pre-Bid Development</vt:lpstr>
      <vt:lpstr>Pre-Bid Development</vt:lpstr>
      <vt:lpstr>Pre-Bid Development</vt:lpstr>
      <vt:lpstr>Developing  a 21 Day Menu</vt:lpstr>
      <vt:lpstr>PowerPoint Presentation</vt:lpstr>
      <vt:lpstr>PowerPoint Presentation</vt:lpstr>
      <vt:lpstr>Pre-Bid Process</vt:lpstr>
      <vt:lpstr>Pre-Bid Process</vt:lpstr>
      <vt:lpstr>Schedules</vt:lpstr>
      <vt:lpstr>Pre-Bid Process</vt:lpstr>
      <vt:lpstr>PowerPoint Presentation</vt:lpstr>
      <vt:lpstr>Bidding Process</vt:lpstr>
      <vt:lpstr>Bidding Process</vt:lpstr>
      <vt:lpstr>Type II Contract – Bid Option 2</vt:lpstr>
      <vt:lpstr>Bid Approval</vt:lpstr>
      <vt:lpstr>Zero or Low Bid Amounts</vt:lpstr>
      <vt:lpstr>Administering the Contract</vt:lpstr>
      <vt:lpstr>SFA Responsibilities</vt:lpstr>
      <vt:lpstr>FSMC Responsibilities</vt:lpstr>
      <vt:lpstr>Conversion Factor</vt:lpstr>
      <vt:lpstr>Federal Regulation 7 CFR Part 210.16</vt:lpstr>
      <vt:lpstr>Record Retention</vt:lpstr>
      <vt:lpstr>PowerPoint Presentation</vt:lpstr>
      <vt:lpstr>FSMC Contract Extension</vt:lpstr>
      <vt:lpstr>SFA Extension Objectives</vt:lpstr>
      <vt:lpstr>Extension Submission</vt:lpstr>
      <vt:lpstr>PowerPoint Presentation</vt:lpstr>
      <vt:lpstr>PowerPoint Presentation</vt:lpstr>
      <vt:lpstr>PowerPoint Presentation</vt:lpstr>
      <vt:lpstr>Questions</vt:lpstr>
    </vt:vector>
  </TitlesOfParts>
  <Company>NYSED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Lattanzio</dc:creator>
  <cp:lastModifiedBy>Administrator</cp:lastModifiedBy>
  <cp:revision>606</cp:revision>
  <cp:lastPrinted>2015-03-25T19:37:07Z</cp:lastPrinted>
  <dcterms:created xsi:type="dcterms:W3CDTF">2008-12-17T17:26:12Z</dcterms:created>
  <dcterms:modified xsi:type="dcterms:W3CDTF">2016-07-19T20:38:48Z</dcterms:modified>
</cp:coreProperties>
</file>